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320" r:id="rId2"/>
    <p:sldId id="357" r:id="rId3"/>
    <p:sldId id="366" r:id="rId4"/>
    <p:sldId id="342" r:id="rId5"/>
    <p:sldId id="365" r:id="rId6"/>
    <p:sldId id="343" r:id="rId7"/>
    <p:sldId id="360" r:id="rId8"/>
    <p:sldId id="367" r:id="rId9"/>
    <p:sldId id="368" r:id="rId10"/>
    <p:sldId id="363" r:id="rId11"/>
    <p:sldId id="364" r:id="rId12"/>
    <p:sldId id="329" r:id="rId13"/>
    <p:sldId id="358" r:id="rId14"/>
    <p:sldId id="359" r:id="rId1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70808" autoAdjust="0"/>
  </p:normalViewPr>
  <p:slideViewPr>
    <p:cSldViewPr>
      <p:cViewPr varScale="1">
        <p:scale>
          <a:sx n="32" d="100"/>
          <a:sy n="32" d="100"/>
        </p:scale>
        <p:origin x="-77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1-2,6-8,11-15,17-19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[THIS</a:t>
            </a:r>
            <a:r>
              <a:rPr lang="en-US" baseline="0" smtClean="0"/>
              <a:t> SLIDE USES A DIFFERENT ORDER]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5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3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6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3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1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4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5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big</a:t>
            </a:r>
            <a:r>
              <a:rPr lang="en-US" baseline="0" dirty="0" smtClean="0"/>
              <a:t> differences here…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33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baseline="0" dirty="0" smtClean="0"/>
              <a:t> </a:t>
            </a:r>
            <a:r>
              <a:rPr lang="en-US" dirty="0" smtClean="0"/>
              <a:t>Question: Why does node not have a name?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9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2,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Linked Lists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Includes writing a method from </a:t>
            </a:r>
            <a:r>
              <a:rPr lang="en-US" dirty="0" err="1" smtClean="0">
                <a:sym typeface="Wingdings" panose="05000000000000000000" pitchFamily="2" charset="2"/>
              </a:rPr>
              <a:t>ArrayList</a:t>
            </a:r>
            <a:r>
              <a:rPr lang="en-US" dirty="0" smtClean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Main </a:t>
            </a:r>
            <a:r>
              <a:rPr lang="en-US" b="1" dirty="0" smtClean="0">
                <a:sym typeface="Wingdings" panose="05000000000000000000" pitchFamily="2" charset="2"/>
              </a:rPr>
              <a:t>ins</a:t>
            </a:r>
            <a:r>
              <a:rPr lang="en-US" dirty="0" smtClean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in what the linked list will look like after inserting an element at index 0. (Edit the next slide)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1905000"/>
            <a:ext cx="878889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 &amp; Simplification (Review)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T(n) = 5 + 3n = O(5 + 3n) = O(3n) = O(n)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T(n</a:t>
                </a:r>
                <a:r>
                  <a:rPr lang="en-US" dirty="0"/>
                  <a:t>) </a:t>
                </a:r>
                <a:r>
                  <a:rPr lang="en-US" dirty="0" smtClean="0"/>
                  <a:t>=  O(f(n))    (e.g. f(n) = n)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Note the similarity (and differences)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5+3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box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box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box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13719" y="4148137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smtClean="0"/>
              <a:t>Symbols	</a:t>
            </a:r>
            <a:endParaRPr lang="en-US" altLang="en-US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70819" y="4876800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T(n) – Actual worst-case run time</a:t>
            </a:r>
          </a:p>
          <a:p>
            <a:r>
              <a:rPr lang="en-US" altLang="en-US" kern="0" dirty="0" smtClean="0"/>
              <a:t>f(n) – Simplified run-time </a:t>
            </a:r>
          </a:p>
          <a:p>
            <a:r>
              <a:rPr lang="en-US" altLang="en-US" kern="0" dirty="0" smtClean="0"/>
              <a:t>O(n) – Symbolizes simplification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8673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Runtimes (Examples -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while(… </a:t>
            </a:r>
            <a:r>
              <a:rPr lang="en-US" i="1" dirty="0" smtClean="0"/>
              <a:t>n</a:t>
            </a:r>
            <a:r>
              <a:rPr lang="en-US" dirty="0" smtClean="0"/>
              <a:t> … 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if(…)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O(1)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if(…) {</a:t>
            </a:r>
          </a:p>
          <a:p>
            <a:pPr marL="0" indent="0">
              <a:buNone/>
            </a:pPr>
            <a:r>
              <a:rPr lang="en-US" dirty="0"/>
              <a:t>    while(…. </a:t>
            </a:r>
            <a:r>
              <a:rPr lang="en-US" i="1" dirty="0"/>
              <a:t>n</a:t>
            </a:r>
            <a:r>
              <a:rPr lang="en-US" dirty="0"/>
              <a:t> …) {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i="1" dirty="0"/>
              <a:t>O(1)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else {</a:t>
            </a:r>
          </a:p>
          <a:p>
            <a:pPr marL="0" indent="0">
              <a:buNone/>
            </a:pPr>
            <a:r>
              <a:rPr lang="en-US" dirty="0"/>
              <a:t>    while(… n …) {</a:t>
            </a:r>
          </a:p>
          <a:p>
            <a:pPr marL="0" indent="0">
              <a:buNone/>
            </a:pPr>
            <a:r>
              <a:rPr lang="en-US" dirty="0"/>
              <a:t>       while(…. N …)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O(1)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53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Asymptotic Analysis:</a:t>
            </a:r>
            <a:br>
              <a:rPr lang="en-US" altLang="en-US" dirty="0" smtClean="0"/>
            </a:br>
            <a:r>
              <a:rPr lang="en-US" altLang="en-US" dirty="0" smtClean="0"/>
              <a:t>Analysis Techniques (Review)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Determining complexity</a:t>
            </a:r>
          </a:p>
          <a:p>
            <a:pPr lvl="1"/>
            <a:r>
              <a:rPr lang="en-US" altLang="en-US" dirty="0" smtClean="0"/>
              <a:t>Assign arbitrary time to each line, count number of times line is called</a:t>
            </a:r>
          </a:p>
          <a:p>
            <a:pPr lvl="1"/>
            <a:r>
              <a:rPr lang="en-US" altLang="en-US" dirty="0" smtClean="0"/>
              <a:t>Use </a:t>
            </a:r>
            <a:r>
              <a:rPr lang="en-US" altLang="en-US" dirty="0"/>
              <a:t>known complexity of called methods</a:t>
            </a:r>
          </a:p>
          <a:p>
            <a:pPr lvl="1"/>
            <a:r>
              <a:rPr lang="en-US" altLang="en-US" dirty="0"/>
              <a:t>Multiply contents of loop by loop count</a:t>
            </a:r>
          </a:p>
          <a:p>
            <a:pPr lvl="1"/>
            <a:r>
              <a:rPr lang="en-US" altLang="en-US" dirty="0"/>
              <a:t>Take </a:t>
            </a:r>
            <a:r>
              <a:rPr lang="en-US" altLang="en-US" dirty="0" smtClean="0"/>
              <a:t>max. </a:t>
            </a:r>
            <a:r>
              <a:rPr lang="en-US" altLang="en-US" dirty="0"/>
              <a:t>of branches for </a:t>
            </a:r>
            <a:r>
              <a:rPr lang="en-US" altLang="en-US" b="1" dirty="0"/>
              <a:t>if</a:t>
            </a:r>
          </a:p>
          <a:p>
            <a:r>
              <a:rPr lang="en-US" altLang="en-US" dirty="0" smtClean="0"/>
              <a:t>Result is often a polynomial</a:t>
            </a:r>
            <a:endParaRPr lang="en-US" altLang="en-US" dirty="0"/>
          </a:p>
          <a:p>
            <a:pPr lvl="1"/>
            <a:r>
              <a:rPr lang="en-US" altLang="en-US" dirty="0" smtClean="0"/>
              <a:t>Keep highest term, drop the rest</a:t>
            </a:r>
          </a:p>
          <a:p>
            <a:pPr lvl="1"/>
            <a:r>
              <a:rPr lang="en-US" altLang="en-US" dirty="0" smtClean="0"/>
              <a:t>Drop “weight” (or “scaling factor”) of largest term</a:t>
            </a:r>
          </a:p>
          <a:p>
            <a:r>
              <a:rPr lang="en-US" altLang="en-US" dirty="0" smtClean="0"/>
              <a:t>Higher order term, higher </a:t>
            </a:r>
            <a:r>
              <a:rPr lang="en-US" altLang="en-US" b="1" dirty="0" smtClean="0"/>
              <a:t>complexity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65DB70-1082-45FD-8D86-0CF4F0B516D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354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(051)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two programs with running times in milliseconds</a:t>
            </a:r>
          </a:p>
          <a:p>
            <a:pPr marL="0" indent="0">
              <a:buNone/>
            </a:pPr>
            <a:r>
              <a:rPr lang="en-US" dirty="0" smtClean="0"/>
              <a:t>T(n) = 50n + n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(n) = 100n</a:t>
            </a:r>
          </a:p>
          <a:p>
            <a:pPr marL="0" indent="0">
              <a:buNone/>
            </a:pPr>
            <a:r>
              <a:rPr lang="en-US" b="1" i="1" dirty="0" smtClean="0"/>
              <a:t>Select </a:t>
            </a:r>
            <a:r>
              <a:rPr lang="en-US" dirty="0" smtClean="0"/>
              <a:t>which program is faster when </a:t>
            </a:r>
          </a:p>
          <a:p>
            <a:pPr marL="0" indent="0">
              <a:buNone/>
            </a:pPr>
            <a:r>
              <a:rPr lang="en-US" dirty="0" smtClean="0"/>
              <a:t>n = 10</a:t>
            </a:r>
          </a:p>
          <a:p>
            <a:pPr marL="0" indent="0">
              <a:buNone/>
            </a:pPr>
            <a:r>
              <a:rPr lang="en-US" b="1" i="1" dirty="0" smtClean="0"/>
              <a:t>Select</a:t>
            </a:r>
            <a:r>
              <a:rPr lang="en-US" dirty="0" smtClean="0"/>
              <a:t> which program is faster when </a:t>
            </a:r>
          </a:p>
          <a:p>
            <a:pPr marL="0" indent="0">
              <a:buNone/>
            </a:pPr>
            <a:r>
              <a:rPr lang="en-US" dirty="0" smtClean="0"/>
              <a:t>n = 1000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81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When comparing algorithms (review)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Pick the one with the lower complexity when</a:t>
            </a:r>
          </a:p>
          <a:p>
            <a:pPr lvl="1"/>
            <a:r>
              <a:rPr lang="en-US" altLang="en-US" dirty="0" smtClean="0"/>
              <a:t>You anticipate a significant amount of data at some point in the life of the code</a:t>
            </a:r>
          </a:p>
          <a:p>
            <a:pPr lvl="1"/>
            <a:r>
              <a:rPr lang="en-US" altLang="en-US" dirty="0" smtClean="0"/>
              <a:t>You can use a standard library with a low complexity</a:t>
            </a:r>
          </a:p>
          <a:p>
            <a:pPr lvl="1"/>
            <a:r>
              <a:rPr lang="en-US" altLang="en-US" dirty="0" smtClean="0"/>
              <a:t>You need to demonstrate you know the difference</a:t>
            </a:r>
          </a:p>
          <a:p>
            <a:r>
              <a:rPr lang="en-US" altLang="en-US" dirty="0" smtClean="0"/>
              <a:t>Pick the higher complexity when</a:t>
            </a:r>
          </a:p>
          <a:p>
            <a:pPr lvl="1"/>
            <a:r>
              <a:rPr lang="en-US" altLang="en-US" dirty="0" smtClean="0"/>
              <a:t>Your amount of data will be small throughout the life of the code</a:t>
            </a:r>
          </a:p>
          <a:p>
            <a:pPr lvl="1"/>
            <a:r>
              <a:rPr lang="en-US" altLang="en-US" dirty="0" smtClean="0"/>
              <a:t>The hidden cost (n</a:t>
            </a:r>
            <a:r>
              <a:rPr lang="en-US" altLang="en-US" baseline="-25000" dirty="0" smtClean="0"/>
              <a:t>o</a:t>
            </a:r>
            <a:r>
              <a:rPr lang="en-US" altLang="en-US" dirty="0" smtClean="0"/>
              <a:t>, c) are high</a:t>
            </a:r>
          </a:p>
          <a:p>
            <a:r>
              <a:rPr lang="en-US" altLang="en-US" dirty="0" smtClean="0"/>
              <a:t>If same – use other properties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24A2F7-0E93-4F35-BF8A-23A10FA950B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960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rray or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tems are stored next to each other in memory</a:t>
            </a:r>
          </a:p>
          <a:p>
            <a:r>
              <a:rPr lang="en-US" dirty="0" smtClean="0"/>
              <a:t>(ditto)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Find item location by adding index</a:t>
            </a:r>
          </a:p>
          <a:p>
            <a:r>
              <a:rPr lang="en-US" dirty="0" smtClean="0"/>
              <a:t>Inserting takes a while – have to shift everything over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Items can be stored in any order</a:t>
            </a:r>
          </a:p>
          <a:p>
            <a:r>
              <a:rPr lang="en-US" dirty="0" smtClean="0"/>
              <a:t>Items are connected by references</a:t>
            </a:r>
          </a:p>
          <a:p>
            <a:r>
              <a:rPr lang="en-US" dirty="0" smtClean="0"/>
              <a:t>Find item by following references</a:t>
            </a:r>
          </a:p>
          <a:p>
            <a:r>
              <a:rPr lang="en-US" dirty="0" smtClean="0"/>
              <a:t>Inserting is simple – just change some references.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9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rough memory map comparison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rray /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156929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 bwMode="auto">
          <a:xfrm>
            <a:off x="4267200" y="2590800"/>
            <a:ext cx="1295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2590800"/>
            <a:ext cx="1295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62600" y="5562600"/>
            <a:ext cx="1295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14900" y="4191000"/>
            <a:ext cx="1295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43800" y="5143500"/>
            <a:ext cx="1295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5562600" y="28956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5562600" y="30099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6858000" y="3429000"/>
            <a:ext cx="8382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6629400" y="3429000"/>
            <a:ext cx="876300" cy="2133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4724400" y="2813050"/>
            <a:ext cx="5334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first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58000" y="2813050"/>
            <a:ext cx="9906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791200" y="5784850"/>
            <a:ext cx="8382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third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37"/>
          <p:cNvCxnSpPr>
            <a:endCxn id="21" idx="2"/>
          </p:cNvCxnSpPr>
          <p:nvPr/>
        </p:nvCxnSpPr>
        <p:spPr bwMode="auto">
          <a:xfrm flipH="1" flipV="1">
            <a:off x="5562600" y="5029200"/>
            <a:ext cx="2667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467350" y="5016500"/>
            <a:ext cx="1905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5143500" y="4413250"/>
            <a:ext cx="8382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fourth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72400" y="5365750"/>
            <a:ext cx="8382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fifth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889546" y="2616200"/>
            <a:ext cx="5334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first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660946" y="3448050"/>
            <a:ext cx="9906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second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37146" y="4375150"/>
            <a:ext cx="8382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third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737146" y="5187950"/>
            <a:ext cx="838200" cy="3937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fourth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11746" y="5943600"/>
            <a:ext cx="863600" cy="2349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fifth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140450" y="5016500"/>
            <a:ext cx="1403350" cy="742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 flipV="1">
            <a:off x="6210300" y="4806950"/>
            <a:ext cx="1333500" cy="8032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54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detailed look at a node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4600" y="1790700"/>
            <a:ext cx="4038600" cy="434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617855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64200" y="55626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895600" y="50292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64200" y="41910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895600" y="36576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43200" y="46355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value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667000" y="33147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664200" y="29591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Node ref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95600" y="2425700"/>
            <a:ext cx="3276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2082800"/>
            <a:ext cx="838200" cy="3937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36071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34868</TotalTime>
  <Words>732</Words>
  <Application>Microsoft Office PowerPoint</Application>
  <PresentationFormat>On-screen Show (4:3)</PresentationFormat>
  <Paragraphs>226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    CS2852 Week 2, Class 3</vt:lpstr>
      <vt:lpstr>Big-O Notation &amp; Simplification (Review)</vt:lpstr>
      <vt:lpstr>Computing Runtimes (Examples - Review)</vt:lpstr>
      <vt:lpstr>Asymptotic Analysis: Analysis Techniques (Review)</vt:lpstr>
      <vt:lpstr>Exercise (051)</vt:lpstr>
      <vt:lpstr>When comparing algorithms (review)</vt:lpstr>
      <vt:lpstr>Linked Lists</vt:lpstr>
      <vt:lpstr>A rough memory map comparison</vt:lpstr>
      <vt:lpstr>A detailed look at a node</vt:lpstr>
      <vt:lpstr>Exercise</vt:lpstr>
      <vt:lpstr>PowerPoint Presentation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1268</cp:revision>
  <cp:lastPrinted>2015-03-20T14:59:03Z</cp:lastPrinted>
  <dcterms:created xsi:type="dcterms:W3CDTF">1999-09-06T21:32:20Z</dcterms:created>
  <dcterms:modified xsi:type="dcterms:W3CDTF">2015-03-23T19:36:43Z</dcterms:modified>
</cp:coreProperties>
</file>