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2"/>
  </p:notesMasterIdLst>
  <p:handoutMasterIdLst>
    <p:handoutMasterId r:id="rId13"/>
  </p:handoutMasterIdLst>
  <p:sldIdLst>
    <p:sldId id="320" r:id="rId2"/>
    <p:sldId id="362" r:id="rId3"/>
    <p:sldId id="360" r:id="rId4"/>
    <p:sldId id="361" r:id="rId5"/>
    <p:sldId id="367" r:id="rId6"/>
    <p:sldId id="366" r:id="rId7"/>
    <p:sldId id="365" r:id="rId8"/>
    <p:sldId id="329" r:id="rId9"/>
    <p:sldId id="358" r:id="rId10"/>
    <p:sldId id="359" r:id="rId11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91" autoAdjust="0"/>
    <p:restoredTop sz="70808" autoAdjust="0"/>
  </p:normalViewPr>
  <p:slideViewPr>
    <p:cSldViewPr>
      <p:cViewPr varScale="1">
        <p:scale>
          <a:sx n="27" d="100"/>
          <a:sy n="27" d="100"/>
        </p:scale>
        <p:origin x="-101" y="-8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30 March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3/30/2015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1-2,6-8,11-15,17-19</a:t>
            </a:r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Poetic</a:t>
            </a:r>
            <a:r>
              <a:rPr lang="en-US" baseline="0" dirty="0" smtClean="0"/>
              <a:t> indentation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64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Big-O</a:t>
            </a:r>
            <a:r>
              <a:rPr lang="en-US" baseline="0" dirty="0" smtClean="0"/>
              <a:t> shorthand for Big-O runtime 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63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17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Big-O</a:t>
            </a:r>
            <a:r>
              <a:rPr lang="en-US" baseline="0" dirty="0" smtClean="0"/>
              <a:t> shorthand for Big-O runtime 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630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714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049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Today, the professor made the course material</a:t>
            </a:r>
            <a:r>
              <a:rPr lang="en-US" baseline="0" dirty="0" smtClean="0"/>
              <a:t> clear and understandable?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20313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Today, the professor made the course material clear and understandable
https://www.polleverywhere.com/multiple_choice_polls/Tgsho9KFq8cPvBg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5825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was the muddiest point?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
https://www.polleverywhere.com/free_text_polls/5ecaTmFuFeJ65hY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667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0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docs.oracle.com/javase/8/docs/api/java/util/List.html#indexOf-java.lang.Object-" TargetMode="External"/><Relationship Id="rId13" Type="http://schemas.openxmlformats.org/officeDocument/2006/relationships/hyperlink" Target="http://docs.oracle.com/javase/8/docs/api/java/util/List.html#size--" TargetMode="External"/><Relationship Id="rId3" Type="http://schemas.openxmlformats.org/officeDocument/2006/relationships/hyperlink" Target="http://docs.oracle.com/javase/8/docs/api/java/util/List.html#add-E-" TargetMode="External"/><Relationship Id="rId7" Type="http://schemas.openxmlformats.org/officeDocument/2006/relationships/hyperlink" Target="http://docs.oracle.com/javase/8/docs/api/java/util/List.html#get-int-" TargetMode="External"/><Relationship Id="rId12" Type="http://schemas.openxmlformats.org/officeDocument/2006/relationships/hyperlink" Target="http://docs.oracle.com/javase/8/docs/api/java/util/List.html#set-int-E-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cs.oracle.com/javase/8/docs/api/java/util/List.html#contains-java.lang.Object-" TargetMode="External"/><Relationship Id="rId11" Type="http://schemas.openxmlformats.org/officeDocument/2006/relationships/hyperlink" Target="http://docs.oracle.com/javase/8/docs/api/java/util/List.html#remove-java.lang.Object-" TargetMode="External"/><Relationship Id="rId5" Type="http://schemas.openxmlformats.org/officeDocument/2006/relationships/hyperlink" Target="http://docs.oracle.com/javase/8/docs/api/java/util/List.html#clear--" TargetMode="External"/><Relationship Id="rId10" Type="http://schemas.openxmlformats.org/officeDocument/2006/relationships/hyperlink" Target="http://docs.oracle.com/javase/8/docs/api/java/util/List.html#remove-int-" TargetMode="External"/><Relationship Id="rId4" Type="http://schemas.openxmlformats.org/officeDocument/2006/relationships/hyperlink" Target="http://docs.oracle.com/javase/8/docs/api/java/util/List.html#add-int-E-" TargetMode="External"/><Relationship Id="rId9" Type="http://schemas.openxmlformats.org/officeDocument/2006/relationships/hyperlink" Target="http://docs.oracle.com/javase/8/docs/api/java/util/List.html#isEmpty--" TargetMode="External"/><Relationship Id="rId14" Type="http://schemas.openxmlformats.org/officeDocument/2006/relationships/hyperlink" Target="http://docs.oracle.com/javase/8/docs/api/java/util/List.html#toArray--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docs.oracle.com/javase/8/docs/api/java/util/List.html#indexOf-java.lang.Object-" TargetMode="External"/><Relationship Id="rId13" Type="http://schemas.openxmlformats.org/officeDocument/2006/relationships/hyperlink" Target="http://docs.oracle.com/javase/8/docs/api/java/util/List.html#size--" TargetMode="External"/><Relationship Id="rId3" Type="http://schemas.openxmlformats.org/officeDocument/2006/relationships/hyperlink" Target="http://docs.oracle.com/javase/8/docs/api/java/util/List.html#add-E-" TargetMode="External"/><Relationship Id="rId7" Type="http://schemas.openxmlformats.org/officeDocument/2006/relationships/hyperlink" Target="http://docs.oracle.com/javase/8/docs/api/java/util/List.html#get-int-" TargetMode="External"/><Relationship Id="rId12" Type="http://schemas.openxmlformats.org/officeDocument/2006/relationships/hyperlink" Target="http://docs.oracle.com/javase/8/docs/api/java/util/List.html#set-int-E-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cs.oracle.com/javase/8/docs/api/java/util/List.html#contains-java.lang.Object-" TargetMode="External"/><Relationship Id="rId11" Type="http://schemas.openxmlformats.org/officeDocument/2006/relationships/hyperlink" Target="http://docs.oracle.com/javase/8/docs/api/java/util/List.html#remove-java.lang.Object-" TargetMode="External"/><Relationship Id="rId5" Type="http://schemas.openxmlformats.org/officeDocument/2006/relationships/hyperlink" Target="http://docs.oracle.com/javase/8/docs/api/java/util/List.html#clear--" TargetMode="External"/><Relationship Id="rId10" Type="http://schemas.openxmlformats.org/officeDocument/2006/relationships/hyperlink" Target="http://docs.oracle.com/javase/8/docs/api/java/util/List.html#remove-int-" TargetMode="External"/><Relationship Id="rId4" Type="http://schemas.openxmlformats.org/officeDocument/2006/relationships/hyperlink" Target="http://docs.oracle.com/javase/8/docs/api/java/util/List.html#add-int-E-" TargetMode="External"/><Relationship Id="rId9" Type="http://schemas.openxmlformats.org/officeDocument/2006/relationships/hyperlink" Target="http://docs.oracle.com/javase/8/docs/api/java/util/List.html#isEmpty--" TargetMode="External"/><Relationship Id="rId14" Type="http://schemas.openxmlformats.org/officeDocument/2006/relationships/hyperlink" Target="http://docs.oracle.com/javase/8/docs/api/java/util/List.html#toArray--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8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CS2852</a:t>
            </a:r>
            <a:br>
              <a:rPr lang="en-US" dirty="0" smtClean="0"/>
            </a:br>
            <a:r>
              <a:rPr lang="en-US" dirty="0" smtClean="0"/>
              <a:t>Week 3, Class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Big-O runtime analysis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Linked Lists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Muddiest Point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Lab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Quiz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Includes writing a method from </a:t>
            </a:r>
            <a:r>
              <a:rPr lang="en-US" dirty="0" err="1" smtClean="0">
                <a:sym typeface="Wingdings" panose="05000000000000000000" pitchFamily="2" charset="2"/>
              </a:rPr>
              <a:t>ArrayList</a:t>
            </a:r>
            <a:r>
              <a:rPr lang="en-US" dirty="0" smtClean="0">
                <a:sym typeface="Wingdings" panose="05000000000000000000" pitchFamily="2" charset="2"/>
              </a:rPr>
              <a:t> class (See next slide)</a:t>
            </a:r>
          </a:p>
          <a:p>
            <a:pPr lvl="1"/>
            <a:r>
              <a:rPr lang="en-US" dirty="0"/>
              <a:t>Connect the Dots Generator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Main </a:t>
            </a:r>
            <a:r>
              <a:rPr lang="en-US" b="1" dirty="0" smtClean="0">
                <a:sym typeface="Wingdings" panose="05000000000000000000" pitchFamily="2" charset="2"/>
              </a:rPr>
              <a:t>ins</a:t>
            </a:r>
            <a:r>
              <a:rPr lang="en-US" dirty="0" smtClean="0">
                <a:sym typeface="Wingdings" panose="05000000000000000000" pitchFamily="2" charset="2"/>
              </a:rPr>
              <a:t>tructions now posted</a:t>
            </a: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78714"/>
            <a:ext cx="7670800" cy="5689600"/>
          </a:xfrm>
          <a:prstGeom prst="rect">
            <a:avLst/>
          </a:prstGeom>
        </p:spPr>
      </p:pic>
      <p:sp>
        <p:nvSpPr>
          <p:cNvPr id="6" name="Content Placeholder 5"/>
          <p:cNvSpPr txBox="1">
            <a:spLocks/>
          </p:cNvSpPr>
          <p:nvPr/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http://bit.ly/1Mow5a3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72685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Definition of Big-O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T(n) = O(f(n))</a:t>
            </a:r>
          </a:p>
          <a:p>
            <a:pPr marL="0" indent="0">
              <a:buNone/>
            </a:pPr>
            <a:r>
              <a:rPr lang="en-US" dirty="0" smtClean="0"/>
              <a:t>        if and only if  </a:t>
            </a:r>
          </a:p>
          <a:p>
            <a:pPr marL="0" indent="0">
              <a:buNone/>
            </a:pPr>
            <a:r>
              <a:rPr lang="en-US" dirty="0" smtClean="0"/>
              <a:t>    there exists n</a:t>
            </a:r>
            <a:r>
              <a:rPr lang="en-US" baseline="-25000" dirty="0" smtClean="0"/>
              <a:t>0</a:t>
            </a:r>
            <a:r>
              <a:rPr lang="en-US" dirty="0" smtClean="0"/>
              <a:t> and c such that</a:t>
            </a:r>
          </a:p>
          <a:p>
            <a:pPr marL="0" indent="0">
              <a:buNone/>
            </a:pPr>
            <a:r>
              <a:rPr lang="en-US" dirty="0" smtClean="0"/>
              <a:t> T(n) &lt;= c f(n) for all n &gt; n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375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7543800" cy="1295400"/>
          </a:xfrm>
        </p:spPr>
        <p:txBody>
          <a:bodyPr/>
          <a:lstStyle/>
          <a:p>
            <a:r>
              <a:rPr lang="en-US" dirty="0"/>
              <a:t>Exercise: What is the Big-O for the following </a:t>
            </a:r>
            <a:r>
              <a:rPr lang="en-US" dirty="0" smtClean="0"/>
              <a:t>methods in our implementation of </a:t>
            </a:r>
            <a:r>
              <a:rPr lang="en-US" u="sng" dirty="0" err="1" smtClean="0"/>
              <a:t>ArrayList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1"/>
            <a:ext cx="8229600" cy="4343400"/>
          </a:xfrm>
        </p:spPr>
        <p:txBody>
          <a:bodyPr numCol="2"/>
          <a:lstStyle/>
          <a:p>
            <a:r>
              <a:rPr lang="en-US" dirty="0" smtClean="0">
                <a:hlinkClick r:id="rId3"/>
              </a:rPr>
              <a:t>add(E</a:t>
            </a:r>
            <a:r>
              <a:rPr lang="en-US" dirty="0">
                <a:hlinkClick r:id="rId3"/>
              </a:rPr>
              <a:t>)</a:t>
            </a:r>
            <a:endParaRPr lang="en-US" dirty="0"/>
          </a:p>
          <a:p>
            <a:r>
              <a:rPr lang="en-US" dirty="0">
                <a:hlinkClick r:id="rId4"/>
              </a:rPr>
              <a:t>add(</a:t>
            </a:r>
            <a:r>
              <a:rPr lang="en-US" dirty="0" err="1">
                <a:hlinkClick r:id="rId4"/>
              </a:rPr>
              <a:t>int</a:t>
            </a:r>
            <a:r>
              <a:rPr lang="en-US" dirty="0">
                <a:hlinkClick r:id="rId4"/>
              </a:rPr>
              <a:t>, E)</a:t>
            </a:r>
            <a:endParaRPr lang="en-US" dirty="0"/>
          </a:p>
          <a:p>
            <a:r>
              <a:rPr lang="en-US" dirty="0">
                <a:hlinkClick r:id="rId5"/>
              </a:rPr>
              <a:t>clear()</a:t>
            </a:r>
            <a:endParaRPr lang="en-US" dirty="0"/>
          </a:p>
          <a:p>
            <a:r>
              <a:rPr lang="en-US" dirty="0">
                <a:hlinkClick r:id="rId6"/>
              </a:rPr>
              <a:t>contains(Object)</a:t>
            </a:r>
            <a:endParaRPr lang="en-US" dirty="0"/>
          </a:p>
          <a:p>
            <a:r>
              <a:rPr lang="en-US" dirty="0">
                <a:hlinkClick r:id="rId7"/>
              </a:rPr>
              <a:t>get(</a:t>
            </a:r>
            <a:r>
              <a:rPr lang="en-US" dirty="0" err="1">
                <a:hlinkClick r:id="rId7"/>
              </a:rPr>
              <a:t>int</a:t>
            </a:r>
            <a:r>
              <a:rPr lang="en-US" dirty="0">
                <a:hlinkClick r:id="rId7"/>
              </a:rPr>
              <a:t>)</a:t>
            </a:r>
            <a:endParaRPr lang="en-US" dirty="0"/>
          </a:p>
          <a:p>
            <a:r>
              <a:rPr lang="en-US" dirty="0" err="1">
                <a:hlinkClick r:id="rId8"/>
              </a:rPr>
              <a:t>indexOf</a:t>
            </a:r>
            <a:r>
              <a:rPr lang="en-US" dirty="0">
                <a:hlinkClick r:id="rId8"/>
              </a:rPr>
              <a:t>(Object)</a:t>
            </a:r>
            <a:endParaRPr lang="en-US" dirty="0"/>
          </a:p>
          <a:p>
            <a:r>
              <a:rPr lang="en-US" dirty="0" err="1">
                <a:hlinkClick r:id="rId9"/>
              </a:rPr>
              <a:t>isEmpty</a:t>
            </a:r>
            <a:r>
              <a:rPr lang="en-US" dirty="0">
                <a:hlinkClick r:id="rId9"/>
              </a:rPr>
              <a:t>()</a:t>
            </a:r>
            <a:endParaRPr lang="en-US" dirty="0"/>
          </a:p>
          <a:p>
            <a:r>
              <a:rPr lang="en-US" dirty="0">
                <a:hlinkClick r:id="rId10"/>
              </a:rPr>
              <a:t>remove(</a:t>
            </a:r>
            <a:r>
              <a:rPr lang="en-US" dirty="0" err="1">
                <a:hlinkClick r:id="rId10"/>
              </a:rPr>
              <a:t>int</a:t>
            </a:r>
            <a:r>
              <a:rPr lang="en-US" dirty="0">
                <a:hlinkClick r:id="rId10"/>
              </a:rPr>
              <a:t>)</a:t>
            </a:r>
            <a:endParaRPr lang="en-US" dirty="0"/>
          </a:p>
          <a:p>
            <a:r>
              <a:rPr lang="en-US" dirty="0">
                <a:hlinkClick r:id="rId11"/>
              </a:rPr>
              <a:t>remove(Object)</a:t>
            </a:r>
            <a:endParaRPr lang="en-US" dirty="0"/>
          </a:p>
          <a:p>
            <a:r>
              <a:rPr lang="en-US" dirty="0">
                <a:hlinkClick r:id="rId12"/>
              </a:rPr>
              <a:t>set(</a:t>
            </a:r>
            <a:r>
              <a:rPr lang="en-US" dirty="0" err="1">
                <a:hlinkClick r:id="rId12"/>
              </a:rPr>
              <a:t>int</a:t>
            </a:r>
            <a:r>
              <a:rPr lang="en-US" dirty="0">
                <a:hlinkClick r:id="rId12"/>
              </a:rPr>
              <a:t>, E)</a:t>
            </a:r>
            <a:endParaRPr lang="en-US" dirty="0"/>
          </a:p>
          <a:p>
            <a:r>
              <a:rPr lang="en-US" dirty="0">
                <a:hlinkClick r:id="rId13"/>
              </a:rPr>
              <a:t>size()</a:t>
            </a:r>
            <a:endParaRPr lang="en-US" dirty="0"/>
          </a:p>
          <a:p>
            <a:r>
              <a:rPr lang="en-US" dirty="0" err="1" smtClean="0">
                <a:hlinkClick r:id="rId14"/>
              </a:rPr>
              <a:t>toArray</a:t>
            </a:r>
            <a:r>
              <a:rPr lang="en-US" dirty="0" smtClean="0">
                <a:hlinkClick r:id="rId14"/>
              </a:rPr>
              <a:t>()</a:t>
            </a:r>
            <a:endParaRPr lang="en-US" dirty="0" smtClean="0"/>
          </a:p>
          <a:p>
            <a:r>
              <a:rPr lang="en-US" dirty="0"/>
              <a:t>i</a:t>
            </a:r>
            <a:r>
              <a:rPr lang="en-US" dirty="0" smtClean="0"/>
              <a:t>terator()</a:t>
            </a:r>
          </a:p>
          <a:p>
            <a:pPr lvl="1"/>
            <a:r>
              <a:rPr lang="en-US" dirty="0" err="1" smtClean="0"/>
              <a:t>it.hasNext</a:t>
            </a:r>
            <a:r>
              <a:rPr lang="en-US" dirty="0" smtClean="0"/>
              <a:t>()</a:t>
            </a:r>
            <a:endParaRPr lang="en-US" dirty="0"/>
          </a:p>
          <a:p>
            <a:pPr lvl="1"/>
            <a:r>
              <a:rPr lang="en-US" dirty="0" err="1"/>
              <a:t>it.next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503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in Java’s </a:t>
            </a:r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a “capacity” and current “size” instead of these always being the same</a:t>
            </a:r>
          </a:p>
          <a:p>
            <a:r>
              <a:rPr lang="en-US" dirty="0" smtClean="0"/>
              <a:t>Has more efficient add(E)</a:t>
            </a:r>
          </a:p>
          <a:p>
            <a:pPr lvl="1"/>
            <a:r>
              <a:rPr lang="en-US" dirty="0" smtClean="0"/>
              <a:t>Most of time, no need to copy</a:t>
            </a:r>
          </a:p>
          <a:p>
            <a:pPr lvl="1"/>
            <a:r>
              <a:rPr lang="en-US" dirty="0" smtClean="0"/>
              <a:t>Occasionally need to copy, but not enough to change the </a:t>
            </a:r>
            <a:r>
              <a:rPr lang="en-US" i="1" dirty="0" smtClean="0"/>
              <a:t>amortized</a:t>
            </a:r>
            <a:r>
              <a:rPr lang="en-US" b="1" dirty="0" smtClean="0"/>
              <a:t> </a:t>
            </a:r>
            <a:r>
              <a:rPr lang="en-US" dirty="0" smtClean="0"/>
              <a:t>Big-O runtime </a:t>
            </a:r>
          </a:p>
          <a:p>
            <a:r>
              <a:rPr lang="en-US" dirty="0" smtClean="0"/>
              <a:t>Add(</a:t>
            </a:r>
            <a:r>
              <a:rPr lang="en-US" dirty="0" err="1" smtClean="0"/>
              <a:t>int</a:t>
            </a:r>
            <a:r>
              <a:rPr lang="en-US" dirty="0" smtClean="0"/>
              <a:t>, E) can still be O(n), depending on the value of the “</a:t>
            </a:r>
            <a:r>
              <a:rPr lang="en-US" dirty="0" err="1" smtClean="0"/>
              <a:t>int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968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7543800" cy="1295400"/>
          </a:xfrm>
        </p:spPr>
        <p:txBody>
          <a:bodyPr/>
          <a:lstStyle/>
          <a:p>
            <a:r>
              <a:rPr lang="en-US" dirty="0"/>
              <a:t>Exercise: What is the Big-O for the following </a:t>
            </a:r>
            <a:r>
              <a:rPr lang="en-US" dirty="0" smtClean="0"/>
              <a:t>methods in our implementation of </a:t>
            </a:r>
            <a:r>
              <a:rPr lang="en-US" u="sng" dirty="0" err="1" smtClean="0"/>
              <a:t>LinkedList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1"/>
            <a:ext cx="8229600" cy="4343400"/>
          </a:xfrm>
        </p:spPr>
        <p:txBody>
          <a:bodyPr numCol="2"/>
          <a:lstStyle/>
          <a:p>
            <a:r>
              <a:rPr lang="en-US" dirty="0" smtClean="0">
                <a:hlinkClick r:id="rId3"/>
              </a:rPr>
              <a:t>add(E</a:t>
            </a:r>
            <a:r>
              <a:rPr lang="en-US" dirty="0">
                <a:hlinkClick r:id="rId3"/>
              </a:rPr>
              <a:t>)</a:t>
            </a:r>
            <a:endParaRPr lang="en-US" dirty="0"/>
          </a:p>
          <a:p>
            <a:r>
              <a:rPr lang="en-US" dirty="0">
                <a:hlinkClick r:id="rId4"/>
              </a:rPr>
              <a:t>add(</a:t>
            </a:r>
            <a:r>
              <a:rPr lang="en-US" dirty="0" err="1">
                <a:hlinkClick r:id="rId4"/>
              </a:rPr>
              <a:t>int</a:t>
            </a:r>
            <a:r>
              <a:rPr lang="en-US" dirty="0">
                <a:hlinkClick r:id="rId4"/>
              </a:rPr>
              <a:t>, E)</a:t>
            </a:r>
            <a:endParaRPr lang="en-US" dirty="0"/>
          </a:p>
          <a:p>
            <a:r>
              <a:rPr lang="en-US" dirty="0">
                <a:hlinkClick r:id="rId5"/>
              </a:rPr>
              <a:t>clear()</a:t>
            </a:r>
            <a:endParaRPr lang="en-US" dirty="0"/>
          </a:p>
          <a:p>
            <a:r>
              <a:rPr lang="en-US" dirty="0">
                <a:hlinkClick r:id="rId6"/>
              </a:rPr>
              <a:t>contains(Object)</a:t>
            </a:r>
            <a:endParaRPr lang="en-US" dirty="0"/>
          </a:p>
          <a:p>
            <a:r>
              <a:rPr lang="en-US" dirty="0">
                <a:hlinkClick r:id="rId7"/>
              </a:rPr>
              <a:t>get(</a:t>
            </a:r>
            <a:r>
              <a:rPr lang="en-US" dirty="0" err="1">
                <a:hlinkClick r:id="rId7"/>
              </a:rPr>
              <a:t>int</a:t>
            </a:r>
            <a:r>
              <a:rPr lang="en-US" dirty="0">
                <a:hlinkClick r:id="rId7"/>
              </a:rPr>
              <a:t>)</a:t>
            </a:r>
            <a:endParaRPr lang="en-US" dirty="0"/>
          </a:p>
          <a:p>
            <a:r>
              <a:rPr lang="en-US" dirty="0" err="1">
                <a:hlinkClick r:id="rId8"/>
              </a:rPr>
              <a:t>indexOf</a:t>
            </a:r>
            <a:r>
              <a:rPr lang="en-US" dirty="0">
                <a:hlinkClick r:id="rId8"/>
              </a:rPr>
              <a:t>(Object)</a:t>
            </a:r>
            <a:endParaRPr lang="en-US" dirty="0"/>
          </a:p>
          <a:p>
            <a:r>
              <a:rPr lang="en-US" dirty="0" err="1">
                <a:hlinkClick r:id="rId9"/>
              </a:rPr>
              <a:t>isEmpty</a:t>
            </a:r>
            <a:r>
              <a:rPr lang="en-US" dirty="0">
                <a:hlinkClick r:id="rId9"/>
              </a:rPr>
              <a:t>()</a:t>
            </a:r>
            <a:endParaRPr lang="en-US" dirty="0"/>
          </a:p>
          <a:p>
            <a:r>
              <a:rPr lang="en-US" dirty="0">
                <a:hlinkClick r:id="rId10"/>
              </a:rPr>
              <a:t>remove(</a:t>
            </a:r>
            <a:r>
              <a:rPr lang="en-US" dirty="0" err="1">
                <a:hlinkClick r:id="rId10"/>
              </a:rPr>
              <a:t>int</a:t>
            </a:r>
            <a:r>
              <a:rPr lang="en-US" dirty="0">
                <a:hlinkClick r:id="rId10"/>
              </a:rPr>
              <a:t>)</a:t>
            </a:r>
            <a:endParaRPr lang="en-US" dirty="0"/>
          </a:p>
          <a:p>
            <a:r>
              <a:rPr lang="en-US" dirty="0">
                <a:hlinkClick r:id="rId11"/>
              </a:rPr>
              <a:t>remove(Object)</a:t>
            </a:r>
            <a:endParaRPr lang="en-US" dirty="0"/>
          </a:p>
          <a:p>
            <a:r>
              <a:rPr lang="en-US" dirty="0">
                <a:hlinkClick r:id="rId12"/>
              </a:rPr>
              <a:t>set(</a:t>
            </a:r>
            <a:r>
              <a:rPr lang="en-US" dirty="0" err="1">
                <a:hlinkClick r:id="rId12"/>
              </a:rPr>
              <a:t>int</a:t>
            </a:r>
            <a:r>
              <a:rPr lang="en-US" dirty="0">
                <a:hlinkClick r:id="rId12"/>
              </a:rPr>
              <a:t>, E)</a:t>
            </a:r>
            <a:endParaRPr lang="en-US" dirty="0"/>
          </a:p>
          <a:p>
            <a:r>
              <a:rPr lang="en-US" dirty="0">
                <a:hlinkClick r:id="rId13"/>
              </a:rPr>
              <a:t>size()</a:t>
            </a:r>
            <a:endParaRPr lang="en-US" dirty="0"/>
          </a:p>
          <a:p>
            <a:r>
              <a:rPr lang="en-US" dirty="0" err="1" smtClean="0">
                <a:hlinkClick r:id="rId14"/>
              </a:rPr>
              <a:t>toArray</a:t>
            </a:r>
            <a:r>
              <a:rPr lang="en-US" dirty="0" smtClean="0">
                <a:hlinkClick r:id="rId14"/>
              </a:rPr>
              <a:t>()</a:t>
            </a:r>
            <a:endParaRPr lang="en-US" dirty="0" smtClean="0"/>
          </a:p>
          <a:p>
            <a:r>
              <a:rPr lang="en-US" dirty="0"/>
              <a:t>i</a:t>
            </a:r>
            <a:r>
              <a:rPr lang="en-US" dirty="0" smtClean="0"/>
              <a:t>terator()</a:t>
            </a:r>
          </a:p>
          <a:p>
            <a:pPr lvl="1"/>
            <a:r>
              <a:rPr lang="en-US" dirty="0" err="1" smtClean="0"/>
              <a:t>it.hasNext</a:t>
            </a:r>
            <a:r>
              <a:rPr lang="en-US" dirty="0" smtClean="0"/>
              <a:t>()</a:t>
            </a:r>
            <a:endParaRPr lang="en-US" dirty="0"/>
          </a:p>
          <a:p>
            <a:pPr lvl="1"/>
            <a:r>
              <a:rPr lang="en-US" dirty="0" err="1"/>
              <a:t>it.next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246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between our implementations and Java’s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Java’s implementation is doubly-linked.</a:t>
            </a:r>
          </a:p>
          <a:p>
            <a:r>
              <a:rPr lang="en-US" dirty="0" smtClean="0"/>
              <a:t>How does that change the runtime of</a:t>
            </a:r>
          </a:p>
          <a:p>
            <a:pPr lvl="1"/>
            <a:r>
              <a:rPr lang="en-US" dirty="0" smtClean="0"/>
              <a:t>add(E)</a:t>
            </a:r>
          </a:p>
          <a:p>
            <a:pPr lvl="1"/>
            <a:r>
              <a:rPr lang="en-US" dirty="0" smtClean="0"/>
              <a:t>get(n-1)</a:t>
            </a:r>
          </a:p>
          <a:p>
            <a:r>
              <a:rPr lang="en-US" dirty="0" smtClean="0"/>
              <a:t>Java’s implementation includes a cached size</a:t>
            </a:r>
          </a:p>
          <a:p>
            <a:pPr lvl="1"/>
            <a:r>
              <a:rPr lang="en-US" dirty="0" smtClean="0"/>
              <a:t>Sec. 021 has? Sec 051 doesn’t.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084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 all methods in the </a:t>
            </a:r>
            <a:r>
              <a:rPr lang="en-US" dirty="0" err="1" smtClean="0"/>
              <a:t>LinkedList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Including iterator() and the class it returns an instance of!</a:t>
            </a:r>
          </a:p>
          <a:p>
            <a:r>
              <a:rPr lang="en-US" dirty="0" smtClean="0"/>
              <a:t>Thoroughly test your methods</a:t>
            </a:r>
          </a:p>
          <a:p>
            <a:r>
              <a:rPr lang="en-US" dirty="0" smtClean="0"/>
              <a:t>Essential: Email your assigned team’s method to Dr. Yoder by </a:t>
            </a:r>
          </a:p>
          <a:p>
            <a:pPr lvl="1"/>
            <a:r>
              <a:rPr lang="en-US" dirty="0" smtClean="0"/>
              <a:t>Wed evening (051)</a:t>
            </a:r>
          </a:p>
          <a:p>
            <a:pPr lvl="1"/>
            <a:r>
              <a:rPr lang="en-US" dirty="0" smtClean="0"/>
              <a:t>Thurs evening (021)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902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Wait for the slides, or follow this link to answer both questions at once:</a:t>
            </a:r>
          </a:p>
          <a:p>
            <a:r>
              <a:rPr lang="en-US" dirty="0" smtClean="0"/>
              <a:t>http</a:t>
            </a:r>
            <a:r>
              <a:rPr lang="en-US" dirty="0"/>
              <a:t>://bit.ly/1Mow5a3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551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7594600" cy="5842000"/>
          </a:xfrm>
          <a:prstGeom prst="rect">
            <a:avLst/>
          </a:prstGeom>
        </p:spPr>
      </p:pic>
      <p:sp>
        <p:nvSpPr>
          <p:cNvPr id="5" name="Content Placeholder 5"/>
          <p:cNvSpPr txBox="1">
            <a:spLocks/>
          </p:cNvSpPr>
          <p:nvPr/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http://bit.ly/1Mow5a3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34382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16303360-ca4f-4fd7-a64e-8cc79dfd5fa6"/>
  <p:tag name="__PE_ORIG_SIZE" val="44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fdab587c-bd02-47e1-93a1-02e543c8eb63"/>
  <p:tag name="__PE_ORIG_SIZE" val="46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36598</TotalTime>
  <Words>484</Words>
  <Application>Microsoft Office PowerPoint</Application>
  <PresentationFormat>On-screen Show (4:3)</PresentationFormat>
  <Paragraphs>160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2_Network</vt:lpstr>
      <vt:lpstr>    CS2852 Week 3, Class 2</vt:lpstr>
      <vt:lpstr>Formal Definition of Big-O</vt:lpstr>
      <vt:lpstr>Exercise: What is the Big-O for the following methods in our implementation of ArrayList?</vt:lpstr>
      <vt:lpstr>Differences in Java’s ArrayList</vt:lpstr>
      <vt:lpstr>Exercise: What is the Big-O for the following methods in our implementation of LinkedList?</vt:lpstr>
      <vt:lpstr>Differences between our implementations and Java’s</vt:lpstr>
      <vt:lpstr>Homework</vt:lpstr>
      <vt:lpstr>Muddiest Point</vt:lpstr>
      <vt:lpstr>PowerPoint Presentation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A Yoder - Post Meeting</cp:lastModifiedBy>
  <cp:revision>1290</cp:revision>
  <cp:lastPrinted>2015-03-25T14:53:00Z</cp:lastPrinted>
  <dcterms:created xsi:type="dcterms:W3CDTF">1999-09-06T21:32:20Z</dcterms:created>
  <dcterms:modified xsi:type="dcterms:W3CDTF">2015-03-31T01:55:43Z</dcterms:modified>
</cp:coreProperties>
</file>