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0"/>
  </p:notesMasterIdLst>
  <p:handoutMasterIdLst>
    <p:handoutMasterId r:id="rId21"/>
  </p:handoutMasterIdLst>
  <p:sldIdLst>
    <p:sldId id="320" r:id="rId2"/>
    <p:sldId id="381" r:id="rId3"/>
    <p:sldId id="382" r:id="rId4"/>
    <p:sldId id="390" r:id="rId5"/>
    <p:sldId id="378" r:id="rId6"/>
    <p:sldId id="377" r:id="rId7"/>
    <p:sldId id="383" r:id="rId8"/>
    <p:sldId id="384" r:id="rId9"/>
    <p:sldId id="385" r:id="rId10"/>
    <p:sldId id="386" r:id="rId11"/>
    <p:sldId id="387" r:id="rId12"/>
    <p:sldId id="388" r:id="rId13"/>
    <p:sldId id="389" r:id="rId14"/>
    <p:sldId id="391" r:id="rId15"/>
    <p:sldId id="392" r:id="rId16"/>
    <p:sldId id="329" r:id="rId17"/>
    <p:sldId id="358" r:id="rId18"/>
    <p:sldId id="359" r:id="rId19"/>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900" autoAdjust="0"/>
    <p:restoredTop sz="70808" autoAdjust="0"/>
  </p:normalViewPr>
  <p:slideViewPr>
    <p:cSldViewPr>
      <p:cViewPr varScale="1">
        <p:scale>
          <a:sx n="62" d="100"/>
          <a:sy n="62" d="100"/>
        </p:scale>
        <p:origin x="-1891" y="-77"/>
      </p:cViewPr>
      <p:guideLst>
        <p:guide orient="horz" pos="2160"/>
        <p:guide pos="2880"/>
      </p:guideLst>
    </p:cSldViewPr>
  </p:slideViewPr>
  <p:outlineViewPr>
    <p:cViewPr>
      <p:scale>
        <a:sx n="33" d="100"/>
        <a:sy n="33" d="100"/>
      </p:scale>
      <p:origin x="0" y="724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6"/>
        <p:guide pos="22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89571" cy="470309"/>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defTabSz="945905">
              <a:defRPr sz="1200">
                <a:latin typeface="Tahoma" pitchFamily="34" charset="0"/>
              </a:defRPr>
            </a:lvl1pPr>
          </a:lstStyle>
          <a:p>
            <a:pPr>
              <a:defRPr/>
            </a:pPr>
            <a:r>
              <a:rPr lang="en-US" smtClean="0"/>
              <a:t>CS2852</a:t>
            </a:r>
            <a:endParaRPr lang="en-US"/>
          </a:p>
        </p:txBody>
      </p:sp>
      <p:sp>
        <p:nvSpPr>
          <p:cNvPr id="33795" name="Rectangle 3"/>
          <p:cNvSpPr>
            <a:spLocks noGrp="1" noChangeArrowheads="1"/>
          </p:cNvSpPr>
          <p:nvPr>
            <p:ph type="dt" sz="quarter" idx="1"/>
          </p:nvPr>
        </p:nvSpPr>
        <p:spPr bwMode="auto">
          <a:xfrm>
            <a:off x="4043067" y="0"/>
            <a:ext cx="3089571" cy="470309"/>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algn="r" defTabSz="945905">
              <a:defRPr sz="1200">
                <a:latin typeface="Tahoma" pitchFamily="34" charset="0"/>
              </a:defRPr>
            </a:lvl1pPr>
          </a:lstStyle>
          <a:p>
            <a:pPr>
              <a:defRPr/>
            </a:pPr>
            <a:fld id="{32B32498-105D-4F90-A7F2-EF83F66561A3}" type="datetime3">
              <a:rPr lang="en-US"/>
              <a:pPr>
                <a:defRPr/>
              </a:pPr>
              <a:t>9 April 2015</a:t>
            </a:fld>
            <a:endParaRPr lang="en-US"/>
          </a:p>
        </p:txBody>
      </p:sp>
      <p:sp>
        <p:nvSpPr>
          <p:cNvPr id="33796" name="Rectangle 4"/>
          <p:cNvSpPr>
            <a:spLocks noGrp="1" noChangeArrowheads="1"/>
          </p:cNvSpPr>
          <p:nvPr>
            <p:ph type="ftr" sz="quarter" idx="2"/>
          </p:nvPr>
        </p:nvSpPr>
        <p:spPr bwMode="auto">
          <a:xfrm>
            <a:off x="0" y="8948330"/>
            <a:ext cx="3089571" cy="470309"/>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defTabSz="945905">
              <a:defRPr sz="1200">
                <a:latin typeface="Tahoma" pitchFamily="34" charset="0"/>
              </a:defRPr>
            </a:lvl1pPr>
          </a:lstStyle>
          <a:p>
            <a:pPr>
              <a:defRPr/>
            </a:pPr>
            <a:r>
              <a:rPr lang="en-US" smtClean="0"/>
              <a:t>Dr. Josiah Yoder</a:t>
            </a:r>
            <a:endParaRPr lang="en-US"/>
          </a:p>
        </p:txBody>
      </p:sp>
      <p:sp>
        <p:nvSpPr>
          <p:cNvPr id="33797" name="Rectangle 5"/>
          <p:cNvSpPr>
            <a:spLocks noGrp="1" noChangeArrowheads="1"/>
          </p:cNvSpPr>
          <p:nvPr>
            <p:ph type="sldNum" sz="quarter" idx="3"/>
          </p:nvPr>
        </p:nvSpPr>
        <p:spPr bwMode="auto">
          <a:xfrm>
            <a:off x="4043067" y="8948330"/>
            <a:ext cx="3089571" cy="470309"/>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algn="r" defTabSz="945905">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0" y="0"/>
            <a:ext cx="3122077" cy="448507"/>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defRPr sz="1200" b="1">
                <a:latin typeface="Times New Roman" pitchFamily="18" charset="0"/>
              </a:defRPr>
            </a:lvl1pPr>
          </a:lstStyle>
          <a:p>
            <a:pPr>
              <a:defRPr/>
            </a:pPr>
            <a:r>
              <a:rPr lang="en-US" smtClean="0"/>
              <a:t>CS2852</a:t>
            </a:r>
            <a:endParaRPr lang="en-US"/>
          </a:p>
        </p:txBody>
      </p:sp>
      <p:sp>
        <p:nvSpPr>
          <p:cNvPr id="770051" name="Rectangle 3"/>
          <p:cNvSpPr>
            <a:spLocks noGrp="1" noChangeArrowheads="1"/>
          </p:cNvSpPr>
          <p:nvPr>
            <p:ph type="dt" idx="1"/>
          </p:nvPr>
        </p:nvSpPr>
        <p:spPr bwMode="auto">
          <a:xfrm>
            <a:off x="4013657" y="0"/>
            <a:ext cx="3118981" cy="448507"/>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lgn="r">
              <a:defRPr sz="1200" b="1">
                <a:latin typeface="Times New Roman" pitchFamily="18" charset="0"/>
              </a:defRPr>
            </a:lvl1pPr>
          </a:lstStyle>
          <a:p>
            <a:pPr>
              <a:defRPr/>
            </a:pPr>
            <a:fld id="{5AA57C0C-AC4E-4A96-910A-3A67E0B4749F}" type="datetime1">
              <a:rPr lang="en-US"/>
              <a:pPr>
                <a:defRPr/>
              </a:pPr>
              <a:t>4/9/2015</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0" y="8970131"/>
            <a:ext cx="3122077" cy="448507"/>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defRPr sz="1200" b="1">
                <a:latin typeface="Times New Roman" pitchFamily="18" charset="0"/>
              </a:defRPr>
            </a:lvl1pPr>
          </a:lstStyle>
          <a:p>
            <a:pPr>
              <a:defRPr/>
            </a:pPr>
            <a:r>
              <a:rPr lang="en-US" smtClean="0"/>
              <a:t>Dr. Josiah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5" y="672760"/>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pPr lvl="1"/>
            <a:r>
              <a:rPr lang="en-US" dirty="0" smtClean="0"/>
              <a:t>1-2,6-8,11-15,17-19</a:t>
            </a:r>
          </a:p>
          <a:p>
            <a:pPr lvl="0"/>
            <a:endParaRPr lang="en-US" dirty="0" smtClean="0"/>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159441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410650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902590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028017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245394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236269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4/10/2015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317370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446049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Today, the professor made the course material</a:t>
            </a:r>
            <a:r>
              <a:rPr lang="en-US" baseline="0" dirty="0" smtClean="0"/>
              <a:t> clear and understandable?</a:t>
            </a:r>
            <a:endParaRPr lang="en-US" dirty="0"/>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17</a:t>
            </a:fld>
            <a:endParaRPr lang="en-US"/>
          </a:p>
        </p:txBody>
      </p:sp>
      <p:sp>
        <p:nvSpPr>
          <p:cNvPr id="8" name="TextBox 7"/>
          <p:cNvSpPr txBox="1"/>
          <p:nvPr>
            <p:custDataLst>
              <p:tags r:id="rId1"/>
            </p:custDataLst>
          </p:nvPr>
        </p:nvSpPr>
        <p:spPr>
          <a:xfrm>
            <a:off x="0" y="0"/>
            <a:ext cx="3810000" cy="2031325"/>
          </a:xfrm>
          <a:prstGeom prst="rect">
            <a:avLst/>
          </a:prstGeom>
          <a:noFill/>
        </p:spPr>
        <p:txBody>
          <a:bodyPr vert="horz" rtlCol="0">
            <a:spAutoFit/>
          </a:bodyPr>
          <a:lstStyle/>
          <a:p>
            <a:r>
              <a:rPr lang="en-US" smtClean="0"/>
              <a:t>
Poll Title: Today, the professor made the course material clear and understandable
https://www.polleverywhere.com/multiple_choice_polls/Tgsho9KFq8cPvBg</a:t>
            </a:r>
            <a:endParaRPr lang="en-US"/>
          </a:p>
        </p:txBody>
      </p:sp>
    </p:spTree>
    <p:extLst>
      <p:ext uri="{BB962C8B-B14F-4D97-AF65-F5344CB8AC3E}">
        <p14:creationId xmlns:p14="http://schemas.microsoft.com/office/powerpoint/2010/main" val="2126582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What was the muddiest point?</a:t>
            </a:r>
            <a:endParaRPr lang="en-US" dirty="0"/>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18</a:t>
            </a:fld>
            <a:endParaRPr lang="en-US"/>
          </a:p>
        </p:txBody>
      </p:sp>
      <p:sp>
        <p:nvSpPr>
          <p:cNvPr id="8" name="TextBox 7"/>
          <p:cNvSpPr txBox="1"/>
          <p:nvPr>
            <p:custDataLst>
              <p:tags r:id="rId1"/>
            </p:custDataLst>
          </p:nvPr>
        </p:nvSpPr>
        <p:spPr>
          <a:xfrm>
            <a:off x="0" y="0"/>
            <a:ext cx="3810000" cy="1477328"/>
          </a:xfrm>
          <a:prstGeom prst="rect">
            <a:avLst/>
          </a:prstGeom>
          <a:noFill/>
        </p:spPr>
        <p:txBody>
          <a:bodyPr vert="horz" rtlCol="0">
            <a:spAutoFit/>
          </a:bodyPr>
          <a:lstStyle/>
          <a:p>
            <a:r>
              <a:rPr lang="en-US" smtClean="0"/>
              <a:t>
Poll Title: What was the muddiest point?
https://www.polleverywhere.com/free_text_polls/5ecaTmFuFeJ65hY</a:t>
            </a:r>
            <a:endParaRPr lang="en-US"/>
          </a:p>
        </p:txBody>
      </p:sp>
    </p:spTree>
    <p:extLst>
      <p:ext uri="{BB962C8B-B14F-4D97-AF65-F5344CB8AC3E}">
        <p14:creationId xmlns:p14="http://schemas.microsoft.com/office/powerpoint/2010/main" val="1679667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4/10/2015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641430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286526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99621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Note: “Java’s” (nearly) always means “Java Collection Framework’s” </a:t>
            </a:r>
            <a:r>
              <a:rPr lang="en-US" smtClean="0"/>
              <a:t>this quarter.</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657022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769296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23080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43931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CS2852</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95077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smtClean="0"/>
              <a:t>SE-2811</a:t>
            </a:r>
          </a:p>
          <a:p>
            <a:pPr>
              <a:defRPr/>
            </a:pPr>
            <a:r>
              <a:rPr lang="en-US" altLang="en-US" dirty="0" smtClean="0"/>
              <a:t>Slide design: Dr. Mark L. Hornick</a:t>
            </a:r>
          </a:p>
          <a:p>
            <a:pPr>
              <a:defRPr/>
            </a:pPr>
            <a:r>
              <a:rPr lang="en-US" altLang="en-US" dirty="0" smtClean="0"/>
              <a:t>Most Content: Dr. Hornick</a:t>
            </a:r>
          </a:p>
          <a:p>
            <a:pPr>
              <a:defRPr/>
            </a:pPr>
            <a:r>
              <a:rPr lang="en-US" altLang="en-US" dirty="0" smtClean="0"/>
              <a:t>Some Content and Most Errors: Dr. Yoder</a:t>
            </a:r>
            <a:endParaRPr lang="en-US"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err="1" smtClean="0"/>
              <a:t>Dr.Yoder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2"/>
          <p:cNvSpPr>
            <a:spLocks noGrp="1"/>
          </p:cNvSpPr>
          <p:nvPr>
            <p:ph idx="13"/>
          </p:nvPr>
        </p:nvSpPr>
        <p:spPr>
          <a:xfrm>
            <a:off x="457200" y="4360677"/>
            <a:ext cx="8229600" cy="1887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itle 13"/>
          <p:cNvSpPr>
            <a:spLocks noGrp="1"/>
          </p:cNvSpPr>
          <p:nvPr>
            <p:ph type="title"/>
          </p:nvPr>
        </p:nvSpPr>
        <p:spPr/>
        <p:txBody>
          <a:bodyPr/>
          <a:lstStyle/>
          <a:p>
            <a:r>
              <a:rPr lang="en-US" dirty="0" smtClean="0"/>
              <a:t>Click to edit Master title style</a:t>
            </a:r>
            <a:endParaRPr lang="en-US" dirty="0"/>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smtClean="0"/>
              <a:t>Click to edit the Secondary title</a:t>
            </a:r>
            <a:endParaRPr lang="en-US" dirty="0"/>
          </a:p>
        </p:txBody>
      </p:sp>
    </p:spTree>
    <p:extLst>
      <p:ext uri="{BB962C8B-B14F-4D97-AF65-F5344CB8AC3E}">
        <p14:creationId xmlns:p14="http://schemas.microsoft.com/office/powerpoint/2010/main" val="40475416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Josiah Yoder</a:t>
            </a:r>
          </a:p>
          <a:p>
            <a:pPr>
              <a:defRPr/>
            </a:pPr>
            <a:r>
              <a:rPr lang="en-US" altLang="en-US" dirty="0" smtClean="0"/>
              <a:t>Slide Design: Dr. Hornick</a:t>
            </a: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Josiah Yoder</a:t>
            </a: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userDrawn="1"/>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8.xml"/><Relationship Id="rId1" Type="http://schemas.openxmlformats.org/officeDocument/2006/relationships/tags" Target="../tags/tag17.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8.xml"/><Relationship Id="rId1" Type="http://schemas.openxmlformats.org/officeDocument/2006/relationships/tags" Target="../tags/tag19.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docs.oracle.com/javase/8/docs/api/java/util/Queue.html#peek--" TargetMode="External"/><Relationship Id="rId3" Type="http://schemas.openxmlformats.org/officeDocument/2006/relationships/hyperlink" Target="http://docs.oracle.com/javase/8/docs/api/java/util/Queue.html#add-E-" TargetMode="External"/><Relationship Id="rId7" Type="http://schemas.openxmlformats.org/officeDocument/2006/relationships/hyperlink" Target="http://docs.oracle.com/javase/8/docs/api/java/util/Queue.html#element--"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docs.oracle.com/javase/8/docs/api/java/util/Queue.html#poll--" TargetMode="External"/><Relationship Id="rId5" Type="http://schemas.openxmlformats.org/officeDocument/2006/relationships/hyperlink" Target="http://docs.oracle.com/javase/8/docs/api/java/util/Queue.html#remove--" TargetMode="External"/><Relationship Id="rId4" Type="http://schemas.openxmlformats.org/officeDocument/2006/relationships/hyperlink" Target="http://docs.oracle.com/javase/8/docs/api/java/util/Queue.html#offer-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msoe.us/taylor/tutorial/cs2852/binarySearch"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CS2852</a:t>
            </a:r>
            <a:br>
              <a:rPr lang="en-US" dirty="0" smtClean="0"/>
            </a:br>
            <a:r>
              <a:rPr lang="en-US" dirty="0" smtClean="0"/>
              <a:t>Week 5, Class </a:t>
            </a:r>
            <a:r>
              <a:rPr lang="en-US" dirty="0" smtClean="0"/>
              <a:t>3</a:t>
            </a:r>
            <a:endParaRPr lang="en-US" dirty="0"/>
          </a:p>
        </p:txBody>
      </p:sp>
      <p:sp>
        <p:nvSpPr>
          <p:cNvPr id="3" name="Content Placeholder 2"/>
          <p:cNvSpPr>
            <a:spLocks noGrp="1"/>
          </p:cNvSpPr>
          <p:nvPr>
            <p:ph idx="1"/>
          </p:nvPr>
        </p:nvSpPr>
        <p:spPr>
          <a:xfrm>
            <a:off x="457200" y="1828800"/>
            <a:ext cx="8229600" cy="4724400"/>
          </a:xfrm>
        </p:spPr>
        <p:txBody>
          <a:bodyPr>
            <a:normAutofit/>
          </a:bodyPr>
          <a:lstStyle/>
          <a:p>
            <a:r>
              <a:rPr lang="en-US" dirty="0" smtClean="0">
                <a:sym typeface="Wingdings" panose="05000000000000000000" pitchFamily="2" charset="2"/>
              </a:rPr>
              <a:t>Today</a:t>
            </a:r>
          </a:p>
          <a:p>
            <a:pPr lvl="1"/>
            <a:r>
              <a:rPr lang="en-US" dirty="0" smtClean="0">
                <a:sym typeface="Wingdings" panose="05000000000000000000" pitchFamily="2" charset="2"/>
              </a:rPr>
              <a:t>Wrap up of Stacks, Queues, and Testing</a:t>
            </a:r>
          </a:p>
          <a:p>
            <a:pPr lvl="1"/>
            <a:r>
              <a:rPr lang="en-US" dirty="0" smtClean="0">
                <a:sym typeface="Wingdings" panose="05000000000000000000" pitchFamily="2" charset="2"/>
              </a:rPr>
              <a:t>Binary Search</a:t>
            </a:r>
          </a:p>
          <a:p>
            <a:pPr lvl="1"/>
            <a:r>
              <a:rPr lang="en-US" dirty="0" smtClean="0">
                <a:sym typeface="Wingdings" panose="05000000000000000000" pitchFamily="2" charset="2"/>
              </a:rPr>
              <a:t>Recursion</a:t>
            </a:r>
          </a:p>
          <a:p>
            <a:pPr lvl="1"/>
            <a:r>
              <a:rPr lang="en-US" dirty="0" smtClean="0">
                <a:sym typeface="Wingdings" panose="05000000000000000000" pitchFamily="2" charset="2"/>
              </a:rPr>
              <a:t>Return Quiz (021)</a:t>
            </a:r>
            <a:endParaRPr lang="en-US" dirty="0" smtClean="0">
              <a:sym typeface="Wingdings" panose="05000000000000000000" pitchFamily="2" charset="2"/>
            </a:endParaRPr>
          </a:p>
        </p:txBody>
      </p:sp>
      <p:sp>
        <p:nvSpPr>
          <p:cNvPr id="4" name="Footer Placeholder 3"/>
          <p:cNvSpPr>
            <a:spLocks noGrp="1"/>
          </p:cNvSpPr>
          <p:nvPr>
            <p:ph type="ftr" sz="quarter" idx="11"/>
          </p:nvPr>
        </p:nvSpPr>
        <p:spPr>
          <a:xfrm>
            <a:off x="6019800" y="6172200"/>
            <a:ext cx="2895600" cy="457200"/>
          </a:xfrm>
        </p:spPr>
        <p:txBody>
          <a:body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nearly double the size with just one additional comp.</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10</a:t>
            </a:fld>
            <a:endParaRPr lang="en-US" altLang="en-US" dirty="0"/>
          </a:p>
        </p:txBody>
      </p:sp>
      <p:pic>
        <p:nvPicPr>
          <p:cNvPr id="4098" name="Picture 2" descr="Sorted Array with Fifteen Eleme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419600"/>
            <a:ext cx="8767976"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msoe.us/taylor/tutorial/cs2852/bsArray7AllArrow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443" y="2514600"/>
            <a:ext cx="4191000" cy="1281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652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Logarithms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If</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𝑥</m:t>
                      </m:r>
                      <m:r>
                        <a:rPr lang="en-US" b="0" i="1" smtClean="0">
                          <a:latin typeface="Cambria Math"/>
                        </a:rPr>
                        <m:t>=</m:t>
                      </m:r>
                      <m:sSup>
                        <m:sSupPr>
                          <m:ctrlPr>
                            <a:rPr lang="en-US" b="0" i="1" smtClean="0">
                              <a:latin typeface="Cambria Math"/>
                            </a:rPr>
                          </m:ctrlPr>
                        </m:sSupPr>
                        <m:e>
                          <m:r>
                            <a:rPr lang="en-US" b="0" i="1" smtClean="0">
                              <a:latin typeface="Cambria Math"/>
                            </a:rPr>
                            <m:t>2</m:t>
                          </m:r>
                        </m:e>
                        <m:sup>
                          <m:r>
                            <a:rPr lang="en-US" b="0" i="1" smtClean="0">
                              <a:latin typeface="Cambria Math"/>
                            </a:rPr>
                            <m:t>𝑦</m:t>
                          </m:r>
                        </m:sup>
                      </m:sSup>
                    </m:oMath>
                  </m:oMathPara>
                </a14:m>
                <a:endParaRPr lang="en-US" b="0" dirty="0" smtClean="0"/>
              </a:p>
              <a:p>
                <a:r>
                  <a:rPr lang="en-US" dirty="0"/>
                  <a:t>t</a:t>
                </a:r>
                <a:r>
                  <a:rPr lang="en-US" dirty="0" smtClean="0"/>
                  <a:t>hen </a:t>
                </a:r>
              </a:p>
              <a:p>
                <a:pPr marL="0" indent="0">
                  <a:buNone/>
                </a:pPr>
                <a14:m>
                  <m:oMathPara xmlns:m="http://schemas.openxmlformats.org/officeDocument/2006/math">
                    <m:oMathParaPr>
                      <m:jc m:val="centerGroup"/>
                    </m:oMathParaPr>
                    <m:oMath xmlns:m="http://schemas.openxmlformats.org/officeDocument/2006/math">
                      <m:func>
                        <m:funcPr>
                          <m:ctrlPr>
                            <a:rPr lang="en-US" b="0" i="1" smtClean="0">
                              <a:latin typeface="Cambria Math"/>
                            </a:rPr>
                          </m:ctrlPr>
                        </m:funcPr>
                        <m:fName>
                          <m:sSub>
                            <m:sSubPr>
                              <m:ctrlPr>
                                <a:rPr lang="en-US" b="0" i="1" smtClean="0">
                                  <a:latin typeface="Cambria Math"/>
                                </a:rPr>
                              </m:ctrlPr>
                            </m:sSubPr>
                            <m:e>
                              <m:r>
                                <m:rPr>
                                  <m:sty m:val="p"/>
                                </m:rPr>
                                <a:rPr lang="en-US" b="0" i="0" smtClean="0">
                                  <a:latin typeface="Cambria Math"/>
                                </a:rPr>
                                <m:t>log</m:t>
                              </m:r>
                            </m:e>
                            <m:sub>
                              <m:r>
                                <a:rPr lang="en-US" b="0" i="1" smtClean="0">
                                  <a:latin typeface="Cambria Math"/>
                                </a:rPr>
                                <m:t>2</m:t>
                              </m:r>
                            </m:sub>
                          </m:sSub>
                        </m:fName>
                        <m:e>
                          <m:r>
                            <a:rPr lang="en-US" b="0" i="1" smtClean="0">
                              <a:latin typeface="Cambria Math"/>
                            </a:rPr>
                            <m:t>𝑥</m:t>
                          </m:r>
                        </m:e>
                      </m:func>
                      <m:r>
                        <a:rPr lang="en-US" b="0" i="1" smtClean="0">
                          <a:latin typeface="Cambria Math"/>
                        </a:rPr>
                        <m:t>=</m:t>
                      </m:r>
                      <m:r>
                        <a:rPr lang="en-US" b="0" i="1" smtClean="0">
                          <a:latin typeface="Cambria Math"/>
                        </a:rPr>
                        <m:t>𝑦</m:t>
                      </m:r>
                    </m:oMath>
                  </m:oMathPara>
                </a14:m>
                <a:endParaRPr lang="en-US" b="0" dirty="0" smtClean="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667" t="-1796"/>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11</a:t>
            </a:fld>
            <a:endParaRPr lang="en-US" altLang="en-US" dirty="0"/>
          </a:p>
        </p:txBody>
      </p:sp>
    </p:spTree>
    <p:extLst>
      <p:ext uri="{BB962C8B-B14F-4D97-AF65-F5344CB8AC3E}">
        <p14:creationId xmlns:p14="http://schemas.microsoft.com/office/powerpoint/2010/main" val="135657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 comparisons for different sizes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5540340"/>
              </p:ext>
            </p:extLst>
          </p:nvPr>
        </p:nvGraphicFramePr>
        <p:xfrm>
          <a:off x="1295400" y="2072641"/>
          <a:ext cx="6400800" cy="3566160"/>
        </p:xfrm>
        <a:graphic>
          <a:graphicData uri="http://schemas.openxmlformats.org/drawingml/2006/table">
            <a:tbl>
              <a:tblPr/>
              <a:tblGrid>
                <a:gridCol w="3200400"/>
                <a:gridCol w="3200400"/>
              </a:tblGrid>
              <a:tr h="0">
                <a:tc>
                  <a:txBody>
                    <a:bodyPr/>
                    <a:lstStyle/>
                    <a:p>
                      <a:pPr algn="ctr" fontAlgn="base"/>
                      <a:r>
                        <a:rPr lang="en-US" b="1" dirty="0">
                          <a:effectLst/>
                          <a:latin typeface="inherit"/>
                        </a:rPr>
                        <a:t>Number of elements</a:t>
                      </a:r>
                    </a:p>
                  </a:txBody>
                  <a:tcPr anchor="ctr">
                    <a:lnL>
                      <a:noFill/>
                    </a:lnL>
                    <a:lnR>
                      <a:noFill/>
                    </a:lnR>
                    <a:lnT>
                      <a:noFill/>
                    </a:lnT>
                    <a:lnB w="7620" cap="flat" cmpd="sng" algn="ctr">
                      <a:solidFill>
                        <a:srgbClr val="5054A5"/>
                      </a:solidFill>
                      <a:prstDash val="solid"/>
                      <a:round/>
                      <a:headEnd type="none" w="med" len="med"/>
                      <a:tailEnd type="none" w="med" len="med"/>
                    </a:lnB>
                  </a:tcPr>
                </a:tc>
                <a:tc>
                  <a:txBody>
                    <a:bodyPr/>
                    <a:lstStyle/>
                    <a:p>
                      <a:pPr algn="ctr" fontAlgn="base"/>
                      <a:r>
                        <a:rPr lang="en-US" b="1">
                          <a:effectLst/>
                          <a:latin typeface="inherit"/>
                        </a:rPr>
                        <a:t>Maximum Required Comparisons</a:t>
                      </a:r>
                    </a:p>
                  </a:txBody>
                  <a:tcPr anchor="ctr">
                    <a:lnL>
                      <a:noFill/>
                    </a:lnL>
                    <a:lnR>
                      <a:noFill/>
                    </a:lnR>
                    <a:lnT>
                      <a:noFill/>
                    </a:lnT>
                    <a:lnB w="7620" cap="flat" cmpd="sng" algn="ctr">
                      <a:solidFill>
                        <a:srgbClr val="5054A5"/>
                      </a:solidFill>
                      <a:prstDash val="solid"/>
                      <a:round/>
                      <a:headEnd type="none" w="med" len="med"/>
                      <a:tailEnd type="none" w="med" len="med"/>
                    </a:lnB>
                  </a:tcPr>
                </a:tc>
              </a:tr>
              <a:tr h="0">
                <a:tc>
                  <a:txBody>
                    <a:bodyPr/>
                    <a:lstStyle/>
                    <a:p>
                      <a:pPr fontAlgn="t"/>
                      <a:r>
                        <a:rPr lang="en-US">
                          <a:effectLst/>
                          <a:latin typeface="inherit"/>
                        </a:rPr>
                        <a:t>1</a:t>
                      </a:r>
                    </a:p>
                  </a:txBody>
                  <a:tcPr>
                    <a:lnL w="12700" cap="flat" cmpd="sng" algn="ctr">
                      <a:solidFill>
                        <a:srgbClr val="5054A5"/>
                      </a:solidFill>
                      <a:prstDash val="solid"/>
                      <a:round/>
                      <a:headEnd type="none" w="med" len="med"/>
                      <a:tailEnd type="none" w="med" len="med"/>
                    </a:lnL>
                    <a:lnR w="12700" cap="flat" cmpd="sng" algn="ctr">
                      <a:solidFill>
                        <a:srgbClr val="5054A5"/>
                      </a:solidFill>
                      <a:prstDash val="solid"/>
                      <a:round/>
                      <a:headEnd type="none" w="med" len="med"/>
                      <a:tailEnd type="none" w="med" len="med"/>
                    </a:lnR>
                    <a:lnT w="7620" cap="flat" cmpd="sng" algn="ctr">
                      <a:solidFill>
                        <a:srgbClr val="5054A5"/>
                      </a:solidFill>
                      <a:prstDash val="solid"/>
                      <a:round/>
                      <a:headEnd type="none" w="med" len="med"/>
                      <a:tailEnd type="none" w="med" len="med"/>
                    </a:lnT>
                    <a:lnB w="7620" cap="flat" cmpd="sng" algn="ctr">
                      <a:solidFill>
                        <a:srgbClr val="E0C4A5"/>
                      </a:solidFill>
                      <a:prstDash val="solid"/>
                      <a:round/>
                      <a:headEnd type="none" w="med" len="med"/>
                      <a:tailEnd type="none" w="med" len="med"/>
                    </a:lnB>
                  </a:tcPr>
                </a:tc>
                <a:tc>
                  <a:txBody>
                    <a:bodyPr/>
                    <a:lstStyle/>
                    <a:p>
                      <a:pPr fontAlgn="t"/>
                      <a:r>
                        <a:rPr lang="en-US">
                          <a:effectLst/>
                          <a:latin typeface="inherit"/>
                        </a:rPr>
                        <a:t>1</a:t>
                      </a:r>
                    </a:p>
                  </a:txBody>
                  <a:tcPr>
                    <a:lnL w="12700" cap="flat" cmpd="sng" algn="ctr">
                      <a:solidFill>
                        <a:srgbClr val="5054A5"/>
                      </a:solidFill>
                      <a:prstDash val="solid"/>
                      <a:round/>
                      <a:headEnd type="none" w="med" len="med"/>
                      <a:tailEnd type="none" w="med" len="med"/>
                    </a:lnL>
                    <a:lnR w="12700" cap="flat" cmpd="sng" algn="ctr">
                      <a:solidFill>
                        <a:srgbClr val="5054A5"/>
                      </a:solidFill>
                      <a:prstDash val="solid"/>
                      <a:round/>
                      <a:headEnd type="none" w="med" len="med"/>
                      <a:tailEnd type="none" w="med" len="med"/>
                    </a:lnR>
                    <a:lnT w="7620" cap="flat" cmpd="sng" algn="ctr">
                      <a:solidFill>
                        <a:srgbClr val="5054A5"/>
                      </a:solidFill>
                      <a:prstDash val="solid"/>
                      <a:round/>
                      <a:headEnd type="none" w="med" len="med"/>
                      <a:tailEnd type="none" w="med" len="med"/>
                    </a:lnT>
                    <a:lnB w="7620" cap="flat" cmpd="sng" algn="ctr">
                      <a:solidFill>
                        <a:srgbClr val="E0C4A5"/>
                      </a:solidFill>
                      <a:prstDash val="solid"/>
                      <a:round/>
                      <a:headEnd type="none" w="med" len="med"/>
                      <a:tailEnd type="none" w="med" len="med"/>
                    </a:lnB>
                  </a:tcPr>
                </a:tc>
              </a:tr>
              <a:tr h="0">
                <a:tc>
                  <a:txBody>
                    <a:bodyPr/>
                    <a:lstStyle/>
                    <a:p>
                      <a:pPr fontAlgn="t"/>
                      <a:r>
                        <a:rPr lang="en-US" dirty="0">
                          <a:effectLst/>
                          <a:latin typeface="inherit"/>
                        </a:rPr>
                        <a:t>3</a:t>
                      </a:r>
                    </a:p>
                  </a:txBody>
                  <a:tcPr>
                    <a:lnL w="12700" cap="flat" cmpd="sng" algn="ctr">
                      <a:solidFill>
                        <a:srgbClr val="E0C4A5"/>
                      </a:solidFill>
                      <a:prstDash val="solid"/>
                      <a:round/>
                      <a:headEnd type="none" w="med" len="med"/>
                      <a:tailEnd type="none" w="med" len="med"/>
                    </a:lnL>
                    <a:lnR w="12700" cap="flat" cmpd="sng" algn="ctr">
                      <a:solidFill>
                        <a:srgbClr val="E0C4A5"/>
                      </a:solidFill>
                      <a:prstDash val="solid"/>
                      <a:round/>
                      <a:headEnd type="none" w="med" len="med"/>
                      <a:tailEnd type="none" w="med" len="med"/>
                    </a:lnR>
                    <a:lnT w="7620" cap="flat" cmpd="sng" algn="ctr">
                      <a:solidFill>
                        <a:srgbClr val="E0C4A5"/>
                      </a:solidFill>
                      <a:prstDash val="solid"/>
                      <a:round/>
                      <a:headEnd type="none" w="med" len="med"/>
                      <a:tailEnd type="none" w="med" len="med"/>
                    </a:lnT>
                    <a:lnB w="7620" cap="flat" cmpd="sng" algn="ctr">
                      <a:solidFill>
                        <a:srgbClr val="90C3A5"/>
                      </a:solidFill>
                      <a:prstDash val="solid"/>
                      <a:round/>
                      <a:headEnd type="none" w="med" len="med"/>
                      <a:tailEnd type="none" w="med" len="med"/>
                    </a:lnB>
                  </a:tcPr>
                </a:tc>
                <a:tc>
                  <a:txBody>
                    <a:bodyPr/>
                    <a:lstStyle/>
                    <a:p>
                      <a:pPr fontAlgn="t"/>
                      <a:r>
                        <a:rPr lang="en-US">
                          <a:effectLst/>
                          <a:latin typeface="inherit"/>
                        </a:rPr>
                        <a:t>2</a:t>
                      </a:r>
                    </a:p>
                  </a:txBody>
                  <a:tcPr>
                    <a:lnL w="12700" cap="flat" cmpd="sng" algn="ctr">
                      <a:solidFill>
                        <a:srgbClr val="E0C4A5"/>
                      </a:solidFill>
                      <a:prstDash val="solid"/>
                      <a:round/>
                      <a:headEnd type="none" w="med" len="med"/>
                      <a:tailEnd type="none" w="med" len="med"/>
                    </a:lnL>
                    <a:lnR w="12700" cap="flat" cmpd="sng" algn="ctr">
                      <a:solidFill>
                        <a:srgbClr val="E0C4A5"/>
                      </a:solidFill>
                      <a:prstDash val="solid"/>
                      <a:round/>
                      <a:headEnd type="none" w="med" len="med"/>
                      <a:tailEnd type="none" w="med" len="med"/>
                    </a:lnR>
                    <a:lnT w="7620" cap="flat" cmpd="sng" algn="ctr">
                      <a:solidFill>
                        <a:srgbClr val="E0C4A5"/>
                      </a:solidFill>
                      <a:prstDash val="solid"/>
                      <a:round/>
                      <a:headEnd type="none" w="med" len="med"/>
                      <a:tailEnd type="none" w="med" len="med"/>
                    </a:lnT>
                    <a:lnB w="7620" cap="flat" cmpd="sng" algn="ctr">
                      <a:solidFill>
                        <a:srgbClr val="90C3A5"/>
                      </a:solidFill>
                      <a:prstDash val="solid"/>
                      <a:round/>
                      <a:headEnd type="none" w="med" len="med"/>
                      <a:tailEnd type="none" w="med" len="med"/>
                    </a:lnB>
                  </a:tcPr>
                </a:tc>
              </a:tr>
              <a:tr h="0">
                <a:tc>
                  <a:txBody>
                    <a:bodyPr/>
                    <a:lstStyle/>
                    <a:p>
                      <a:pPr fontAlgn="t"/>
                      <a:r>
                        <a:rPr lang="en-US">
                          <a:effectLst/>
                          <a:latin typeface="inherit"/>
                        </a:rPr>
                        <a:t>7</a:t>
                      </a:r>
                    </a:p>
                  </a:txBody>
                  <a:tcPr>
                    <a:lnL w="12700" cap="flat" cmpd="sng" algn="ctr">
                      <a:solidFill>
                        <a:srgbClr val="90C3A5"/>
                      </a:solidFill>
                      <a:prstDash val="solid"/>
                      <a:round/>
                      <a:headEnd type="none" w="med" len="med"/>
                      <a:tailEnd type="none" w="med" len="med"/>
                    </a:lnL>
                    <a:lnR w="12700" cap="flat" cmpd="sng" algn="ctr">
                      <a:solidFill>
                        <a:srgbClr val="90C3A5"/>
                      </a:solidFill>
                      <a:prstDash val="solid"/>
                      <a:round/>
                      <a:headEnd type="none" w="med" len="med"/>
                      <a:tailEnd type="none" w="med" len="med"/>
                    </a:lnR>
                    <a:lnT w="7620" cap="flat" cmpd="sng" algn="ctr">
                      <a:solidFill>
                        <a:srgbClr val="90C3A5"/>
                      </a:solidFill>
                      <a:prstDash val="solid"/>
                      <a:round/>
                      <a:headEnd type="none" w="med" len="med"/>
                      <a:tailEnd type="none" w="med" len="med"/>
                    </a:lnT>
                    <a:lnB w="7620" cap="flat" cmpd="sng" algn="ctr">
                      <a:solidFill>
                        <a:srgbClr val="40C5A5"/>
                      </a:solidFill>
                      <a:prstDash val="solid"/>
                      <a:round/>
                      <a:headEnd type="none" w="med" len="med"/>
                      <a:tailEnd type="none" w="med" len="med"/>
                    </a:lnB>
                  </a:tcPr>
                </a:tc>
                <a:tc>
                  <a:txBody>
                    <a:bodyPr/>
                    <a:lstStyle/>
                    <a:p>
                      <a:pPr fontAlgn="t"/>
                      <a:r>
                        <a:rPr lang="en-US">
                          <a:effectLst/>
                          <a:latin typeface="inherit"/>
                        </a:rPr>
                        <a:t>3</a:t>
                      </a:r>
                    </a:p>
                  </a:txBody>
                  <a:tcPr>
                    <a:lnL w="12700" cap="flat" cmpd="sng" algn="ctr">
                      <a:solidFill>
                        <a:srgbClr val="90C3A5"/>
                      </a:solidFill>
                      <a:prstDash val="solid"/>
                      <a:round/>
                      <a:headEnd type="none" w="med" len="med"/>
                      <a:tailEnd type="none" w="med" len="med"/>
                    </a:lnL>
                    <a:lnR w="12700" cap="flat" cmpd="sng" algn="ctr">
                      <a:solidFill>
                        <a:srgbClr val="90C3A5"/>
                      </a:solidFill>
                      <a:prstDash val="solid"/>
                      <a:round/>
                      <a:headEnd type="none" w="med" len="med"/>
                      <a:tailEnd type="none" w="med" len="med"/>
                    </a:lnR>
                    <a:lnT w="7620" cap="flat" cmpd="sng" algn="ctr">
                      <a:solidFill>
                        <a:srgbClr val="90C3A5"/>
                      </a:solidFill>
                      <a:prstDash val="solid"/>
                      <a:round/>
                      <a:headEnd type="none" w="med" len="med"/>
                      <a:tailEnd type="none" w="med" len="med"/>
                    </a:lnT>
                    <a:lnB w="7620" cap="flat" cmpd="sng" algn="ctr">
                      <a:solidFill>
                        <a:srgbClr val="40C5A5"/>
                      </a:solidFill>
                      <a:prstDash val="solid"/>
                      <a:round/>
                      <a:headEnd type="none" w="med" len="med"/>
                      <a:tailEnd type="none" w="med" len="med"/>
                    </a:lnB>
                  </a:tcPr>
                </a:tc>
              </a:tr>
              <a:tr h="0">
                <a:tc>
                  <a:txBody>
                    <a:bodyPr/>
                    <a:lstStyle/>
                    <a:p>
                      <a:pPr fontAlgn="t"/>
                      <a:r>
                        <a:rPr lang="en-US">
                          <a:effectLst/>
                          <a:latin typeface="inherit"/>
                        </a:rPr>
                        <a:t>15</a:t>
                      </a:r>
                    </a:p>
                  </a:txBody>
                  <a:tcPr>
                    <a:lnL w="12700" cap="flat" cmpd="sng" algn="ctr">
                      <a:solidFill>
                        <a:srgbClr val="40C5A5"/>
                      </a:solidFill>
                      <a:prstDash val="solid"/>
                      <a:round/>
                      <a:headEnd type="none" w="med" len="med"/>
                      <a:tailEnd type="none" w="med" len="med"/>
                    </a:lnL>
                    <a:lnR w="12700" cap="flat" cmpd="sng" algn="ctr">
                      <a:solidFill>
                        <a:srgbClr val="40C5A5"/>
                      </a:solidFill>
                      <a:prstDash val="solid"/>
                      <a:round/>
                      <a:headEnd type="none" w="med" len="med"/>
                      <a:tailEnd type="none" w="med" len="med"/>
                    </a:lnR>
                    <a:lnT w="7620" cap="flat" cmpd="sng" algn="ctr">
                      <a:solidFill>
                        <a:srgbClr val="40C5A5"/>
                      </a:solidFill>
                      <a:prstDash val="solid"/>
                      <a:round/>
                      <a:headEnd type="none" w="med" len="med"/>
                      <a:tailEnd type="none" w="med" len="med"/>
                    </a:lnT>
                    <a:lnB w="7620" cap="flat" cmpd="sng" algn="ctr">
                      <a:solidFill>
                        <a:srgbClr val="3066E7"/>
                      </a:solidFill>
                      <a:prstDash val="solid"/>
                      <a:round/>
                      <a:headEnd type="none" w="med" len="med"/>
                      <a:tailEnd type="none" w="med" len="med"/>
                    </a:lnB>
                  </a:tcPr>
                </a:tc>
                <a:tc>
                  <a:txBody>
                    <a:bodyPr/>
                    <a:lstStyle/>
                    <a:p>
                      <a:pPr fontAlgn="t"/>
                      <a:r>
                        <a:rPr lang="en-US">
                          <a:effectLst/>
                          <a:latin typeface="inherit"/>
                        </a:rPr>
                        <a:t>4</a:t>
                      </a:r>
                    </a:p>
                  </a:txBody>
                  <a:tcPr>
                    <a:lnL w="12700" cap="flat" cmpd="sng" algn="ctr">
                      <a:solidFill>
                        <a:srgbClr val="40C5A5"/>
                      </a:solidFill>
                      <a:prstDash val="solid"/>
                      <a:round/>
                      <a:headEnd type="none" w="med" len="med"/>
                      <a:tailEnd type="none" w="med" len="med"/>
                    </a:lnL>
                    <a:lnR w="12700" cap="flat" cmpd="sng" algn="ctr">
                      <a:solidFill>
                        <a:srgbClr val="40C5A5"/>
                      </a:solidFill>
                      <a:prstDash val="solid"/>
                      <a:round/>
                      <a:headEnd type="none" w="med" len="med"/>
                      <a:tailEnd type="none" w="med" len="med"/>
                    </a:lnR>
                    <a:lnT w="7620" cap="flat" cmpd="sng" algn="ctr">
                      <a:solidFill>
                        <a:srgbClr val="40C5A5"/>
                      </a:solidFill>
                      <a:prstDash val="solid"/>
                      <a:round/>
                      <a:headEnd type="none" w="med" len="med"/>
                      <a:tailEnd type="none" w="med" len="med"/>
                    </a:lnT>
                    <a:lnB w="7620" cap="flat" cmpd="sng" algn="ctr">
                      <a:solidFill>
                        <a:srgbClr val="3066E7"/>
                      </a:solidFill>
                      <a:prstDash val="solid"/>
                      <a:round/>
                      <a:headEnd type="none" w="med" len="med"/>
                      <a:tailEnd type="none" w="med" len="med"/>
                    </a:lnB>
                  </a:tcPr>
                </a:tc>
              </a:tr>
              <a:tr h="0">
                <a:tc>
                  <a:txBody>
                    <a:bodyPr/>
                    <a:lstStyle/>
                    <a:p>
                      <a:pPr fontAlgn="t"/>
                      <a:r>
                        <a:rPr lang="en-US">
                          <a:effectLst/>
                          <a:latin typeface="inherit"/>
                        </a:rPr>
                        <a:t>31</a:t>
                      </a:r>
                    </a:p>
                  </a:txBody>
                  <a:tcPr>
                    <a:lnL w="12700" cap="flat" cmpd="sng" algn="ctr">
                      <a:solidFill>
                        <a:srgbClr val="3066E7"/>
                      </a:solidFill>
                      <a:prstDash val="solid"/>
                      <a:round/>
                      <a:headEnd type="none" w="med" len="med"/>
                      <a:tailEnd type="none" w="med" len="med"/>
                    </a:lnL>
                    <a:lnR w="12700" cap="flat" cmpd="sng" algn="ctr">
                      <a:solidFill>
                        <a:srgbClr val="3066E7"/>
                      </a:solidFill>
                      <a:prstDash val="solid"/>
                      <a:round/>
                      <a:headEnd type="none" w="med" len="med"/>
                      <a:tailEnd type="none" w="med" len="med"/>
                    </a:lnR>
                    <a:lnT w="7620" cap="flat" cmpd="sng" algn="ctr">
                      <a:solidFill>
                        <a:srgbClr val="3066E7"/>
                      </a:solidFill>
                      <a:prstDash val="solid"/>
                      <a:round/>
                      <a:headEnd type="none" w="med" len="med"/>
                      <a:tailEnd type="none" w="med" len="med"/>
                    </a:lnT>
                    <a:lnB w="7620" cap="flat" cmpd="sng" algn="ctr">
                      <a:solidFill>
                        <a:srgbClr val="A0B5E7"/>
                      </a:solidFill>
                      <a:prstDash val="solid"/>
                      <a:round/>
                      <a:headEnd type="none" w="med" len="med"/>
                      <a:tailEnd type="none" w="med" len="med"/>
                    </a:lnB>
                  </a:tcPr>
                </a:tc>
                <a:tc>
                  <a:txBody>
                    <a:bodyPr/>
                    <a:lstStyle/>
                    <a:p>
                      <a:pPr fontAlgn="t"/>
                      <a:r>
                        <a:rPr lang="en-US">
                          <a:effectLst/>
                          <a:latin typeface="inherit"/>
                        </a:rPr>
                        <a:t>5</a:t>
                      </a:r>
                    </a:p>
                  </a:txBody>
                  <a:tcPr>
                    <a:lnL w="12700" cap="flat" cmpd="sng" algn="ctr">
                      <a:solidFill>
                        <a:srgbClr val="3066E7"/>
                      </a:solidFill>
                      <a:prstDash val="solid"/>
                      <a:round/>
                      <a:headEnd type="none" w="med" len="med"/>
                      <a:tailEnd type="none" w="med" len="med"/>
                    </a:lnL>
                    <a:lnR w="12700" cap="flat" cmpd="sng" algn="ctr">
                      <a:solidFill>
                        <a:srgbClr val="3066E7"/>
                      </a:solidFill>
                      <a:prstDash val="solid"/>
                      <a:round/>
                      <a:headEnd type="none" w="med" len="med"/>
                      <a:tailEnd type="none" w="med" len="med"/>
                    </a:lnR>
                    <a:lnT w="7620" cap="flat" cmpd="sng" algn="ctr">
                      <a:solidFill>
                        <a:srgbClr val="3066E7"/>
                      </a:solidFill>
                      <a:prstDash val="solid"/>
                      <a:round/>
                      <a:headEnd type="none" w="med" len="med"/>
                      <a:tailEnd type="none" w="med" len="med"/>
                    </a:lnT>
                    <a:lnB w="7620" cap="flat" cmpd="sng" algn="ctr">
                      <a:solidFill>
                        <a:srgbClr val="A0B5E7"/>
                      </a:solidFill>
                      <a:prstDash val="solid"/>
                      <a:round/>
                      <a:headEnd type="none" w="med" len="med"/>
                      <a:tailEnd type="none" w="med" len="med"/>
                    </a:lnB>
                  </a:tcPr>
                </a:tc>
              </a:tr>
              <a:tr h="0">
                <a:tc>
                  <a:txBody>
                    <a:bodyPr/>
                    <a:lstStyle/>
                    <a:p>
                      <a:pPr fontAlgn="t"/>
                      <a:r>
                        <a:rPr lang="en-US">
                          <a:effectLst/>
                          <a:latin typeface="inherit"/>
                        </a:rPr>
                        <a:t>63</a:t>
                      </a:r>
                    </a:p>
                  </a:txBody>
                  <a:tcPr>
                    <a:lnL w="12700" cap="flat" cmpd="sng" algn="ctr">
                      <a:solidFill>
                        <a:srgbClr val="A0B5E7"/>
                      </a:solidFill>
                      <a:prstDash val="solid"/>
                      <a:round/>
                      <a:headEnd type="none" w="med" len="med"/>
                      <a:tailEnd type="none" w="med" len="med"/>
                    </a:lnL>
                    <a:lnR w="12700" cap="flat" cmpd="sng" algn="ctr">
                      <a:solidFill>
                        <a:srgbClr val="A0B5E7"/>
                      </a:solidFill>
                      <a:prstDash val="solid"/>
                      <a:round/>
                      <a:headEnd type="none" w="med" len="med"/>
                      <a:tailEnd type="none" w="med" len="med"/>
                    </a:lnR>
                    <a:lnT w="7620" cap="flat" cmpd="sng" algn="ctr">
                      <a:solidFill>
                        <a:srgbClr val="A0B5E7"/>
                      </a:solidFill>
                      <a:prstDash val="solid"/>
                      <a:round/>
                      <a:headEnd type="none" w="med" len="med"/>
                      <a:tailEnd type="none" w="med" len="med"/>
                    </a:lnT>
                    <a:lnB w="7620" cap="flat" cmpd="sng" algn="ctr">
                      <a:solidFill>
                        <a:srgbClr val="80BAE7"/>
                      </a:solidFill>
                      <a:prstDash val="solid"/>
                      <a:round/>
                      <a:headEnd type="none" w="med" len="med"/>
                      <a:tailEnd type="none" w="med" len="med"/>
                    </a:lnB>
                  </a:tcPr>
                </a:tc>
                <a:tc>
                  <a:txBody>
                    <a:bodyPr/>
                    <a:lstStyle/>
                    <a:p>
                      <a:pPr fontAlgn="t"/>
                      <a:r>
                        <a:rPr lang="en-US">
                          <a:effectLst/>
                          <a:latin typeface="inherit"/>
                        </a:rPr>
                        <a:t>6</a:t>
                      </a:r>
                    </a:p>
                  </a:txBody>
                  <a:tcPr>
                    <a:lnL w="12700" cap="flat" cmpd="sng" algn="ctr">
                      <a:solidFill>
                        <a:srgbClr val="A0B5E7"/>
                      </a:solidFill>
                      <a:prstDash val="solid"/>
                      <a:round/>
                      <a:headEnd type="none" w="med" len="med"/>
                      <a:tailEnd type="none" w="med" len="med"/>
                    </a:lnL>
                    <a:lnR w="12700" cap="flat" cmpd="sng" algn="ctr">
                      <a:solidFill>
                        <a:srgbClr val="A0B5E7"/>
                      </a:solidFill>
                      <a:prstDash val="solid"/>
                      <a:round/>
                      <a:headEnd type="none" w="med" len="med"/>
                      <a:tailEnd type="none" w="med" len="med"/>
                    </a:lnR>
                    <a:lnT w="7620" cap="flat" cmpd="sng" algn="ctr">
                      <a:solidFill>
                        <a:srgbClr val="A0B5E7"/>
                      </a:solidFill>
                      <a:prstDash val="solid"/>
                      <a:round/>
                      <a:headEnd type="none" w="med" len="med"/>
                      <a:tailEnd type="none" w="med" len="med"/>
                    </a:lnT>
                    <a:lnB w="7620" cap="flat" cmpd="sng" algn="ctr">
                      <a:solidFill>
                        <a:srgbClr val="80BAE7"/>
                      </a:solidFill>
                      <a:prstDash val="solid"/>
                      <a:round/>
                      <a:headEnd type="none" w="med" len="med"/>
                      <a:tailEnd type="none" w="med" len="med"/>
                    </a:lnB>
                  </a:tcPr>
                </a:tc>
              </a:tr>
              <a:tr h="0">
                <a:tc>
                  <a:txBody>
                    <a:bodyPr/>
                    <a:lstStyle/>
                    <a:p>
                      <a:pPr fontAlgn="base"/>
                      <a:r>
                        <a:rPr lang="en-US" b="0" i="0" u="none" strike="noStrike" dirty="0">
                          <a:effectLst/>
                          <a:latin typeface="MathJax_Main"/>
                        </a:rPr>
                        <a:t>2</a:t>
                      </a:r>
                      <a:r>
                        <a:rPr lang="en-US" b="0" i="0" u="none" strike="noStrike" baseline="30000" dirty="0">
                          <a:effectLst/>
                          <a:latin typeface="MathJax_Math-italic"/>
                        </a:rPr>
                        <a:t>n</a:t>
                      </a:r>
                      <a:r>
                        <a:rPr lang="en-US" b="0" i="0" u="none" strike="noStrike" dirty="0">
                          <a:effectLst/>
                          <a:latin typeface="MathJax_Main"/>
                        </a:rPr>
                        <a:t>−1</a:t>
                      </a:r>
                      <a:endParaRPr lang="en-US" dirty="0">
                        <a:effectLst/>
                        <a:latin typeface="inherit"/>
                      </a:endParaRPr>
                    </a:p>
                  </a:txBody>
                  <a:tcPr>
                    <a:lnL w="12700" cap="flat" cmpd="sng" algn="ctr">
                      <a:solidFill>
                        <a:srgbClr val="80BAE7"/>
                      </a:solidFill>
                      <a:prstDash val="solid"/>
                      <a:round/>
                      <a:headEnd type="none" w="med" len="med"/>
                      <a:tailEnd type="none" w="med" len="med"/>
                    </a:lnL>
                    <a:lnR w="12700" cap="flat" cmpd="sng" algn="ctr">
                      <a:solidFill>
                        <a:srgbClr val="80BAE7"/>
                      </a:solidFill>
                      <a:prstDash val="solid"/>
                      <a:round/>
                      <a:headEnd type="none" w="med" len="med"/>
                      <a:tailEnd type="none" w="med" len="med"/>
                    </a:lnR>
                    <a:lnT w="7620" cap="flat" cmpd="sng" algn="ctr">
                      <a:solidFill>
                        <a:srgbClr val="80BAE7"/>
                      </a:solidFill>
                      <a:prstDash val="solid"/>
                      <a:round/>
                      <a:headEnd type="none" w="med" len="med"/>
                      <a:tailEnd type="none" w="med" len="med"/>
                    </a:lnT>
                    <a:lnB w="15240" cap="flat" cmpd="sng" algn="ctr">
                      <a:solidFill>
                        <a:srgbClr val="80CAD9"/>
                      </a:solidFill>
                      <a:prstDash val="solid"/>
                      <a:round/>
                      <a:headEnd type="none" w="med" len="med"/>
                      <a:tailEnd type="none" w="med" len="med"/>
                    </a:lnB>
                  </a:tcPr>
                </a:tc>
                <a:tc>
                  <a:txBody>
                    <a:bodyPr/>
                    <a:lstStyle/>
                    <a:p>
                      <a:pPr fontAlgn="base"/>
                      <a:r>
                        <a:rPr lang="en-US" b="0" i="0" u="none" strike="noStrike">
                          <a:effectLst/>
                          <a:latin typeface="MathJax_Math-italic"/>
                        </a:rPr>
                        <a:t>n</a:t>
                      </a:r>
                      <a:endParaRPr lang="en-US">
                        <a:effectLst/>
                        <a:latin typeface="inherit"/>
                      </a:endParaRPr>
                    </a:p>
                  </a:txBody>
                  <a:tcPr>
                    <a:lnL w="12700" cap="flat" cmpd="sng" algn="ctr">
                      <a:solidFill>
                        <a:srgbClr val="80BAE7"/>
                      </a:solidFill>
                      <a:prstDash val="solid"/>
                      <a:round/>
                      <a:headEnd type="none" w="med" len="med"/>
                      <a:tailEnd type="none" w="med" len="med"/>
                    </a:lnL>
                    <a:lnR w="12700" cap="flat" cmpd="sng" algn="ctr">
                      <a:solidFill>
                        <a:srgbClr val="80BAE7"/>
                      </a:solidFill>
                      <a:prstDash val="solid"/>
                      <a:round/>
                      <a:headEnd type="none" w="med" len="med"/>
                      <a:tailEnd type="none" w="med" len="med"/>
                    </a:lnR>
                    <a:lnT w="7620" cap="flat" cmpd="sng" algn="ctr">
                      <a:solidFill>
                        <a:srgbClr val="80BAE7"/>
                      </a:solidFill>
                      <a:prstDash val="solid"/>
                      <a:round/>
                      <a:headEnd type="none" w="med" len="med"/>
                      <a:tailEnd type="none" w="med" len="med"/>
                    </a:lnT>
                    <a:lnB w="15240" cap="flat" cmpd="sng" algn="ctr">
                      <a:solidFill>
                        <a:srgbClr val="80CAD9"/>
                      </a:solidFill>
                      <a:prstDash val="solid"/>
                      <a:round/>
                      <a:headEnd type="none" w="med" len="med"/>
                      <a:tailEnd type="none" w="med" len="med"/>
                    </a:lnB>
                  </a:tcPr>
                </a:tc>
              </a:tr>
              <a:tr h="304800">
                <a:tc>
                  <a:txBody>
                    <a:bodyPr/>
                    <a:lstStyle/>
                    <a:p>
                      <a:pPr fontAlgn="base"/>
                      <a:r>
                        <a:rPr lang="en-US" b="0" i="0" u="none" strike="noStrike">
                          <a:effectLst/>
                          <a:latin typeface="MathJax_Math-italic"/>
                        </a:rPr>
                        <a:t>n</a:t>
                      </a:r>
                      <a:endParaRPr lang="en-US">
                        <a:effectLst/>
                        <a:latin typeface="inherit"/>
                      </a:endParaRPr>
                    </a:p>
                  </a:txBody>
                  <a:tcPr>
                    <a:lnL w="12700" cap="flat" cmpd="sng" algn="ctr">
                      <a:solidFill>
                        <a:srgbClr val="80CAD9"/>
                      </a:solidFill>
                      <a:prstDash val="solid"/>
                      <a:round/>
                      <a:headEnd type="none" w="med" len="med"/>
                      <a:tailEnd type="none" w="med" len="med"/>
                    </a:lnL>
                    <a:lnR w="12700" cap="flat" cmpd="sng" algn="ctr">
                      <a:solidFill>
                        <a:srgbClr val="80CAD9"/>
                      </a:solidFill>
                      <a:prstDash val="solid"/>
                      <a:round/>
                      <a:headEnd type="none" w="med" len="med"/>
                      <a:tailEnd type="none" w="med" len="med"/>
                    </a:lnR>
                    <a:lnT w="15240" cap="flat" cmpd="sng" algn="ctr">
                      <a:solidFill>
                        <a:srgbClr val="80CAD9"/>
                      </a:solidFill>
                      <a:prstDash val="solid"/>
                      <a:round/>
                      <a:headEnd type="none" w="med" len="med"/>
                      <a:tailEnd type="none" w="med" len="med"/>
                    </a:lnT>
                    <a:lnB w="7620" cap="flat" cmpd="sng" algn="ctr">
                      <a:solidFill>
                        <a:srgbClr val="80CAD9"/>
                      </a:solidFill>
                      <a:prstDash val="solid"/>
                      <a:round/>
                      <a:headEnd type="none" w="med" len="med"/>
                      <a:tailEnd type="none" w="med" len="med"/>
                    </a:lnB>
                  </a:tcPr>
                </a:tc>
                <a:tc>
                  <a:txBody>
                    <a:bodyPr/>
                    <a:lstStyle/>
                    <a:p>
                      <a:pPr fontAlgn="base"/>
                      <a:r>
                        <a:rPr lang="en-US" b="0" i="0" u="none" strike="noStrike" dirty="0" smtClean="0">
                          <a:effectLst/>
                          <a:latin typeface="MathJax_Main"/>
                        </a:rPr>
                        <a:t>log</a:t>
                      </a:r>
                      <a:r>
                        <a:rPr lang="en-US" b="0" i="0" u="none" strike="noStrike" baseline="-25000" dirty="0" smtClean="0">
                          <a:effectLst/>
                          <a:latin typeface="MathJax_Main"/>
                        </a:rPr>
                        <a:t>2  </a:t>
                      </a:r>
                      <a:r>
                        <a:rPr lang="en-US" b="0" i="0" u="none" strike="noStrike" dirty="0" smtClean="0">
                          <a:effectLst/>
                          <a:latin typeface="MathJax_Math-italic"/>
                        </a:rPr>
                        <a:t>n (esp.</a:t>
                      </a:r>
                      <a:r>
                        <a:rPr lang="en-US" b="0" i="0" u="none" strike="noStrike" baseline="0" dirty="0" smtClean="0">
                          <a:effectLst/>
                          <a:latin typeface="MathJax_Math-italic"/>
                        </a:rPr>
                        <a:t> for large n</a:t>
                      </a:r>
                      <a:r>
                        <a:rPr lang="en-US" b="0" i="0" u="none" strike="noStrike" dirty="0" smtClean="0">
                          <a:effectLst/>
                          <a:latin typeface="MathJax_Math-italic"/>
                        </a:rPr>
                        <a:t>)</a:t>
                      </a:r>
                      <a:endParaRPr lang="en-US" dirty="0">
                        <a:effectLst/>
                        <a:latin typeface="inherit"/>
                      </a:endParaRPr>
                    </a:p>
                  </a:txBody>
                  <a:tcPr>
                    <a:lnL w="12700" cap="flat" cmpd="sng" algn="ctr">
                      <a:solidFill>
                        <a:srgbClr val="80CAD9"/>
                      </a:solidFill>
                      <a:prstDash val="solid"/>
                      <a:round/>
                      <a:headEnd type="none" w="med" len="med"/>
                      <a:tailEnd type="none" w="med" len="med"/>
                    </a:lnL>
                    <a:lnR w="12700" cap="flat" cmpd="sng" algn="ctr">
                      <a:solidFill>
                        <a:srgbClr val="80CAD9"/>
                      </a:solidFill>
                      <a:prstDash val="solid"/>
                      <a:round/>
                      <a:headEnd type="none" w="med" len="med"/>
                      <a:tailEnd type="none" w="med" len="med"/>
                    </a:lnR>
                    <a:lnT w="15240" cap="flat" cmpd="sng" algn="ctr">
                      <a:solidFill>
                        <a:srgbClr val="80CAD9"/>
                      </a:solidFill>
                      <a:prstDash val="solid"/>
                      <a:round/>
                      <a:headEnd type="none" w="med" len="med"/>
                      <a:tailEnd type="none" w="med" len="med"/>
                    </a:lnT>
                    <a:lnB w="7620" cap="flat" cmpd="sng" algn="ctr">
                      <a:solidFill>
                        <a:srgbClr val="80CAD9"/>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12</a:t>
            </a:fld>
            <a:endParaRPr lang="en-US" altLang="en-US" dirty="0"/>
          </a:p>
        </p:txBody>
      </p:sp>
      <p:sp>
        <p:nvSpPr>
          <p:cNvPr id="7" name="Rectangle 1"/>
          <p:cNvSpPr>
            <a:spLocks noChangeArrowheads="1"/>
          </p:cNvSpPr>
          <p:nvPr/>
        </p:nvSpPr>
        <p:spPr bwMode="auto">
          <a:xfrm>
            <a:off x="457200" y="2279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93170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binary search recursively</a:t>
            </a:r>
            <a:endParaRPr lang="en-US" dirty="0"/>
          </a:p>
        </p:txBody>
      </p:sp>
      <p:sp>
        <p:nvSpPr>
          <p:cNvPr id="3" name="Content Placeholder 2"/>
          <p:cNvSpPr>
            <a:spLocks noGrp="1"/>
          </p:cNvSpPr>
          <p:nvPr>
            <p:ph idx="1"/>
          </p:nvPr>
        </p:nvSpPr>
        <p:spPr/>
        <p:txBody>
          <a:bodyPr/>
          <a:lstStyle/>
          <a:p>
            <a:r>
              <a:rPr lang="en-US" dirty="0"/>
              <a:t>If nothing in array</a:t>
            </a:r>
          </a:p>
          <a:p>
            <a:pPr lvl="1"/>
            <a:r>
              <a:rPr lang="en-US" dirty="0"/>
              <a:t>Return not found</a:t>
            </a:r>
          </a:p>
          <a:p>
            <a:r>
              <a:rPr lang="en-US" dirty="0" smtClean="0"/>
              <a:t>Go to middle</a:t>
            </a:r>
          </a:p>
          <a:p>
            <a:pPr lvl="1"/>
            <a:r>
              <a:rPr lang="en-US" dirty="0" smtClean="0"/>
              <a:t>If target less than that element,</a:t>
            </a:r>
          </a:p>
          <a:p>
            <a:pPr lvl="2"/>
            <a:r>
              <a:rPr lang="en-US" dirty="0" smtClean="0"/>
              <a:t>Search array to left</a:t>
            </a:r>
          </a:p>
          <a:p>
            <a:pPr lvl="1"/>
            <a:r>
              <a:rPr lang="en-US" dirty="0" smtClean="0"/>
              <a:t>If target greater than element</a:t>
            </a:r>
          </a:p>
          <a:p>
            <a:pPr lvl="2"/>
            <a:r>
              <a:rPr lang="en-US" dirty="0" smtClean="0"/>
              <a:t>Search array to right</a:t>
            </a:r>
          </a:p>
          <a:p>
            <a:pPr lvl="1"/>
            <a:r>
              <a:rPr lang="en-US" dirty="0" smtClean="0"/>
              <a:t>Else (must be equal)</a:t>
            </a:r>
          </a:p>
          <a:p>
            <a:pPr lvl="2"/>
            <a:r>
              <a:rPr lang="en-US" dirty="0" smtClean="0"/>
              <a:t>Return the index of the found item</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13</a:t>
            </a:fld>
            <a:endParaRPr lang="en-US" altLang="en-US" dirty="0"/>
          </a:p>
        </p:txBody>
      </p:sp>
    </p:spTree>
    <p:extLst>
      <p:ext uri="{BB962C8B-B14F-4D97-AF65-F5344CB8AC3E}">
        <p14:creationId xmlns:p14="http://schemas.microsoft.com/office/powerpoint/2010/main" val="1765524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Recursion</a:t>
            </a:r>
            <a:endParaRPr lang="en-US" dirty="0"/>
          </a:p>
        </p:txBody>
      </p:sp>
      <p:sp>
        <p:nvSpPr>
          <p:cNvPr id="3" name="Content Placeholder 2"/>
          <p:cNvSpPr>
            <a:spLocks noGrp="1"/>
          </p:cNvSpPr>
          <p:nvPr>
            <p:ph idx="1"/>
          </p:nvPr>
        </p:nvSpPr>
        <p:spPr/>
        <p:txBody>
          <a:bodyPr/>
          <a:lstStyle/>
          <a:p>
            <a:r>
              <a:rPr lang="en-US" dirty="0" smtClean="0"/>
              <a:t>A recursive method</a:t>
            </a:r>
          </a:p>
          <a:p>
            <a:pPr lvl="1"/>
            <a:r>
              <a:rPr lang="en-US" dirty="0" smtClean="0"/>
              <a:t>Checks for a termination case</a:t>
            </a:r>
          </a:p>
          <a:p>
            <a:pPr lvl="1"/>
            <a:r>
              <a:rPr lang="en-US" dirty="0" smtClean="0"/>
              <a:t>Makes minimal progress forward</a:t>
            </a:r>
          </a:p>
          <a:p>
            <a:pPr lvl="2"/>
            <a:r>
              <a:rPr lang="en-US" dirty="0" smtClean="0"/>
              <a:t>O(1) work</a:t>
            </a:r>
          </a:p>
          <a:p>
            <a:pPr lvl="1"/>
            <a:r>
              <a:rPr lang="en-US" dirty="0" smtClean="0"/>
              <a:t>Call itself to finish the work</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14</a:t>
            </a:fld>
            <a:endParaRPr lang="en-US" altLang="en-US" dirty="0"/>
          </a:p>
        </p:txBody>
      </p:sp>
    </p:spTree>
    <p:extLst>
      <p:ext uri="{BB962C8B-B14F-4D97-AF65-F5344CB8AC3E}">
        <p14:creationId xmlns:p14="http://schemas.microsoft.com/office/powerpoint/2010/main" val="2650242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linear search recursively</a:t>
            </a:r>
            <a:endParaRPr lang="en-US" dirty="0"/>
          </a:p>
        </p:txBody>
      </p:sp>
      <p:sp>
        <p:nvSpPr>
          <p:cNvPr id="3" name="Content Placeholder 2"/>
          <p:cNvSpPr>
            <a:spLocks noGrp="1"/>
          </p:cNvSpPr>
          <p:nvPr>
            <p:ph idx="1"/>
          </p:nvPr>
        </p:nvSpPr>
        <p:spPr/>
        <p:txBody>
          <a:bodyPr/>
          <a:lstStyle/>
          <a:p>
            <a:r>
              <a:rPr lang="en-US" dirty="0" smtClean="0"/>
              <a:t>If nothing in sub-array</a:t>
            </a:r>
          </a:p>
          <a:p>
            <a:pPr lvl="1"/>
            <a:r>
              <a:rPr lang="en-US" dirty="0" smtClean="0"/>
              <a:t>Return “not found”</a:t>
            </a:r>
          </a:p>
          <a:p>
            <a:r>
              <a:rPr lang="en-US" dirty="0" smtClean="0"/>
              <a:t>Otherwise, check first element in sub-array</a:t>
            </a:r>
          </a:p>
          <a:p>
            <a:pPr lvl="1"/>
            <a:r>
              <a:rPr lang="en-US" dirty="0" smtClean="0"/>
              <a:t>If found</a:t>
            </a:r>
          </a:p>
          <a:p>
            <a:pPr lvl="2"/>
            <a:r>
              <a:rPr lang="en-US" dirty="0" smtClean="0"/>
              <a:t>return index of first element</a:t>
            </a:r>
          </a:p>
          <a:p>
            <a:pPr lvl="1"/>
            <a:r>
              <a:rPr lang="en-US" dirty="0" smtClean="0"/>
              <a:t>Else</a:t>
            </a:r>
          </a:p>
          <a:p>
            <a:pPr lvl="2"/>
            <a:r>
              <a:rPr lang="en-US" dirty="0" smtClean="0"/>
              <a:t>Search everything except the first element</a:t>
            </a:r>
          </a:p>
          <a:p>
            <a:pPr lvl="2"/>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15</a:t>
            </a:fld>
            <a:endParaRPr lang="en-US" altLang="en-US" dirty="0"/>
          </a:p>
        </p:txBody>
      </p:sp>
    </p:spTree>
    <p:extLst>
      <p:ext uri="{BB962C8B-B14F-4D97-AF65-F5344CB8AC3E}">
        <p14:creationId xmlns:p14="http://schemas.microsoft.com/office/powerpoint/2010/main" val="3867228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Muddiest Point</a:t>
            </a:r>
            <a:endParaRPr lang="en-US" dirty="0"/>
          </a:p>
        </p:txBody>
      </p:sp>
      <p:sp>
        <p:nvSpPr>
          <p:cNvPr id="3" name="Content Placeholder 2"/>
          <p:cNvSpPr>
            <a:spLocks noGrp="1"/>
          </p:cNvSpPr>
          <p:nvPr>
            <p:ph idx="1"/>
          </p:nvPr>
        </p:nvSpPr>
        <p:spPr/>
        <p:txBody>
          <a:bodyPr/>
          <a:lstStyle/>
          <a:p>
            <a:pPr marL="0" indent="0">
              <a:buNone/>
            </a:pPr>
            <a:r>
              <a:rPr lang="en-US" dirty="0" smtClean="0"/>
              <a:t>Wait for the slides, or follow this link to answer both questions at once:</a:t>
            </a:r>
          </a:p>
          <a:p>
            <a:r>
              <a:rPr lang="en-US" dirty="0" smtClean="0"/>
              <a:t>http</a:t>
            </a:r>
            <a:r>
              <a:rPr lang="en-US" dirty="0"/>
              <a:t>://bit.ly/1Mow5a3</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16</a:t>
            </a:fld>
            <a:endParaRPr lang="en-US" altLang="en-US" dirty="0"/>
          </a:p>
        </p:txBody>
      </p:sp>
    </p:spTree>
    <p:extLst>
      <p:ext uri="{BB962C8B-B14F-4D97-AF65-F5344CB8AC3E}">
        <p14:creationId xmlns:p14="http://schemas.microsoft.com/office/powerpoint/2010/main" val="25755117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SE-2811</a:t>
            </a:r>
          </a:p>
          <a:p>
            <a:pPr>
              <a:defRPr/>
            </a:pPr>
            <a:r>
              <a:rPr lang="en-US" altLang="en-US" smtClean="0"/>
              <a:t>Dr. Josiah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17</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7594600" cy="5842000"/>
          </a:xfrm>
          <a:prstGeom prst="rect">
            <a:avLst/>
          </a:prstGeom>
        </p:spPr>
      </p:pic>
      <p:sp>
        <p:nvSpPr>
          <p:cNvPr id="5" name="Content Placeholder 5"/>
          <p:cNvSpPr txBox="1">
            <a:spLocks/>
          </p:cNvSpPr>
          <p:nvPr/>
        </p:nvSpPr>
        <p:spPr>
          <a:xfrm>
            <a:off x="457200" y="1719263"/>
            <a:ext cx="8229600" cy="4411662"/>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endParaRPr lang="en-US" kern="0" dirty="0" smtClean="0"/>
          </a:p>
          <a:p>
            <a:endParaRPr lang="en-US" kern="0" dirty="0" smtClean="0"/>
          </a:p>
          <a:p>
            <a:endParaRPr lang="en-US" kern="0" dirty="0" smtClean="0"/>
          </a:p>
          <a:p>
            <a:endParaRPr lang="en-US" kern="0" dirty="0" smtClean="0"/>
          </a:p>
          <a:p>
            <a:endParaRPr lang="en-US" kern="0" dirty="0" smtClean="0"/>
          </a:p>
          <a:p>
            <a:endParaRPr lang="en-US" kern="0" dirty="0" smtClean="0"/>
          </a:p>
          <a:p>
            <a:endParaRPr lang="en-US" kern="0" dirty="0" smtClean="0"/>
          </a:p>
          <a:p>
            <a:pPr marL="0" indent="0">
              <a:buFont typeface="Wingdings" pitchFamily="2" charset="2"/>
              <a:buNone/>
            </a:pPr>
            <a:endParaRPr lang="en-US" kern="0" dirty="0" smtClean="0"/>
          </a:p>
          <a:p>
            <a:pPr marL="0" indent="0">
              <a:buFont typeface="Wingdings" pitchFamily="2" charset="2"/>
              <a:buNone/>
            </a:pPr>
            <a:r>
              <a:rPr lang="en-US" kern="0" dirty="0" smtClean="0"/>
              <a:t>http://bit.ly/1Mow5a3</a:t>
            </a:r>
          </a:p>
          <a:p>
            <a:endParaRPr lang="en-US" kern="0" dirty="0"/>
          </a:p>
        </p:txBody>
      </p:sp>
    </p:spTree>
    <p:extLst>
      <p:ext uri="{BB962C8B-B14F-4D97-AF65-F5344CB8AC3E}">
        <p14:creationId xmlns:p14="http://schemas.microsoft.com/office/powerpoint/2010/main" val="2343826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SE-2811</a:t>
            </a:r>
          </a:p>
          <a:p>
            <a:pPr>
              <a:defRPr/>
            </a:pPr>
            <a:r>
              <a:rPr lang="en-US" altLang="en-US" smtClean="0"/>
              <a:t>Dr. Josiah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18</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78714"/>
            <a:ext cx="7670800" cy="5689600"/>
          </a:xfrm>
          <a:prstGeom prst="rect">
            <a:avLst/>
          </a:prstGeom>
        </p:spPr>
      </p:pic>
      <p:sp>
        <p:nvSpPr>
          <p:cNvPr id="6" name="Content Placeholder 5"/>
          <p:cNvSpPr txBox="1">
            <a:spLocks/>
          </p:cNvSpPr>
          <p:nvPr/>
        </p:nvSpPr>
        <p:spPr>
          <a:xfrm>
            <a:off x="457200" y="1719263"/>
            <a:ext cx="8229600" cy="4411662"/>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endParaRPr lang="en-US" kern="0" dirty="0" smtClean="0"/>
          </a:p>
          <a:p>
            <a:endParaRPr lang="en-US" kern="0" dirty="0" smtClean="0"/>
          </a:p>
          <a:p>
            <a:endParaRPr lang="en-US" kern="0" dirty="0" smtClean="0"/>
          </a:p>
          <a:p>
            <a:endParaRPr lang="en-US" kern="0" dirty="0" smtClean="0"/>
          </a:p>
          <a:p>
            <a:endParaRPr lang="en-US" kern="0" dirty="0" smtClean="0"/>
          </a:p>
          <a:p>
            <a:endParaRPr lang="en-US" kern="0" dirty="0" smtClean="0"/>
          </a:p>
          <a:p>
            <a:endParaRPr lang="en-US" kern="0" dirty="0" smtClean="0"/>
          </a:p>
          <a:p>
            <a:pPr marL="0" indent="0">
              <a:buFont typeface="Wingdings" pitchFamily="2" charset="2"/>
              <a:buNone/>
            </a:pPr>
            <a:endParaRPr lang="en-US" kern="0" dirty="0" smtClean="0"/>
          </a:p>
          <a:p>
            <a:pPr marL="0" indent="0">
              <a:buFont typeface="Wingdings" pitchFamily="2" charset="2"/>
              <a:buNone/>
            </a:pPr>
            <a:r>
              <a:rPr lang="en-US" kern="0" dirty="0" smtClean="0"/>
              <a:t>http://bit.ly/1Mow5a3</a:t>
            </a:r>
          </a:p>
          <a:p>
            <a:endParaRPr lang="en-US" kern="0" dirty="0"/>
          </a:p>
        </p:txBody>
      </p:sp>
    </p:spTree>
    <p:extLst>
      <p:ext uri="{BB962C8B-B14F-4D97-AF65-F5344CB8AC3E}">
        <p14:creationId xmlns:p14="http://schemas.microsoft.com/office/powerpoint/2010/main" val="1726853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7414"/>
            <a:ext cx="7543800" cy="1295400"/>
          </a:xfrm>
        </p:spPr>
        <p:txBody>
          <a:bodyPr/>
          <a:lstStyle/>
          <a:p>
            <a:r>
              <a:rPr lang="en-US" dirty="0" smtClean="0"/>
              <a:t>Muddiest points earlier this week (</a:t>
            </a:r>
            <a:r>
              <a:rPr lang="en-US" dirty="0" smtClean="0"/>
              <a:t>021</a:t>
            </a:r>
            <a:r>
              <a:rPr lang="en-US" dirty="0" smtClean="0"/>
              <a: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71991181"/>
              </p:ext>
            </p:extLst>
          </p:nvPr>
        </p:nvGraphicFramePr>
        <p:xfrm>
          <a:off x="457200" y="1752600"/>
          <a:ext cx="8229600" cy="4277063"/>
        </p:xfrm>
        <a:graphic>
          <a:graphicData uri="http://schemas.openxmlformats.org/drawingml/2006/table">
            <a:tbl>
              <a:tblPr>
                <a:tableStyleId>{616DA210-FB5B-4158-B5E0-FEB733F419BA}</a:tableStyleId>
              </a:tblPr>
              <a:tblGrid>
                <a:gridCol w="8229600"/>
              </a:tblGrid>
              <a:tr h="2328516">
                <a:tc>
                  <a:txBody>
                    <a:bodyPr/>
                    <a:lstStyle/>
                    <a:p>
                      <a:pPr algn="l" fontAlgn="b"/>
                      <a:r>
                        <a:rPr lang="en-US" sz="3200" u="none" strike="noStrike" dirty="0">
                          <a:effectLst/>
                        </a:rPr>
                        <a:t>Just general confusion when distinguishing java's containers and the containers that were created during class. Also distinguishing the major differences between the two.</a:t>
                      </a:r>
                      <a:endParaRPr lang="en-US" sz="3200" b="0" i="0" u="none" strike="noStrike" dirty="0">
                        <a:solidFill>
                          <a:srgbClr val="000000"/>
                        </a:solidFill>
                        <a:effectLst/>
                        <a:latin typeface="Calibri"/>
                      </a:endParaRPr>
                    </a:p>
                  </a:txBody>
                  <a:tcPr anchor="b"/>
                </a:tc>
              </a:tr>
              <a:tr h="1168103">
                <a:tc>
                  <a:txBody>
                    <a:bodyPr/>
                    <a:lstStyle/>
                    <a:p>
                      <a:pPr algn="l" fontAlgn="b"/>
                      <a:r>
                        <a:rPr lang="en-US" sz="3200" u="none" strike="noStrike" dirty="0">
                          <a:effectLst/>
                        </a:rPr>
                        <a:t>a little fast at points, hard to follow during those times</a:t>
                      </a:r>
                      <a:endParaRPr lang="en-US" sz="3200" b="0" i="0" u="none" strike="noStrike" dirty="0">
                        <a:solidFill>
                          <a:srgbClr val="000000"/>
                        </a:solidFill>
                        <a:effectLst/>
                        <a:latin typeface="Calibri"/>
                      </a:endParaRPr>
                    </a:p>
                  </a:txBody>
                  <a:tcPr anchor="b"/>
                </a:tc>
              </a:tr>
              <a:tr h="0">
                <a:tc>
                  <a:txBody>
                    <a:bodyPr/>
                    <a:lstStyle/>
                    <a:p>
                      <a:pPr algn="l" fontAlgn="b"/>
                      <a:r>
                        <a:rPr lang="en-US" sz="3200" u="none" strike="noStrike" dirty="0">
                          <a:effectLst/>
                        </a:rPr>
                        <a:t>circular queue implementation</a:t>
                      </a:r>
                      <a:endParaRPr lang="en-US" sz="3200" b="0" i="0" u="none" strike="noStrike" dirty="0">
                        <a:solidFill>
                          <a:srgbClr val="000000"/>
                        </a:solidFill>
                        <a:effectLst/>
                        <a:latin typeface="Calibri"/>
                      </a:endParaRPr>
                    </a:p>
                  </a:txBody>
                  <a:tcPr anchor="b"/>
                </a:tc>
              </a:tr>
            </a:tbl>
          </a:graphicData>
        </a:graphic>
      </p:graphicFrame>
      <p:sp>
        <p:nvSpPr>
          <p:cNvPr id="4" name="Footer Placeholder 3"/>
          <p:cNvSpPr>
            <a:spLocks noGrp="1"/>
          </p:cNvSpPr>
          <p:nvPr>
            <p:ph type="ftr" sz="quarter" idx="11"/>
          </p:nvPr>
        </p:nvSpPr>
        <p:spPr>
          <a:xfrm>
            <a:off x="3048000" y="6213576"/>
            <a:ext cx="2895600" cy="457200"/>
          </a:xfrm>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a:xfrm>
            <a:off x="6477000" y="6213576"/>
            <a:ext cx="2133600" cy="457200"/>
          </a:xfrm>
        </p:spPr>
        <p:txBody>
          <a:bodyPr/>
          <a:lstStyle/>
          <a:p>
            <a:pPr>
              <a:defRPr/>
            </a:pPr>
            <a:fld id="{7F893BA9-EED0-4C55-A7BC-486A0027BAD0}" type="slidenum">
              <a:rPr lang="en-US" altLang="en-US" smtClean="0"/>
              <a:pPr>
                <a:defRPr/>
              </a:pPr>
              <a:t>2</a:t>
            </a:fld>
            <a:endParaRPr lang="en-US" altLang="en-US" dirty="0"/>
          </a:p>
        </p:txBody>
      </p:sp>
    </p:spTree>
    <p:extLst>
      <p:ext uri="{BB962C8B-B14F-4D97-AF65-F5344CB8AC3E}">
        <p14:creationId xmlns:p14="http://schemas.microsoft.com/office/powerpoint/2010/main" val="2493288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Muddiest points </a:t>
            </a:r>
            <a:r>
              <a:rPr lang="en-US" dirty="0" err="1" smtClean="0"/>
              <a:t>eariler</a:t>
            </a:r>
            <a:r>
              <a:rPr lang="en-US" dirty="0" smtClean="0"/>
              <a:t> this week (051)</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10591211"/>
              </p:ext>
            </p:extLst>
          </p:nvPr>
        </p:nvGraphicFramePr>
        <p:xfrm>
          <a:off x="457200" y="1600200"/>
          <a:ext cx="8382000" cy="4572000"/>
        </p:xfrm>
        <a:graphic>
          <a:graphicData uri="http://schemas.openxmlformats.org/drawingml/2006/table">
            <a:tbl>
              <a:tblPr>
                <a:tableStyleId>{5940675A-B579-460E-94D1-54222C63F5DA}</a:tableStyleId>
              </a:tblPr>
              <a:tblGrid>
                <a:gridCol w="8382000"/>
              </a:tblGrid>
              <a:tr h="182880">
                <a:tc>
                  <a:txBody>
                    <a:bodyPr/>
                    <a:lstStyle/>
                    <a:p>
                      <a:pPr algn="l" fontAlgn="b"/>
                      <a:r>
                        <a:rPr lang="en-US" sz="2400" u="none" strike="noStrike" dirty="0">
                          <a:effectLst/>
                        </a:rPr>
                        <a:t>Same as the first one. How to remove from </a:t>
                      </a:r>
                      <a:r>
                        <a:rPr lang="en-US" sz="2400" b="1" u="none" strike="noStrike" dirty="0">
                          <a:effectLst/>
                        </a:rPr>
                        <a:t>circle </a:t>
                      </a:r>
                      <a:r>
                        <a:rPr lang="en-US" sz="2400" b="1" u="none" strike="noStrike" dirty="0" smtClean="0">
                          <a:effectLst/>
                        </a:rPr>
                        <a:t>queue</a:t>
                      </a:r>
                      <a:endParaRPr lang="en-US" sz="2400" b="1" i="0" u="none" strike="noStrike" dirty="0">
                        <a:solidFill>
                          <a:srgbClr val="000000"/>
                        </a:solidFill>
                        <a:effectLst/>
                        <a:latin typeface="Calibri"/>
                      </a:endParaRPr>
                    </a:p>
                  </a:txBody>
                  <a:tcPr marL="45720" marR="45720" anchor="b"/>
                </a:tc>
              </a:tr>
              <a:tr h="182880">
                <a:tc>
                  <a:txBody>
                    <a:bodyPr/>
                    <a:lstStyle/>
                    <a:p>
                      <a:pPr algn="l" fontAlgn="b"/>
                      <a:r>
                        <a:rPr lang="en-US" sz="2400" u="none" strike="noStrike" dirty="0">
                          <a:effectLst/>
                        </a:rPr>
                        <a:t>Would a queue ever be beneficial as a non-</a:t>
                      </a:r>
                      <a:r>
                        <a:rPr lang="en-US" sz="2400" b="1" u="none" strike="noStrike" dirty="0">
                          <a:effectLst/>
                        </a:rPr>
                        <a:t>circular queue</a:t>
                      </a:r>
                      <a:r>
                        <a:rPr lang="en-US" sz="2400" u="none" strike="noStrike" dirty="0">
                          <a:effectLst/>
                        </a:rPr>
                        <a:t>?</a:t>
                      </a:r>
                      <a:endParaRPr lang="en-US" sz="2400" b="0" i="0" u="none" strike="noStrike" dirty="0">
                        <a:solidFill>
                          <a:srgbClr val="000000"/>
                        </a:solidFill>
                        <a:effectLst/>
                        <a:latin typeface="Calibri"/>
                      </a:endParaRPr>
                    </a:p>
                  </a:txBody>
                  <a:tcPr marL="45720" marR="45720" anchor="b"/>
                </a:tc>
              </a:tr>
              <a:tr h="182880">
                <a:tc>
                  <a:txBody>
                    <a:bodyPr/>
                    <a:lstStyle/>
                    <a:p>
                      <a:pPr algn="l" fontAlgn="b"/>
                      <a:r>
                        <a:rPr lang="en-US" sz="2400" u="none" strike="noStrike" dirty="0">
                          <a:effectLst/>
                        </a:rPr>
                        <a:t>Detecting when a </a:t>
                      </a:r>
                      <a:r>
                        <a:rPr lang="en-US" sz="2400" b="1" u="none" strike="noStrike" dirty="0">
                          <a:effectLst/>
                        </a:rPr>
                        <a:t>circular queue </a:t>
                      </a:r>
                      <a:r>
                        <a:rPr lang="en-US" sz="2400" u="none" strike="noStrike" dirty="0">
                          <a:effectLst/>
                        </a:rPr>
                        <a:t>is empty</a:t>
                      </a:r>
                      <a:endParaRPr lang="en-US" sz="2400" b="0" i="0" u="none" strike="noStrike" dirty="0">
                        <a:solidFill>
                          <a:srgbClr val="000000"/>
                        </a:solidFill>
                        <a:effectLst/>
                        <a:latin typeface="Calibri"/>
                      </a:endParaRPr>
                    </a:p>
                  </a:txBody>
                  <a:tcPr marL="45720" marR="45720" anchor="b"/>
                </a:tc>
              </a:tr>
              <a:tr h="182880">
                <a:tc>
                  <a:txBody>
                    <a:bodyPr/>
                    <a:lstStyle/>
                    <a:p>
                      <a:pPr algn="l" fontAlgn="b"/>
                      <a:r>
                        <a:rPr lang="en-US" sz="2400" u="none" strike="noStrike" dirty="0">
                          <a:effectLst/>
                        </a:rPr>
                        <a:t>how to remove from </a:t>
                      </a:r>
                      <a:r>
                        <a:rPr lang="en-US" sz="2400" b="1" u="none" strike="noStrike" dirty="0">
                          <a:effectLst/>
                        </a:rPr>
                        <a:t>circle queue</a:t>
                      </a:r>
                      <a:endParaRPr lang="en-US" sz="2400" b="1" i="0" u="none" strike="noStrike" dirty="0">
                        <a:solidFill>
                          <a:srgbClr val="000000"/>
                        </a:solidFill>
                        <a:effectLst/>
                        <a:latin typeface="Calibri"/>
                      </a:endParaRPr>
                    </a:p>
                  </a:txBody>
                  <a:tcPr marL="45720" marR="45720" anchor="b"/>
                </a:tc>
              </a:tr>
              <a:tr h="182880">
                <a:tc>
                  <a:txBody>
                    <a:bodyPr/>
                    <a:lstStyle/>
                    <a:p>
                      <a:pPr algn="l" fontAlgn="b"/>
                      <a:r>
                        <a:rPr lang="en-US" sz="2400" u="none" strike="noStrike" dirty="0">
                          <a:effectLst/>
                        </a:rPr>
                        <a:t>Different applications for the queue</a:t>
                      </a:r>
                      <a:endParaRPr lang="en-US" sz="2400" b="0" i="0" u="none" strike="noStrike" dirty="0">
                        <a:solidFill>
                          <a:srgbClr val="000000"/>
                        </a:solidFill>
                        <a:effectLst/>
                        <a:latin typeface="Calibri"/>
                      </a:endParaRPr>
                    </a:p>
                  </a:txBody>
                  <a:tcPr marL="45720" marR="45720" anchor="b"/>
                </a:tc>
              </a:tr>
              <a:tr h="182880">
                <a:tc>
                  <a:txBody>
                    <a:bodyPr/>
                    <a:lstStyle/>
                    <a:p>
                      <a:pPr algn="l" fontAlgn="b"/>
                      <a:r>
                        <a:rPr lang="en-US" sz="2400" u="none" strike="noStrike" dirty="0">
                          <a:effectLst/>
                        </a:rPr>
                        <a:t>I missed class Thursday. What is a </a:t>
                      </a:r>
                      <a:r>
                        <a:rPr lang="en-US" sz="2400" u="sng" strike="noStrike" dirty="0">
                          <a:effectLst/>
                        </a:rPr>
                        <a:t>palindrome</a:t>
                      </a:r>
                      <a:r>
                        <a:rPr lang="en-US" sz="2400" u="none" strike="noStrike" dirty="0">
                          <a:effectLst/>
                        </a:rPr>
                        <a:t>?</a:t>
                      </a:r>
                      <a:endParaRPr lang="en-US" sz="2400" b="0" i="0" u="none" strike="noStrike" dirty="0">
                        <a:solidFill>
                          <a:srgbClr val="000000"/>
                        </a:solidFill>
                        <a:effectLst/>
                        <a:latin typeface="Calibri"/>
                      </a:endParaRPr>
                    </a:p>
                  </a:txBody>
                  <a:tcPr marL="45720" marR="45720" anchor="b"/>
                </a:tc>
              </a:tr>
              <a:tr h="182880">
                <a:tc>
                  <a:txBody>
                    <a:bodyPr/>
                    <a:lstStyle/>
                    <a:p>
                      <a:pPr algn="l" fontAlgn="b"/>
                      <a:r>
                        <a:rPr lang="en-US" sz="2400" u="none" strike="noStrike" dirty="0">
                          <a:effectLst/>
                        </a:rPr>
                        <a:t>How could we implement the program using a queue?</a:t>
                      </a:r>
                      <a:endParaRPr lang="en-US" sz="2400" b="0" i="0" u="none" strike="noStrike" dirty="0">
                        <a:solidFill>
                          <a:srgbClr val="000000"/>
                        </a:solidFill>
                        <a:effectLst/>
                        <a:latin typeface="Calibri"/>
                      </a:endParaRPr>
                    </a:p>
                  </a:txBody>
                  <a:tcPr marL="45720" marR="45720" anchor="b"/>
                </a:tc>
              </a:tr>
              <a:tr h="182880">
                <a:tc>
                  <a:txBody>
                    <a:bodyPr/>
                    <a:lstStyle/>
                    <a:p>
                      <a:pPr algn="l" fontAlgn="b"/>
                      <a:r>
                        <a:rPr lang="en-US" sz="2400" u="none" strike="noStrike" dirty="0">
                          <a:effectLst/>
                        </a:rPr>
                        <a:t>The first </a:t>
                      </a:r>
                      <a:r>
                        <a:rPr lang="en-US" sz="2400" u="sng" strike="noStrike" dirty="0">
                          <a:effectLst/>
                        </a:rPr>
                        <a:t>palindrome </a:t>
                      </a:r>
                      <a:r>
                        <a:rPr lang="en-US" sz="2400" u="none" strike="noStrike" dirty="0">
                          <a:effectLst/>
                        </a:rPr>
                        <a:t>program</a:t>
                      </a:r>
                      <a:endParaRPr lang="en-US" sz="2400" b="0" i="0" u="none" strike="noStrike" dirty="0">
                        <a:solidFill>
                          <a:srgbClr val="000000"/>
                        </a:solidFill>
                        <a:effectLst/>
                        <a:latin typeface="Calibri"/>
                      </a:endParaRPr>
                    </a:p>
                  </a:txBody>
                  <a:tcPr marL="45720" marR="45720" anchor="b"/>
                </a:tc>
              </a:tr>
              <a:tr h="182880">
                <a:tc>
                  <a:txBody>
                    <a:bodyPr/>
                    <a:lstStyle/>
                    <a:p>
                      <a:pPr algn="l" fontAlgn="b"/>
                      <a:r>
                        <a:rPr lang="en-US" sz="2400" u="none" strike="noStrike">
                          <a:effectLst/>
                        </a:rPr>
                        <a:t>stack</a:t>
                      </a:r>
                      <a:endParaRPr lang="en-US" sz="2400" b="0" i="0" u="none" strike="noStrike">
                        <a:solidFill>
                          <a:srgbClr val="000000"/>
                        </a:solidFill>
                        <a:effectLst/>
                        <a:latin typeface="Calibri"/>
                      </a:endParaRPr>
                    </a:p>
                  </a:txBody>
                  <a:tcPr marL="45720" marR="45720" anchor="b"/>
                </a:tc>
              </a:tr>
              <a:tr h="182880">
                <a:tc>
                  <a:txBody>
                    <a:bodyPr/>
                    <a:lstStyle/>
                    <a:p>
                      <a:pPr algn="l" fontAlgn="b"/>
                      <a:r>
                        <a:rPr lang="en-US" sz="2400" u="none" strike="noStrike" dirty="0">
                          <a:effectLst/>
                        </a:rPr>
                        <a:t>The parenthesis program</a:t>
                      </a:r>
                      <a:endParaRPr lang="en-US" sz="2400" b="0" i="0" u="none" strike="noStrike" dirty="0">
                        <a:solidFill>
                          <a:srgbClr val="000000"/>
                        </a:solidFill>
                        <a:effectLst/>
                        <a:latin typeface="Calibri"/>
                      </a:endParaRPr>
                    </a:p>
                  </a:txBody>
                  <a:tcPr marL="45720" marR="45720" anchor="b"/>
                </a:tc>
              </a:tr>
            </a:tbl>
          </a:graphicData>
        </a:graphic>
      </p:graphicFrame>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spTree>
    <p:extLst>
      <p:ext uri="{BB962C8B-B14F-4D97-AF65-F5344CB8AC3E}">
        <p14:creationId xmlns:p14="http://schemas.microsoft.com/office/powerpoint/2010/main" val="3161822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Draw a circular queue that is full (051)</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dirty="0"/>
          </a:p>
        </p:txBody>
      </p:sp>
    </p:spTree>
    <p:extLst>
      <p:ext uri="{BB962C8B-B14F-4D97-AF65-F5344CB8AC3E}">
        <p14:creationId xmlns:p14="http://schemas.microsoft.com/office/powerpoint/2010/main" val="3636627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p:txBody>
          <a:bodyPr/>
          <a:lstStyle/>
          <a:p>
            <a:r>
              <a:rPr lang="en-US" dirty="0" smtClean="0"/>
              <a:t>Two methods for each operation:</a:t>
            </a:r>
          </a:p>
          <a:p>
            <a:pPr lvl="1"/>
            <a:r>
              <a:rPr lang="en-US" dirty="0" smtClean="0"/>
              <a:t>One throws exceptions if nothing there</a:t>
            </a:r>
          </a:p>
          <a:p>
            <a:pPr lvl="1"/>
            <a:r>
              <a:rPr lang="en-US" dirty="0" smtClean="0"/>
              <a:t>The other returns null</a:t>
            </a:r>
            <a:endParaRPr lang="en-US" dirty="0"/>
          </a:p>
        </p:txBody>
      </p:sp>
      <p:sp>
        <p:nvSpPr>
          <p:cNvPr id="2" name="Title 1"/>
          <p:cNvSpPr>
            <a:spLocks noGrp="1"/>
          </p:cNvSpPr>
          <p:nvPr>
            <p:ph type="title"/>
          </p:nvPr>
        </p:nvSpPr>
        <p:spPr/>
        <p:txBody>
          <a:bodyPr/>
          <a:lstStyle/>
          <a:p>
            <a:r>
              <a:rPr lang="en-US" dirty="0" smtClean="0"/>
              <a:t>Java’s Queue Interface (Review)</a:t>
            </a:r>
            <a:endParaRPr lang="en-US" dirty="0"/>
          </a:p>
        </p:txBody>
      </p:sp>
      <p:sp>
        <p:nvSpPr>
          <p:cNvPr id="4" name="Footer Placeholder 3"/>
          <p:cNvSpPr>
            <a:spLocks noGrp="1"/>
          </p:cNvSpPr>
          <p:nvPr>
            <p:ph type="ftr" sz="quarter" idx="15"/>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6"/>
          </p:nvPr>
        </p:nvSpPr>
        <p:spPr/>
        <p:txBody>
          <a:bodyPr/>
          <a:lstStyle/>
          <a:p>
            <a:pPr>
              <a:defRPr/>
            </a:pPr>
            <a:fld id="{7F893BA9-EED0-4C55-A7BC-486A0027BAD0}" type="slidenum">
              <a:rPr lang="en-US" altLang="en-US" smtClean="0"/>
              <a:pPr>
                <a:defRPr/>
              </a:pPr>
              <a:t>5</a:t>
            </a:fld>
            <a:endParaRPr lang="en-US" altLang="en-US" dirty="0"/>
          </a:p>
        </p:txBody>
      </p:sp>
      <p:sp>
        <p:nvSpPr>
          <p:cNvPr id="16" name="Rectangle 2"/>
          <p:cNvSpPr>
            <a:spLocks noChangeArrowheads="1"/>
          </p:cNvSpPr>
          <p:nvPr/>
        </p:nvSpPr>
        <p:spPr bwMode="auto">
          <a:xfrm>
            <a:off x="457200" y="3927773"/>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alt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14198771"/>
              </p:ext>
            </p:extLst>
          </p:nvPr>
        </p:nvGraphicFramePr>
        <p:xfrm>
          <a:off x="647097" y="3692863"/>
          <a:ext cx="7467600" cy="2316480"/>
        </p:xfrm>
        <a:graphic>
          <a:graphicData uri="http://schemas.openxmlformats.org/drawingml/2006/table">
            <a:tbl>
              <a:tblPr/>
              <a:tblGrid>
                <a:gridCol w="2489200"/>
                <a:gridCol w="2489200"/>
                <a:gridCol w="2489200"/>
              </a:tblGrid>
              <a:tr h="0">
                <a:tc>
                  <a:txBody>
                    <a:bodyPr/>
                    <a:lstStyle/>
                    <a:p>
                      <a:endParaRPr lang="en-US" sz="2800" dirty="0"/>
                    </a:p>
                  </a:txBody>
                  <a:tcPr marL="22860" marR="22860" marT="22860" marB="22860" anchor="ctr">
                    <a:lnL>
                      <a:noFill/>
                    </a:lnL>
                    <a:lnR>
                      <a:noFill/>
                    </a:lnR>
                    <a:lnT w="12700" cmpd="sng">
                      <a:noFill/>
                      <a:prstDash val="solid"/>
                    </a:lnT>
                    <a:lnB>
                      <a:noFill/>
                    </a:lnB>
                    <a:lnTlToBr w="12700" cmpd="sng">
                      <a:noFill/>
                      <a:prstDash val="solid"/>
                    </a:lnTlToBr>
                    <a:lnBlToTr w="12700" cmpd="sng">
                      <a:noFill/>
                      <a:prstDash val="solid"/>
                    </a:lnBlToTr>
                    <a:solidFill>
                      <a:srgbClr val="FFFFFF"/>
                    </a:solidFill>
                  </a:tcPr>
                </a:tc>
                <a:tc>
                  <a:txBody>
                    <a:bodyPr/>
                    <a:lstStyle/>
                    <a:p>
                      <a:pPr algn="ctr"/>
                      <a:r>
                        <a:rPr lang="en-US" sz="2800" i="1" dirty="0"/>
                        <a:t>Throws exception</a:t>
                      </a:r>
                      <a:endParaRPr lang="en-US" sz="2800" dirty="0"/>
                    </a:p>
                  </a:txBody>
                  <a:tcPr marL="22860" marR="22860" marT="22860" marB="22860" anchor="ctr">
                    <a:lnL>
                      <a:noFill/>
                    </a:lnL>
                    <a:lnR>
                      <a:noFill/>
                    </a:lnR>
                    <a:lnT>
                      <a:noFill/>
                    </a:lnT>
                    <a:lnB>
                      <a:noFill/>
                    </a:lnB>
                    <a:solidFill>
                      <a:srgbClr val="FFFFFF"/>
                    </a:solidFill>
                  </a:tcPr>
                </a:tc>
                <a:tc>
                  <a:txBody>
                    <a:bodyPr/>
                    <a:lstStyle/>
                    <a:p>
                      <a:pPr algn="ctr"/>
                      <a:r>
                        <a:rPr lang="en-US" sz="2800" i="1"/>
                        <a:t>Returns special value</a:t>
                      </a:r>
                      <a:endParaRPr lang="en-US" sz="2800"/>
                    </a:p>
                  </a:txBody>
                  <a:tcPr marL="22860" marR="22860" marT="22860" marB="22860" anchor="ctr">
                    <a:lnL>
                      <a:noFill/>
                    </a:lnL>
                    <a:lnR>
                      <a:noFill/>
                    </a:lnR>
                    <a:lnT>
                      <a:noFill/>
                    </a:lnT>
                    <a:lnB>
                      <a:noFill/>
                    </a:lnB>
                    <a:solidFill>
                      <a:srgbClr val="FFFFFF"/>
                    </a:solidFill>
                  </a:tcPr>
                </a:tc>
              </a:tr>
              <a:tr h="0">
                <a:tc>
                  <a:txBody>
                    <a:bodyPr/>
                    <a:lstStyle/>
                    <a:p>
                      <a:pPr algn="r"/>
                      <a:r>
                        <a:rPr lang="en-US" sz="2800" b="1" dirty="0"/>
                        <a:t>Insert</a:t>
                      </a:r>
                      <a:endParaRPr lang="en-US" sz="2800" dirty="0"/>
                    </a:p>
                  </a:txBody>
                  <a:tcPr marL="22860" marR="22860" marT="22860" marB="22860" anchor="ctr">
                    <a:lnL>
                      <a:noFill/>
                    </a:lnL>
                    <a:lnR>
                      <a:noFill/>
                    </a:lnR>
                    <a:lnT>
                      <a:noFill/>
                    </a:lnT>
                    <a:lnB>
                      <a:noFill/>
                    </a:lnB>
                    <a:solidFill>
                      <a:srgbClr val="FFFFFF"/>
                    </a:solidFill>
                  </a:tcPr>
                </a:tc>
                <a:tc>
                  <a:txBody>
                    <a:bodyPr/>
                    <a:lstStyle/>
                    <a:p>
                      <a:pPr algn="ctr"/>
                      <a:r>
                        <a:rPr lang="en-US" sz="2800" u="none" strike="noStrike" dirty="0">
                          <a:solidFill>
                            <a:srgbClr val="4A6782"/>
                          </a:solidFill>
                          <a:effectLst/>
                          <a:hlinkClick r:id="rId3"/>
                        </a:rPr>
                        <a:t>add(e)</a:t>
                      </a:r>
                      <a:endParaRPr lang="en-US" sz="2800" dirty="0"/>
                    </a:p>
                  </a:txBody>
                  <a:tcPr marL="22860" marR="22860" marT="22860" marB="22860" anchor="ctr">
                    <a:lnL>
                      <a:noFill/>
                    </a:lnL>
                    <a:lnR>
                      <a:noFill/>
                    </a:lnR>
                    <a:lnT>
                      <a:noFill/>
                    </a:lnT>
                    <a:lnB>
                      <a:noFill/>
                    </a:lnB>
                    <a:solidFill>
                      <a:srgbClr val="FFFFFF"/>
                    </a:solidFill>
                  </a:tcPr>
                </a:tc>
                <a:tc>
                  <a:txBody>
                    <a:bodyPr/>
                    <a:lstStyle/>
                    <a:p>
                      <a:pPr algn="ctr"/>
                      <a:r>
                        <a:rPr lang="en-US" sz="2800" u="none" strike="noStrike">
                          <a:solidFill>
                            <a:srgbClr val="4A6782"/>
                          </a:solidFill>
                          <a:effectLst/>
                          <a:hlinkClick r:id="rId4"/>
                        </a:rPr>
                        <a:t>offer(e)</a:t>
                      </a:r>
                      <a:endParaRPr lang="en-US" sz="2800"/>
                    </a:p>
                  </a:txBody>
                  <a:tcPr marL="22860" marR="22860" marT="22860" marB="22860" anchor="ctr">
                    <a:lnL>
                      <a:noFill/>
                    </a:lnL>
                    <a:lnR>
                      <a:noFill/>
                    </a:lnR>
                    <a:lnT>
                      <a:noFill/>
                    </a:lnT>
                    <a:lnB>
                      <a:noFill/>
                    </a:lnB>
                    <a:solidFill>
                      <a:srgbClr val="FFFFFF"/>
                    </a:solidFill>
                  </a:tcPr>
                </a:tc>
              </a:tr>
              <a:tr h="0">
                <a:tc>
                  <a:txBody>
                    <a:bodyPr/>
                    <a:lstStyle/>
                    <a:p>
                      <a:pPr algn="r"/>
                      <a:r>
                        <a:rPr lang="en-US" sz="2800" b="1" dirty="0"/>
                        <a:t>Remove</a:t>
                      </a:r>
                      <a:endParaRPr lang="en-US" sz="2800" dirty="0"/>
                    </a:p>
                  </a:txBody>
                  <a:tcPr marL="22860" marR="22860" marT="22860" marB="22860" anchor="ctr">
                    <a:lnL>
                      <a:noFill/>
                    </a:lnL>
                    <a:lnR>
                      <a:noFill/>
                    </a:lnR>
                    <a:lnT>
                      <a:noFill/>
                    </a:lnT>
                    <a:lnB>
                      <a:noFill/>
                    </a:lnB>
                    <a:solidFill>
                      <a:srgbClr val="FFFFFF"/>
                    </a:solidFill>
                  </a:tcPr>
                </a:tc>
                <a:tc>
                  <a:txBody>
                    <a:bodyPr/>
                    <a:lstStyle/>
                    <a:p>
                      <a:pPr algn="ctr"/>
                      <a:r>
                        <a:rPr lang="en-US" sz="2800" u="none" strike="noStrike">
                          <a:solidFill>
                            <a:srgbClr val="4A6782"/>
                          </a:solidFill>
                          <a:effectLst/>
                          <a:hlinkClick r:id="rId5"/>
                        </a:rPr>
                        <a:t>remove()</a:t>
                      </a:r>
                      <a:endParaRPr lang="en-US" sz="2800"/>
                    </a:p>
                  </a:txBody>
                  <a:tcPr marL="22860" marR="22860" marT="22860" marB="22860" anchor="ctr">
                    <a:lnL>
                      <a:noFill/>
                    </a:lnL>
                    <a:lnR>
                      <a:noFill/>
                    </a:lnR>
                    <a:lnT>
                      <a:noFill/>
                    </a:lnT>
                    <a:lnB>
                      <a:noFill/>
                    </a:lnB>
                    <a:solidFill>
                      <a:srgbClr val="FFFFFF"/>
                    </a:solidFill>
                  </a:tcPr>
                </a:tc>
                <a:tc>
                  <a:txBody>
                    <a:bodyPr/>
                    <a:lstStyle/>
                    <a:p>
                      <a:pPr algn="ctr"/>
                      <a:r>
                        <a:rPr lang="en-US" sz="2800" u="none" strike="noStrike" dirty="0">
                          <a:solidFill>
                            <a:srgbClr val="4A6782"/>
                          </a:solidFill>
                          <a:effectLst/>
                          <a:hlinkClick r:id="rId6"/>
                        </a:rPr>
                        <a:t>poll()</a:t>
                      </a:r>
                      <a:endParaRPr lang="en-US" sz="2800" dirty="0"/>
                    </a:p>
                  </a:txBody>
                  <a:tcPr marL="22860" marR="22860" marT="22860" marB="22860" anchor="ctr">
                    <a:lnL>
                      <a:noFill/>
                    </a:lnL>
                    <a:lnR>
                      <a:noFill/>
                    </a:lnR>
                    <a:lnT>
                      <a:noFill/>
                    </a:lnT>
                    <a:lnB>
                      <a:noFill/>
                    </a:lnB>
                    <a:solidFill>
                      <a:srgbClr val="FFFFFF"/>
                    </a:solidFill>
                  </a:tcPr>
                </a:tc>
              </a:tr>
              <a:tr h="0">
                <a:tc>
                  <a:txBody>
                    <a:bodyPr/>
                    <a:lstStyle/>
                    <a:p>
                      <a:pPr algn="r"/>
                      <a:r>
                        <a:rPr lang="en-US" sz="2800" b="1" dirty="0"/>
                        <a:t>Examine</a:t>
                      </a:r>
                      <a:endParaRPr lang="en-US" sz="2800" dirty="0"/>
                    </a:p>
                  </a:txBody>
                  <a:tcPr marL="22860" marR="22860" marT="22860" marB="22860" anchor="ctr">
                    <a:lnL>
                      <a:noFill/>
                    </a:lnL>
                    <a:lnR>
                      <a:noFill/>
                    </a:lnR>
                    <a:lnT>
                      <a:noFill/>
                    </a:lnT>
                    <a:lnB>
                      <a:noFill/>
                    </a:lnB>
                    <a:solidFill>
                      <a:srgbClr val="FFFFFF"/>
                    </a:solidFill>
                  </a:tcPr>
                </a:tc>
                <a:tc>
                  <a:txBody>
                    <a:bodyPr/>
                    <a:lstStyle/>
                    <a:p>
                      <a:pPr algn="ctr"/>
                      <a:r>
                        <a:rPr lang="en-US" sz="2800" u="none" strike="noStrike">
                          <a:solidFill>
                            <a:srgbClr val="4A6782"/>
                          </a:solidFill>
                          <a:effectLst/>
                          <a:hlinkClick r:id="rId7"/>
                        </a:rPr>
                        <a:t>element()</a:t>
                      </a:r>
                      <a:endParaRPr lang="en-US" sz="2800"/>
                    </a:p>
                  </a:txBody>
                  <a:tcPr marL="22860" marR="22860" marT="22860" marB="22860" anchor="ctr">
                    <a:lnL>
                      <a:noFill/>
                    </a:lnL>
                    <a:lnR>
                      <a:noFill/>
                    </a:lnR>
                    <a:lnT>
                      <a:noFill/>
                    </a:lnT>
                    <a:lnB>
                      <a:noFill/>
                    </a:lnB>
                    <a:solidFill>
                      <a:srgbClr val="FFFFFF"/>
                    </a:solidFill>
                  </a:tcPr>
                </a:tc>
                <a:tc>
                  <a:txBody>
                    <a:bodyPr/>
                    <a:lstStyle/>
                    <a:p>
                      <a:pPr algn="ctr"/>
                      <a:r>
                        <a:rPr lang="en-US" sz="2800" u="none" strike="noStrike" dirty="0">
                          <a:solidFill>
                            <a:srgbClr val="4A6782"/>
                          </a:solidFill>
                          <a:effectLst/>
                          <a:hlinkClick r:id="rId8"/>
                        </a:rPr>
                        <a:t>peek()</a:t>
                      </a:r>
                      <a:endParaRPr lang="en-US" sz="2800" dirty="0"/>
                    </a:p>
                  </a:txBody>
                  <a:tcPr marL="22860" marR="22860" marT="22860" marB="2286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45179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a Circular </a:t>
            </a:r>
            <a:r>
              <a:rPr lang="en-US" dirty="0" smtClean="0"/>
              <a:t>Queue (continued)</a:t>
            </a:r>
            <a:endParaRPr lang="en-US" dirty="0"/>
          </a:p>
        </p:txBody>
      </p:sp>
      <p:sp>
        <p:nvSpPr>
          <p:cNvPr id="3" name="Content Placeholder 2"/>
          <p:cNvSpPr>
            <a:spLocks noGrp="1"/>
          </p:cNvSpPr>
          <p:nvPr>
            <p:ph idx="1"/>
          </p:nvPr>
        </p:nvSpPr>
        <p:spPr/>
        <p:txBody>
          <a:bodyPr/>
          <a:lstStyle/>
          <a:p>
            <a:r>
              <a:rPr lang="en-US" dirty="0" smtClean="0"/>
              <a:t>[See code]</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6</a:t>
            </a:fld>
            <a:endParaRPr lang="en-US" altLang="en-US" dirty="0"/>
          </a:p>
        </p:txBody>
      </p:sp>
    </p:spTree>
    <p:extLst>
      <p:ext uri="{BB962C8B-B14F-4D97-AF65-F5344CB8AC3E}">
        <p14:creationId xmlns:p14="http://schemas.microsoft.com/office/powerpoint/2010/main" val="33874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an element in a Sorted Array List</a:t>
            </a:r>
            <a:endParaRPr lang="en-US" dirty="0"/>
          </a:p>
        </p:txBody>
      </p:sp>
      <p:sp>
        <p:nvSpPr>
          <p:cNvPr id="3" name="Content Placeholder 2"/>
          <p:cNvSpPr>
            <a:spLocks noGrp="1"/>
          </p:cNvSpPr>
          <p:nvPr>
            <p:ph idx="1"/>
          </p:nvPr>
        </p:nvSpPr>
        <p:spPr/>
        <p:txBody>
          <a:bodyPr/>
          <a:lstStyle/>
          <a:p>
            <a:pPr marL="0" indent="0">
              <a:buNone/>
            </a:pPr>
            <a:r>
              <a:rPr lang="en-US" dirty="0" smtClean="0"/>
              <a:t>Suppose you have a spaceship that takes a very long time to take off and land, but can fly very fast once it takes off.  You can only see the numbers when you land.  What are the minimum number of landings you need to find if the number 6 is in this array?</a:t>
            </a:r>
          </a:p>
          <a:p>
            <a:endParaRPr lang="en-US" dirty="0"/>
          </a:p>
          <a:p>
            <a:endParaRPr lang="en-US" dirty="0" smtClean="0"/>
          </a:p>
          <a:p>
            <a:pPr marL="0" indent="0">
              <a:buNone/>
            </a:pPr>
            <a:r>
              <a:rPr lang="en-US" dirty="0" smtClean="0"/>
              <a:t>Images in this and </a:t>
            </a:r>
            <a:r>
              <a:rPr lang="en-US" dirty="0"/>
              <a:t>following from </a:t>
            </a:r>
            <a:r>
              <a:rPr lang="en-US" dirty="0">
                <a:hlinkClick r:id="rId3"/>
              </a:rPr>
              <a:t>http://</a:t>
            </a:r>
            <a:r>
              <a:rPr lang="en-US" dirty="0" smtClean="0">
                <a:hlinkClick r:id="rId3"/>
              </a:rPr>
              <a:t>msoe.us/taylor/tutorial/cs2852/binarySearch</a:t>
            </a: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7</a:t>
            </a:fld>
            <a:endParaRPr lang="en-US" altLang="en-US" dirty="0"/>
          </a:p>
        </p:txBody>
      </p:sp>
      <p:pic>
        <p:nvPicPr>
          <p:cNvPr id="2050" name="Picture 2" descr="Sorted Array with Seven Elemen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4495800"/>
            <a:ext cx="6871762"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948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first “landing”</a:t>
            </a:r>
            <a:endParaRPr lang="en-US" dirty="0"/>
          </a:p>
        </p:txBody>
      </p:sp>
      <p:sp>
        <p:nvSpPr>
          <p:cNvPr id="3" name="Content Placeholder 2"/>
          <p:cNvSpPr>
            <a:spLocks noGrp="1"/>
          </p:cNvSpPr>
          <p:nvPr>
            <p:ph idx="1"/>
          </p:nvPr>
        </p:nvSpPr>
        <p:spPr/>
        <p:txBody>
          <a:bodyPr/>
          <a:lstStyle/>
          <a:p>
            <a:pPr marL="0" indent="0">
              <a:buNone/>
            </a:pPr>
            <a:r>
              <a:rPr lang="en-US" dirty="0" smtClean="0"/>
              <a:t>We could land 7 times, and that would work.</a:t>
            </a:r>
          </a:p>
          <a:p>
            <a:pPr marL="0" indent="0">
              <a:buNone/>
            </a:pPr>
            <a:r>
              <a:rPr lang="en-US" dirty="0" smtClean="0"/>
              <a:t>But if we land in the middle first, we can compare 6 to 8. Since 6 is less, we don’t have to bother searching to the right.</a:t>
            </a:r>
          </a:p>
          <a:p>
            <a:pPr marL="0" indent="0">
              <a:buNone/>
            </a:pPr>
            <a:r>
              <a:rPr lang="en-US" dirty="0" smtClean="0"/>
              <a:t>So we can cut out three operations by checking the middle first (regardless of the values)</a:t>
            </a:r>
          </a:p>
          <a:p>
            <a:pPr marL="0" indent="0">
              <a:buNone/>
            </a:pPr>
            <a:endParaRPr lang="en-US" dirty="0"/>
          </a:p>
          <a:p>
            <a:pPr marL="0" indent="0">
              <a:buNone/>
            </a:pPr>
            <a:r>
              <a:rPr lang="en-US" dirty="0" smtClean="0"/>
              <a:t>Ex: Can we choose a second landing to further reduce our (maximum) search time?</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Tree>
    <p:extLst>
      <p:ext uri="{BB962C8B-B14F-4D97-AF65-F5344CB8AC3E}">
        <p14:creationId xmlns:p14="http://schemas.microsoft.com/office/powerpoint/2010/main" val="1114598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find any point with three searches </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9</a:t>
            </a:fld>
            <a:endParaRPr lang="en-US" altLang="en-US" dirty="0"/>
          </a:p>
        </p:txBody>
      </p:sp>
      <p:pic>
        <p:nvPicPr>
          <p:cNvPr id="3074" name="Picture 2" descr="http://msoe.us/taylor/tutorial/cs2852/bsArray7AllArrow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706130"/>
            <a:ext cx="7723767"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82243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POLL_EMBED_ID" val="fdab587c-bd02-47e1-93a1-02e543c8eb63"/>
  <p:tag name="__PE_ORIG_SIZE" val="460"/>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POLL_EMBED_ID" val="16303360-ca4f-4fd7-a64e-8cc79dfd5fa6"/>
  <p:tag name="__PE_ORIG_SIZE" val="448"/>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39040</TotalTime>
  <Words>808</Words>
  <Application>Microsoft Office PowerPoint</Application>
  <PresentationFormat>On-screen Show (4:3)</PresentationFormat>
  <Paragraphs>257</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2_Network</vt:lpstr>
      <vt:lpstr>    CS2852 Week 5, Class 3</vt:lpstr>
      <vt:lpstr>Muddiest points earlier this week (021)</vt:lpstr>
      <vt:lpstr>Muddiest points eariler this week (051)</vt:lpstr>
      <vt:lpstr>Ex: Draw a circular queue that is full (051)</vt:lpstr>
      <vt:lpstr>Java’s Queue Interface (Review)</vt:lpstr>
      <vt:lpstr>Implementing a Circular Queue (continued)</vt:lpstr>
      <vt:lpstr>Finding an element in a Sorted Array List</vt:lpstr>
      <vt:lpstr>A first “landing”</vt:lpstr>
      <vt:lpstr>Can find any point with three searches </vt:lpstr>
      <vt:lpstr>Can nearly double the size with just one additional comp.</vt:lpstr>
      <vt:lpstr>Logarithms</vt:lpstr>
      <vt:lpstr>Max comparisons for different sizes</vt:lpstr>
      <vt:lpstr>Solving binary search recursively</vt:lpstr>
      <vt:lpstr>Recursion</vt:lpstr>
      <vt:lpstr>Solving linear search recursively</vt:lpstr>
      <vt:lpstr>Muddiest Point</vt:lpstr>
      <vt:lpstr>PowerPoint Presentation</vt:lpstr>
      <vt:lpstr>PowerPoint Presentation</vt:lpstr>
    </vt:vector>
  </TitlesOfParts>
  <Company>MSOE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Josiah A Yoder - Post Meeting</cp:lastModifiedBy>
  <cp:revision>1346</cp:revision>
  <cp:lastPrinted>2015-04-10T14:58:22Z</cp:lastPrinted>
  <dcterms:created xsi:type="dcterms:W3CDTF">1999-09-06T21:32:20Z</dcterms:created>
  <dcterms:modified xsi:type="dcterms:W3CDTF">2015-04-10T16:23:09Z</dcterms:modified>
</cp:coreProperties>
</file>