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98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9" r:id="rId12"/>
    <p:sldId id="410" r:id="rId13"/>
    <p:sldId id="411" r:id="rId14"/>
    <p:sldId id="412" r:id="rId15"/>
    <p:sldId id="413" r:id="rId16"/>
    <p:sldId id="329" r:id="rId17"/>
    <p:sldId id="358" r:id="rId18"/>
    <p:sldId id="359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9" d="100"/>
          <a:sy n="49" d="100"/>
        </p:scale>
        <p:origin x="-67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59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3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6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8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9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6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</a:t>
            </a:r>
            <a:r>
              <a:rPr lang="en-US" dirty="0" smtClean="0"/>
              <a:t>Question: Why does node not have a name?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6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20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7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3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6,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Search Trees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Return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At least Section 051 is graded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a node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 smtClean="0"/>
              <a:t>The depth of a node is the number of nodes along the path from the root to the node. (including both ends)</a:t>
            </a:r>
          </a:p>
          <a:p>
            <a:r>
              <a:rPr lang="en-US" dirty="0" smtClean="0"/>
              <a:t>(Some authors count the edges/links instead of the nodes, this is one less than what we use)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5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 smtClean="0"/>
              <a:t>The sub-tree rooted at a given node (e.g. Nancy) is that node and all the nodes below 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533400" y="2022529"/>
            <a:ext cx="5943600" cy="403860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sub-tree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 smtClean="0"/>
              <a:t>The height of a sub-tree is the maximum depth of any node in the tree</a:t>
            </a:r>
          </a:p>
          <a:p>
            <a:r>
              <a:rPr lang="en-US" dirty="0" smtClean="0"/>
              <a:t>Zero if no nodes below 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size recursively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No nodes (root is null) </a:t>
            </a:r>
            <a:r>
              <a:rPr lang="en-US" smtClean="0"/>
              <a:t>return 0</a:t>
            </a:r>
            <a:endParaRPr lang="en-US" dirty="0" smtClean="0"/>
          </a:p>
          <a:p>
            <a:r>
              <a:rPr lang="en-US" dirty="0" smtClean="0"/>
              <a:t>Break into smaller problems</a:t>
            </a:r>
          </a:p>
          <a:p>
            <a:pPr lvl="1"/>
            <a:r>
              <a:rPr lang="en-US" dirty="0" smtClean="0"/>
              <a:t>Consider the </a:t>
            </a:r>
            <a:r>
              <a:rPr lang="en-US" dirty="0" err="1" smtClean="0"/>
              <a:t>subtrees</a:t>
            </a:r>
            <a:r>
              <a:rPr lang="en-US" dirty="0" smtClean="0"/>
              <a:t> rooted at the nodes on the left and the right</a:t>
            </a:r>
          </a:p>
          <a:p>
            <a:pPr lvl="1"/>
            <a:r>
              <a:rPr lang="en-US" dirty="0" err="1" smtClean="0"/>
              <a:t>Subtrees</a:t>
            </a:r>
            <a:r>
              <a:rPr lang="en-US" dirty="0" smtClean="0"/>
              <a:t> MUST be smaller than the original tree</a:t>
            </a:r>
          </a:p>
          <a:p>
            <a:r>
              <a:rPr lang="en-US" dirty="0" smtClean="0"/>
              <a:t>Answer must be correct if </a:t>
            </a:r>
            <a:r>
              <a:rPr lang="en-US" dirty="0" err="1" smtClean="0"/>
              <a:t>subtrees</a:t>
            </a:r>
            <a:r>
              <a:rPr lang="en-US" dirty="0" smtClean="0"/>
              <a:t> are correct: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/>
              <a:t>Size of tree is 1 (counting root) + size of the sub-tree to the left + size of the </a:t>
            </a:r>
            <a:r>
              <a:rPr lang="en-US" dirty="0" err="1"/>
              <a:t>subtree</a:t>
            </a:r>
            <a:r>
              <a:rPr lang="en-US" dirty="0"/>
              <a:t> to the right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5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implementation of size (at root)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 smtClean="0"/>
              <a:t>The sub-tree rooted at a given node (e.g. Nancy) is that node and all the nodes below 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533400" y="2022529"/>
            <a:ext cx="5943600" cy="403860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-609600" y="2254359"/>
            <a:ext cx="2438400" cy="1577598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1874" y="40418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628198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311074" y="1600200"/>
            <a:ext cx="1584526" cy="1442958"/>
          </a:xfrm>
          <a:prstGeom prst="ellips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implementation of size (of right sub-tree)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4038600" cy="4411662"/>
          </a:xfrm>
        </p:spPr>
        <p:txBody>
          <a:bodyPr/>
          <a:lstStyle/>
          <a:p>
            <a:r>
              <a:rPr lang="en-US" dirty="0" smtClean="0"/>
              <a:t>The sub-tree rooted at a given node (e.g. Nancy) is that node and all the nodes below 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6980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76161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/>
          <p:cNvSpPr/>
          <p:nvPr/>
        </p:nvSpPr>
        <p:spPr bwMode="auto">
          <a:xfrm>
            <a:off x="3293018" y="3449664"/>
            <a:ext cx="1964782" cy="1427136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1493737" y="3337946"/>
            <a:ext cx="2438400" cy="2690570"/>
          </a:xfrm>
          <a:prstGeom prst="triangl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1874" y="40418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628198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2895599" y="2743199"/>
            <a:ext cx="1175837" cy="1143001"/>
          </a:xfrm>
          <a:prstGeom prst="ellipse">
            <a:avLst/>
          </a:prstGeom>
          <a:noFill/>
          <a:ln w="190500" cap="flat" cmpd="dbl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Muddy Points from last class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021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(Not done)</a:t>
            </a:r>
          </a:p>
          <a:p>
            <a:r>
              <a:rPr lang="en-US" dirty="0" smtClean="0"/>
              <a:t>(If you had one you really wanted to put up, please put it up with today’s.)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051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Implementing recursion </a:t>
            </a:r>
            <a:r>
              <a:rPr lang="en-US" dirty="0" smtClean="0"/>
              <a:t>methods</a:t>
            </a:r>
          </a:p>
          <a:p>
            <a:r>
              <a:rPr lang="en-US" dirty="0"/>
              <a:t>Finding the number of comparisons </a:t>
            </a:r>
            <a:r>
              <a:rPr lang="en-US" dirty="0" smtClean="0"/>
              <a:t>needed (2)</a:t>
            </a:r>
          </a:p>
          <a:p>
            <a:r>
              <a:rPr lang="en-US" dirty="0"/>
              <a:t>prove recursive algorithm </a:t>
            </a:r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5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comparisons needed?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1 element array?</a:t>
            </a:r>
          </a:p>
          <a:p>
            <a:pPr marL="0" indent="0">
              <a:buNone/>
            </a:pPr>
            <a:r>
              <a:rPr lang="en-US" dirty="0" smtClean="0"/>
              <a:t>For 2 element array?</a:t>
            </a:r>
          </a:p>
          <a:p>
            <a:pPr marL="0" indent="0">
              <a:buNone/>
            </a:pPr>
            <a:r>
              <a:rPr lang="en-US" dirty="0" smtClean="0"/>
              <a:t>For 3?</a:t>
            </a:r>
          </a:p>
          <a:p>
            <a:pPr marL="0" indent="0">
              <a:buNone/>
            </a:pPr>
            <a:r>
              <a:rPr lang="en-US" dirty="0" smtClean="0"/>
              <a:t>For 4?</a:t>
            </a:r>
          </a:p>
          <a:p>
            <a:pPr marL="0" indent="0">
              <a:buNone/>
            </a:pPr>
            <a:r>
              <a:rPr lang="en-US" dirty="0" smtClean="0"/>
              <a:t>For 5?</a:t>
            </a:r>
          </a:p>
          <a:p>
            <a:pPr marL="0" indent="0">
              <a:buNone/>
            </a:pPr>
            <a:r>
              <a:rPr lang="en-US" dirty="0" smtClean="0"/>
              <a:t>For 6?</a:t>
            </a:r>
          </a:p>
          <a:p>
            <a:pPr marL="0" indent="0">
              <a:buNone/>
            </a:pPr>
            <a:r>
              <a:rPr lang="en-US" dirty="0" smtClean="0"/>
              <a:t>For 7?</a:t>
            </a:r>
          </a:p>
          <a:p>
            <a:pPr marL="0" indent="0">
              <a:buNone/>
            </a:pPr>
            <a:r>
              <a:rPr lang="en-US" dirty="0" smtClean="0"/>
              <a:t>For 8?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9?</a:t>
            </a:r>
          </a:p>
          <a:p>
            <a:pPr marL="0" indent="0">
              <a:buNone/>
            </a:pPr>
            <a:r>
              <a:rPr lang="en-US" dirty="0" smtClean="0"/>
              <a:t>For 10?</a:t>
            </a:r>
          </a:p>
          <a:p>
            <a:pPr marL="0" indent="0">
              <a:buNone/>
            </a:pPr>
            <a:r>
              <a:rPr lang="en-US" dirty="0" smtClean="0"/>
              <a:t>For 11?</a:t>
            </a:r>
          </a:p>
          <a:p>
            <a:pPr marL="0" indent="0">
              <a:buNone/>
            </a:pPr>
            <a:r>
              <a:rPr lang="en-US" dirty="0" smtClean="0"/>
              <a:t>For 12?</a:t>
            </a:r>
          </a:p>
          <a:p>
            <a:pPr marL="0" indent="0">
              <a:buNone/>
            </a:pPr>
            <a:r>
              <a:rPr lang="en-US" dirty="0" smtClean="0"/>
              <a:t>For an n element array, how many do we need?</a:t>
            </a:r>
          </a:p>
          <a:p>
            <a:pPr marL="0" indent="0">
              <a:buNone/>
            </a:pPr>
            <a:r>
              <a:rPr lang="en-US" dirty="0" smtClean="0"/>
              <a:t>(Or, with n hops, how many potential places can you find?)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95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Jumping to a spot is O(1)</a:t>
            </a:r>
          </a:p>
          <a:p>
            <a:r>
              <a:rPr lang="en-US" dirty="0" smtClean="0"/>
              <a:t>Search is O(log 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Insertion is O(n) (except at right end) </a:t>
            </a:r>
          </a:p>
          <a:p>
            <a:r>
              <a:rPr lang="en-US" dirty="0" smtClean="0"/>
              <a:t>Sorted insertion is </a:t>
            </a:r>
            <a:br>
              <a:rPr lang="en-US" dirty="0" smtClean="0"/>
            </a:br>
            <a:r>
              <a:rPr lang="en-US" dirty="0" smtClean="0"/>
              <a:t>O(log n)+O(n) = O(n)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O(log n) sure would be nice!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Jumping to a spot is O(n)</a:t>
            </a:r>
          </a:p>
          <a:p>
            <a:r>
              <a:rPr lang="en-US" dirty="0" smtClean="0"/>
              <a:t>Might as well just search linearly – O(n)</a:t>
            </a:r>
          </a:p>
          <a:p>
            <a:r>
              <a:rPr lang="en-US" dirty="0" smtClean="0"/>
              <a:t>Insertion is O(1) (once we find the spot)</a:t>
            </a:r>
          </a:p>
          <a:p>
            <a:r>
              <a:rPr lang="en-US" dirty="0" smtClean="0"/>
              <a:t>Sorted insertion is O(n)+O(1) = O(n)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O(log n) sure would be nice!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LinkedList</a:t>
            </a:r>
            <a:r>
              <a:rPr lang="en-US" dirty="0" smtClean="0"/>
              <a:t> Node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5612" y="1150938"/>
            <a:ext cx="4040188" cy="639762"/>
          </a:xfrm>
        </p:spPr>
        <p:txBody>
          <a:bodyPr/>
          <a:lstStyle/>
          <a:p>
            <a:r>
              <a:rPr lang="en-US" dirty="0" smtClean="0"/>
              <a:t>Zoomed in on Node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"/>
          </p:nvPr>
        </p:nvSpPr>
        <p:spPr>
          <a:xfrm>
            <a:off x="5791200" y="951706"/>
            <a:ext cx="2283417" cy="2655887"/>
          </a:xfrm>
        </p:spPr>
        <p:txBody>
          <a:bodyPr/>
          <a:lstStyle/>
          <a:p>
            <a:r>
              <a:rPr lang="en-US" dirty="0" smtClean="0"/>
              <a:t>Zoomed out to whole list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7700" y="17907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76700" y="61785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97300" y="55626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28700" y="50292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97300" y="4191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28700" y="36576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76300" y="46355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value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800100" y="33147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97300" y="29591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028700" y="24257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0100" y="20828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next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010400" y="1806736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24800" y="295910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9400" y="5015531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074617" y="4433592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53975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10400" y="1136650"/>
            <a:ext cx="228600" cy="670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20000" y="2403636"/>
            <a:ext cx="454617" cy="555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239000" y="3511550"/>
            <a:ext cx="835617" cy="1503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7391400" y="4832350"/>
            <a:ext cx="683217" cy="349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34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BinarySearchTree</a:t>
            </a:r>
            <a:r>
              <a:rPr lang="en-US" dirty="0" smtClean="0"/>
              <a:t> Node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Zoomed in on Node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800600" y="1524000"/>
            <a:ext cx="4041775" cy="639762"/>
          </a:xfrm>
        </p:spPr>
        <p:txBody>
          <a:bodyPr/>
          <a:lstStyle/>
          <a:p>
            <a:r>
              <a:rPr lang="en-US" dirty="0" smtClean="0"/>
              <a:t>Zoomed out to whole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790841" y="22098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91200" y="29718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696200" y="3069956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181600" y="35788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38068" y="35788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95641" y="38074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264472" y="380741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6238068" y="2667000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315200" y="2667000"/>
            <a:ext cx="533400" cy="4029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5638800" y="3429000"/>
            <a:ext cx="152400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238068" y="3429000"/>
            <a:ext cx="162732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7581900" y="3527156"/>
            <a:ext cx="266700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264472" y="3527156"/>
            <a:ext cx="117528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78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LinkedList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96900" y="16129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25900" y="60007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LinkedList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46500" y="40132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77900" y="34798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300" y="31369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tail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46500" y="27813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977900" y="22479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300" y="1905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010400" y="1806736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24800" y="295910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29400" y="5015531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074617" y="4433592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539750"/>
            <a:ext cx="762000" cy="596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010400" y="1136650"/>
            <a:ext cx="228600" cy="670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620000" y="2403636"/>
            <a:ext cx="454617" cy="555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7239000" y="3511550"/>
            <a:ext cx="835617" cy="1503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391400" y="4832350"/>
            <a:ext cx="683217" cy="3492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253585" y="2568051"/>
            <a:ext cx="927100" cy="10152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36438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LL</a:t>
            </a:r>
            <a:endParaRPr lang="en-US" b="1" dirty="0"/>
          </a:p>
        </p:txBody>
      </p:sp>
      <p:cxnSp>
        <p:nvCxnSpPr>
          <p:cNvPr id="34" name="Straight Connector 33"/>
          <p:cNvCxnSpPr>
            <a:stCxn id="31" idx="0"/>
          </p:cNvCxnSpPr>
          <p:nvPr/>
        </p:nvCxnSpPr>
        <p:spPr bwMode="auto">
          <a:xfrm flipV="1">
            <a:off x="5717135" y="1136650"/>
            <a:ext cx="531265" cy="1431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180685" y="3511550"/>
            <a:ext cx="1893932" cy="10604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Text Placeholder 8"/>
          <p:cNvSpPr txBox="1">
            <a:spLocks/>
          </p:cNvSpPr>
          <p:nvPr/>
        </p:nvSpPr>
        <p:spPr bwMode="auto">
          <a:xfrm>
            <a:off x="4864101" y="3943658"/>
            <a:ext cx="1536700" cy="24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Zoomed out to whole list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849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BinarySearchTree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Zoomed out to whole </a:t>
            </a:r>
            <a:r>
              <a:rPr lang="en-US" dirty="0" smtClean="0"/>
              <a:t>tree</a:t>
            </a: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96900" y="16129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08766" y="60007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BinarySearchTree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746500" y="27813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977900" y="22479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300" y="1905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1" name="Text Placeholder 31"/>
          <p:cNvSpPr txBox="1">
            <a:spLocks/>
          </p:cNvSpPr>
          <p:nvPr/>
        </p:nvSpPr>
        <p:spPr>
          <a:xfrm>
            <a:off x="5726176" y="4406900"/>
            <a:ext cx="1752600" cy="26558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253585" y="2568051"/>
            <a:ext cx="927100" cy="10152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36438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BST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6781800" y="364300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782159" y="4405007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687159" y="4503163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172559" y="50120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29027" y="50120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086600" y="52406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255431" y="5240624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6229027" y="4100207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306159" y="4100207"/>
            <a:ext cx="533400" cy="4029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5629759" y="4862207"/>
            <a:ext cx="152400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229027" y="4862207"/>
            <a:ext cx="162732" cy="1498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7572859" y="4960363"/>
            <a:ext cx="266700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255431" y="4960363"/>
            <a:ext cx="117528" cy="28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180685" y="2857500"/>
            <a:ext cx="657942" cy="7863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83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BinarySearchTree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4038600" cy="4411662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 err="1" smtClean="0"/>
              <a:t>int</a:t>
            </a:r>
            <a:r>
              <a:rPr lang="en-US" dirty="0" smtClean="0"/>
              <a:t> size()</a:t>
            </a:r>
          </a:p>
          <a:p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depth(Node)</a:t>
            </a:r>
          </a:p>
          <a:p>
            <a:r>
              <a:rPr lang="en-US" i="1" strike="sngStrike" dirty="0" smtClean="0"/>
              <a:t>private </a:t>
            </a:r>
            <a:r>
              <a:rPr lang="en-US" i="1" strike="sngStrike" dirty="0" err="1" smtClean="0"/>
              <a:t>int</a:t>
            </a:r>
            <a:r>
              <a:rPr lang="en-US" i="1" strike="sngStrike" dirty="0" smtClean="0"/>
              <a:t> get()</a:t>
            </a:r>
          </a:p>
          <a:p>
            <a:r>
              <a:rPr lang="en-US" i="1" strike="sngStrike" dirty="0" smtClean="0"/>
              <a:t>private </a:t>
            </a:r>
            <a:r>
              <a:rPr lang="en-US" i="1" strike="sngStrike" dirty="0" err="1" smtClean="0"/>
              <a:t>int</a:t>
            </a:r>
            <a:r>
              <a:rPr lang="en-US" i="1" strike="sngStrike" dirty="0" smtClean="0"/>
              <a:t> set()</a:t>
            </a:r>
          </a:p>
          <a:p>
            <a:r>
              <a:rPr lang="en-US" dirty="0"/>
              <a:t>p</a:t>
            </a:r>
            <a:r>
              <a:rPr lang="en-US" dirty="0" smtClean="0"/>
              <a:t>rivate </a:t>
            </a:r>
            <a:r>
              <a:rPr lang="en-US" dirty="0" smtClean="0"/>
              <a:t>add(E e)</a:t>
            </a:r>
            <a:endParaRPr lang="en-US" dirty="0" smtClean="0"/>
          </a:p>
          <a:p>
            <a:r>
              <a:rPr lang="en-US" dirty="0" smtClean="0"/>
              <a:t>private </a:t>
            </a:r>
            <a:r>
              <a:rPr lang="en-US" dirty="0" smtClean="0"/>
              <a:t>remove(E 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1828800"/>
            <a:ext cx="587032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0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40217</TotalTime>
  <Words>792</Words>
  <Application>Microsoft Office PowerPoint</Application>
  <PresentationFormat>On-screen Show (4:3)</PresentationFormat>
  <Paragraphs>247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2_Network</vt:lpstr>
      <vt:lpstr>    CS2852 Week 6, Class 3</vt:lpstr>
      <vt:lpstr>Muddy Points from last class</vt:lpstr>
      <vt:lpstr>How many comparisons needed? (review)</vt:lpstr>
      <vt:lpstr>Sorted lists</vt:lpstr>
      <vt:lpstr>A LinkedList Node</vt:lpstr>
      <vt:lpstr>A BinarySearchTree Node</vt:lpstr>
      <vt:lpstr>A LinkedList class</vt:lpstr>
      <vt:lpstr>A BinarySearchTree class</vt:lpstr>
      <vt:lpstr>Implementing BinarySearchTree</vt:lpstr>
      <vt:lpstr>Depth of a node</vt:lpstr>
      <vt:lpstr>Sub-tree</vt:lpstr>
      <vt:lpstr>Height of a sub-tree</vt:lpstr>
      <vt:lpstr>Implementing size recursively</vt:lpstr>
      <vt:lpstr>Recursive implementation of size (at root)</vt:lpstr>
      <vt:lpstr>Recursive implementation of size (of right sub-tree)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1392</cp:revision>
  <cp:lastPrinted>2015-04-17T14:51:33Z</cp:lastPrinted>
  <dcterms:created xsi:type="dcterms:W3CDTF">1999-09-06T21:32:20Z</dcterms:created>
  <dcterms:modified xsi:type="dcterms:W3CDTF">2015-04-17T16:23:05Z</dcterms:modified>
</cp:coreProperties>
</file>