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20" r:id="rId2"/>
    <p:sldId id="368" r:id="rId3"/>
    <p:sldId id="371" r:id="rId4"/>
    <p:sldId id="361" r:id="rId5"/>
    <p:sldId id="363" r:id="rId6"/>
    <p:sldId id="364" r:id="rId7"/>
    <p:sldId id="366" r:id="rId8"/>
    <p:sldId id="367" r:id="rId9"/>
    <p:sldId id="370" r:id="rId10"/>
    <p:sldId id="369" r:id="rId11"/>
    <p:sldId id="372" r:id="rId12"/>
    <p:sldId id="329" r:id="rId13"/>
    <p:sldId id="358" r:id="rId14"/>
    <p:sldId id="359" r:id="rId1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62" d="100"/>
          <a:sy n="62" d="100"/>
        </p:scale>
        <p:origin x="-189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1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1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61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85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8,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Tree terminology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Non-Binary and Non-Search Trees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Tree Traversals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(Remaining slides not yet shown)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Tomorrow: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Implementing contains (051) or add (021)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Other tree questions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Other Java Collections Framework questions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tree where every non-leaf node has two children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3581401"/>
            <a:ext cx="8229600" cy="838200"/>
          </a:xfrm>
        </p:spPr>
        <p:txBody>
          <a:bodyPr/>
          <a:lstStyle/>
          <a:p>
            <a:r>
              <a:rPr lang="en-US" dirty="0" smtClean="0"/>
              <a:t>A tree with all levels completely filled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" y="2802123"/>
            <a:ext cx="8305800" cy="270679"/>
          </a:xfrm>
        </p:spPr>
        <p:txBody>
          <a:bodyPr/>
          <a:lstStyle/>
          <a:p>
            <a:r>
              <a:rPr lang="en-US" dirty="0" smtClean="0"/>
              <a:t>Perfect tree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341527" y="5181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 tree with all but the lowest level completely filled. The lowest level must have all nodes on the left</a:t>
            </a:r>
            <a:endParaRPr lang="en-US" kern="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 bwMode="auto">
          <a:xfrm>
            <a:off x="341527" y="4402322"/>
            <a:ext cx="8305800" cy="27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3900" b="1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Complete tree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175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compilation goal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expressions like</a:t>
            </a:r>
          </a:p>
          <a:p>
            <a:pPr lvl="1"/>
            <a:r>
              <a:rPr lang="en-US" dirty="0" smtClean="0"/>
              <a:t>x*y+5</a:t>
            </a:r>
          </a:p>
          <a:p>
            <a:r>
              <a:rPr lang="en-US" dirty="0" smtClean="0"/>
              <a:t>Into code that only uses the </a:t>
            </a:r>
            <a:r>
              <a:rPr lang="en-US" u="sng" dirty="0" smtClean="0"/>
              <a:t>low</a:t>
            </a:r>
            <a:r>
              <a:rPr lang="en-US" dirty="0" smtClean="0"/>
              <a:t>-level commands</a:t>
            </a:r>
          </a:p>
          <a:p>
            <a:pPr lvl="1"/>
            <a:r>
              <a:rPr lang="en-US" dirty="0" smtClean="0"/>
              <a:t>push(</a:t>
            </a:r>
            <a:r>
              <a:rPr lang="en-US" dirty="0" err="1" smtClean="0"/>
              <a:t>int</a:t>
            </a:r>
            <a:r>
              <a:rPr lang="en-US" dirty="0" smtClean="0"/>
              <a:t>) – push an integer value onto the stack</a:t>
            </a:r>
          </a:p>
          <a:p>
            <a:pPr lvl="1"/>
            <a:r>
              <a:rPr lang="en-US" dirty="0" err="1" smtClean="0"/>
              <a:t>mult</a:t>
            </a:r>
            <a:r>
              <a:rPr lang="en-US" dirty="0" smtClean="0"/>
              <a:t>() – pop the top two items, push their product</a:t>
            </a:r>
          </a:p>
          <a:p>
            <a:pPr lvl="1"/>
            <a:r>
              <a:rPr lang="en-US" dirty="0" smtClean="0"/>
              <a:t>add() – pop the top two items, pus their sum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pop() – pop the result, this is the value of </a:t>
            </a:r>
            <a:r>
              <a:rPr lang="en-US" smtClean="0"/>
              <a:t>the expression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96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 on this lecture from 051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371965"/>
              </p:ext>
            </p:extLst>
          </p:nvPr>
        </p:nvGraphicFramePr>
        <p:xfrm>
          <a:off x="457200" y="1600200"/>
          <a:ext cx="8077200" cy="43891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77200"/>
              </a:tblGrid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i="1" u="none" strike="noStrike" dirty="0" smtClean="0">
                          <a:effectLst/>
                        </a:rPr>
                        <a:t>Complete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r>
                        <a:rPr lang="en-US" sz="2800" u="none" strike="noStrike" dirty="0">
                          <a:effectLst/>
                        </a:rPr>
                        <a:t>and </a:t>
                      </a:r>
                      <a:r>
                        <a:rPr lang="en-US" sz="2800" i="1" u="none" strike="noStrike" dirty="0">
                          <a:effectLst/>
                        </a:rPr>
                        <a:t>full</a:t>
                      </a:r>
                      <a:r>
                        <a:rPr lang="en-US" sz="2800" u="none" strike="noStrike" dirty="0">
                          <a:effectLst/>
                        </a:rPr>
                        <a:t> definitions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Exactly what is important about the Java Collection Framework. Aside from the general properties of frameworks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What benefit does a pre-order </a:t>
                      </a:r>
                      <a:r>
                        <a:rPr lang="en-US" sz="2800" u="sng" strike="noStrike" dirty="0">
                          <a:effectLst/>
                        </a:rPr>
                        <a:t>traversal</a:t>
                      </a:r>
                      <a:r>
                        <a:rPr lang="en-US" sz="2800" u="none" strike="noStrike" dirty="0">
                          <a:effectLst/>
                        </a:rPr>
                        <a:t> have?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i="1" u="none" strike="noStrike" dirty="0">
                          <a:effectLst/>
                        </a:rPr>
                        <a:t>Complete</a:t>
                      </a:r>
                      <a:r>
                        <a:rPr lang="en-US" sz="2800" u="none" strike="noStrike" dirty="0">
                          <a:effectLst/>
                        </a:rPr>
                        <a:t> vs </a:t>
                      </a:r>
                      <a:r>
                        <a:rPr lang="en-US" sz="2800" i="1" u="none" strike="noStrike" dirty="0">
                          <a:effectLst/>
                        </a:rPr>
                        <a:t>Full</a:t>
                      </a:r>
                      <a:r>
                        <a:rPr lang="en-US" sz="2800" u="none" strike="noStrike" dirty="0">
                          <a:effectLst/>
                        </a:rPr>
                        <a:t> vs that third type </a:t>
                      </a:r>
                      <a:r>
                        <a:rPr lang="en-US" sz="2800" i="1" u="none" strike="noStrike" dirty="0" smtClean="0">
                          <a:effectLst/>
                        </a:rPr>
                        <a:t>[perfect]</a:t>
                      </a:r>
                      <a:r>
                        <a:rPr lang="en-US" sz="2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800" u="none" strike="noStrike" dirty="0" smtClean="0">
                          <a:effectLst/>
                        </a:rPr>
                        <a:t>of </a:t>
                      </a:r>
                      <a:r>
                        <a:rPr lang="en-US" sz="2800" u="none" strike="noStrike" dirty="0">
                          <a:effectLst/>
                        </a:rPr>
                        <a:t>tree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differences between </a:t>
                      </a:r>
                      <a:r>
                        <a:rPr lang="en-US" sz="2800" i="1" u="none" strike="noStrike" dirty="0">
                          <a:effectLst/>
                        </a:rPr>
                        <a:t>full </a:t>
                      </a:r>
                      <a:r>
                        <a:rPr lang="en-US" sz="2800" u="none" strike="noStrike" dirty="0">
                          <a:effectLst/>
                        </a:rPr>
                        <a:t>and </a:t>
                      </a:r>
                      <a:r>
                        <a:rPr lang="en-US" sz="2800" i="1" u="none" strike="noStrike" dirty="0">
                          <a:effectLst/>
                        </a:rPr>
                        <a:t>complete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When a tree is </a:t>
                      </a:r>
                      <a:r>
                        <a:rPr lang="en-US" sz="2800" i="1" u="none" strike="noStrike" dirty="0">
                          <a:effectLst/>
                        </a:rPr>
                        <a:t>complete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How to implement the different </a:t>
                      </a:r>
                      <a:r>
                        <a:rPr lang="en-US" sz="2800" u="sng" strike="noStrike" dirty="0">
                          <a:effectLst/>
                        </a:rPr>
                        <a:t>traversals</a:t>
                      </a:r>
                      <a:endParaRPr lang="en-US" sz="2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how to do pre order </a:t>
                      </a:r>
                      <a:r>
                        <a:rPr lang="en-US" sz="2800" u="sng" strike="noStrike" dirty="0">
                          <a:effectLst/>
                        </a:rPr>
                        <a:t>traversal</a:t>
                      </a:r>
                      <a:endParaRPr lang="en-US" sz="2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84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Mudiest</a:t>
            </a:r>
            <a:r>
              <a:rPr lang="en-US" dirty="0" smtClean="0"/>
              <a:t> points on this lecture from 021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498513"/>
              </p:ext>
            </p:extLst>
          </p:nvPr>
        </p:nvGraphicFramePr>
        <p:xfrm>
          <a:off x="457200" y="1719263"/>
          <a:ext cx="8229600" cy="2758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u="none" strike="noStrike" dirty="0">
                          <a:effectLst/>
                        </a:rPr>
                        <a:t>difference between </a:t>
                      </a:r>
                      <a:r>
                        <a:rPr lang="en-US" sz="3600" b="0" i="1" u="none" strike="noStrike" dirty="0">
                          <a:effectLst/>
                        </a:rPr>
                        <a:t>complete</a:t>
                      </a:r>
                      <a:r>
                        <a:rPr lang="en-US" sz="3600" b="0" u="none" strike="noStrike" dirty="0">
                          <a:effectLst/>
                        </a:rPr>
                        <a:t> and </a:t>
                      </a:r>
                      <a:r>
                        <a:rPr lang="en-US" sz="3600" b="0" i="1" u="none" strike="noStrike" dirty="0">
                          <a:effectLst/>
                        </a:rPr>
                        <a:t>full</a:t>
                      </a:r>
                      <a:endParaRPr lang="en-US" sz="3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u="none" strike="noStrike" dirty="0">
                          <a:effectLst/>
                        </a:rPr>
                        <a:t>The reason and need for the implementation of trees in adding/multiplying in a high level language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4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 (051)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Java Collection </a:t>
            </a:r>
            <a:r>
              <a:rPr lang="en-US" b="1" dirty="0" smtClean="0"/>
              <a:t>Framework</a:t>
            </a:r>
            <a:endParaRPr lang="en-US" b="1" dirty="0"/>
          </a:p>
          <a:p>
            <a:r>
              <a:rPr lang="en-US" sz="2400" dirty="0" smtClean="0"/>
              <a:t>Define </a:t>
            </a:r>
            <a:r>
              <a:rPr lang="en-US" sz="2400" dirty="0"/>
              <a:t>the term </a:t>
            </a:r>
            <a:r>
              <a:rPr lang="en-US" sz="2400" b="1" dirty="0"/>
              <a:t>adaptor class</a:t>
            </a:r>
            <a:r>
              <a:rPr lang="en-US" sz="2400" dirty="0"/>
              <a:t> and be able to implement a simple adaptor class, e.g., stack, </a:t>
            </a:r>
            <a:r>
              <a:rPr lang="en-US" sz="2400" dirty="0" smtClean="0"/>
              <a:t>queue</a:t>
            </a:r>
          </a:p>
          <a:p>
            <a:r>
              <a:rPr lang="en-US" sz="2400" dirty="0"/>
              <a:t>Describe the design flaw found in the Queue&lt;E&gt; interface found in the Java Collection Framework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6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 (both)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Interpret and write Java code using the </a:t>
            </a:r>
            <a:r>
              <a:rPr lang="en-US" sz="2800" dirty="0" err="1"/>
              <a:t>TreeMap</a:t>
            </a:r>
            <a:r>
              <a:rPr lang="en-US" sz="2800" dirty="0"/>
              <a:t> and </a:t>
            </a:r>
            <a:r>
              <a:rPr lang="en-US" sz="2800" dirty="0" err="1"/>
              <a:t>TreeSet</a:t>
            </a:r>
            <a:r>
              <a:rPr lang="en-US" sz="2800" dirty="0"/>
              <a:t> classes</a:t>
            </a:r>
          </a:p>
          <a:p>
            <a:r>
              <a:rPr lang="en-US" sz="2800" dirty="0"/>
              <a:t>Implement a recursive contains() method</a:t>
            </a:r>
          </a:p>
          <a:p>
            <a:r>
              <a:rPr lang="en-US" sz="2800" dirty="0"/>
              <a:t>Describe how elements are removed from a binary search tree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and explain the asymptotic time complexity of the following methods from a </a:t>
            </a:r>
            <a:r>
              <a:rPr lang="en-US" sz="2800" dirty="0" err="1"/>
              <a:t>TreeSet</a:t>
            </a:r>
            <a:r>
              <a:rPr lang="en-US" sz="2800" dirty="0"/>
              <a:t>: add(E), clear(),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contains(Object</a:t>
            </a:r>
            <a:r>
              <a:rPr lang="en-US" sz="2800" dirty="0"/>
              <a:t>), </a:t>
            </a:r>
            <a:r>
              <a:rPr lang="en-US" sz="2800" dirty="0" err="1"/>
              <a:t>isEmpty</a:t>
            </a:r>
            <a:r>
              <a:rPr lang="en-US" sz="2800" dirty="0"/>
              <a:t>(),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remove(Object</a:t>
            </a:r>
            <a:r>
              <a:rPr lang="en-US" sz="2800" dirty="0"/>
              <a:t>), and size()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87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</a:t>
            </a:r>
            <a:r>
              <a:rPr lang="en-US" dirty="0" smtClean="0"/>
              <a:t>uler tour, Source</a:t>
            </a:r>
            <a:r>
              <a:rPr lang="en-US" dirty="0"/>
              <a:t>: </a:t>
            </a:r>
            <a:r>
              <a:rPr lang="en-US" dirty="0" err="1" smtClean="0"/>
              <a:t>Wiki:Tree_traversal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026" name="Picture 2" descr="http://upload.wikimedia.org/wikipedia/commons/thumb/d/d4/Sorted_binary_tree_preorder.svg/336px-Sorted_binary_tree_preord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257800" cy="449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6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</a:t>
            </a:r>
            <a:r>
              <a:rPr lang="en-US" dirty="0" smtClean="0"/>
              <a:t>uler tour, Source</a:t>
            </a:r>
            <a:r>
              <a:rPr lang="en-US" dirty="0"/>
              <a:t>: </a:t>
            </a:r>
            <a:r>
              <a:rPr lang="en-US" dirty="0" err="1"/>
              <a:t>Wiki:Tree_traversal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3074" name="Picture 2" descr="http://upload.wikimedia.org/wikipedia/commons/thumb/7/77/Sorted_binary_tree_inorder.svg/336px-Sorted_binary_tree_inord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23987"/>
            <a:ext cx="5334000" cy="455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</a:t>
            </a:r>
            <a:r>
              <a:rPr lang="en-US" dirty="0" smtClean="0"/>
              <a:t>uler tour, Source</a:t>
            </a:r>
            <a:r>
              <a:rPr lang="en-US" dirty="0"/>
              <a:t>: </a:t>
            </a:r>
            <a:r>
              <a:rPr lang="en-US" dirty="0" err="1"/>
              <a:t>Wiki:Tree_traversal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2050" name="Picture 2" descr="http://upload.wikimedia.org/wikipedia/commons/thumb/9/9d/Sorted_binary_tree_postorder.svg/336px-Sorted_binary_tree_postorde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23988"/>
            <a:ext cx="5483225" cy="468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3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Level-order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</a:t>
            </a:r>
            <a:r>
              <a:rPr lang="en-US" dirty="0" smtClean="0"/>
              <a:t>uler tour, Source</a:t>
            </a:r>
            <a:r>
              <a:rPr lang="en-US" dirty="0"/>
              <a:t>: </a:t>
            </a:r>
            <a:r>
              <a:rPr lang="en-US" dirty="0" err="1"/>
              <a:t>Wiki:Tree_traversal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5122" name="Picture 2" descr="http://upload.wikimedia.org/wikipedia/commons/thumb/d/d1/Sorted_binary_tree_breadth-first_traversal.svg/266px-Sorted_binary_tree_breadth-first_traversa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892800" cy="469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41072</TotalTime>
  <Words>491</Words>
  <Application>Microsoft Office PowerPoint</Application>
  <PresentationFormat>On-screen Show (4:3)</PresentationFormat>
  <Paragraphs>189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2_Network</vt:lpstr>
      <vt:lpstr>    CS2852 Week 8, Class 2</vt:lpstr>
      <vt:lpstr>Muddiest points on this lecture from 051</vt:lpstr>
      <vt:lpstr>Mudiest points on this lecture from 021</vt:lpstr>
      <vt:lpstr>Outcomes for Today (051)</vt:lpstr>
      <vt:lpstr>Outcomes for Today (both)</vt:lpstr>
      <vt:lpstr>Pre-order traversal</vt:lpstr>
      <vt:lpstr>In-order traversal</vt:lpstr>
      <vt:lpstr>Post-order traversal</vt:lpstr>
      <vt:lpstr>Level-order traversal</vt:lpstr>
      <vt:lpstr>Full tree</vt:lpstr>
      <vt:lpstr>A compilation goal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1427</cp:revision>
  <cp:lastPrinted>2015-04-29T14:59:33Z</cp:lastPrinted>
  <dcterms:created xsi:type="dcterms:W3CDTF">1999-09-06T21:32:20Z</dcterms:created>
  <dcterms:modified xsi:type="dcterms:W3CDTF">2015-04-30T13:38:18Z</dcterms:modified>
</cp:coreProperties>
</file>