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2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8"/>
  </p:notesMasterIdLst>
  <p:handoutMasterIdLst>
    <p:handoutMasterId r:id="rId19"/>
  </p:handoutMasterIdLst>
  <p:sldIdLst>
    <p:sldId id="320" r:id="rId2"/>
    <p:sldId id="368" r:id="rId3"/>
    <p:sldId id="371" r:id="rId4"/>
    <p:sldId id="364" r:id="rId5"/>
    <p:sldId id="366" r:id="rId6"/>
    <p:sldId id="367" r:id="rId7"/>
    <p:sldId id="370" r:id="rId8"/>
    <p:sldId id="369" r:id="rId9"/>
    <p:sldId id="375" r:id="rId10"/>
    <p:sldId id="376" r:id="rId11"/>
    <p:sldId id="377" r:id="rId12"/>
    <p:sldId id="373" r:id="rId13"/>
    <p:sldId id="374" r:id="rId14"/>
    <p:sldId id="329" r:id="rId15"/>
    <p:sldId id="358" r:id="rId16"/>
    <p:sldId id="359" r:id="rId17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15" d="100"/>
          <a:sy n="15" d="100"/>
        </p:scale>
        <p:origin x="-86" y="-5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 May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49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Today, the professor made the course material</a:t>
            </a:r>
            <a:r>
              <a:rPr lang="en-US" baseline="0" dirty="0" smtClean="0"/>
              <a:t> clear and understandable?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Today, the professor made the course material clear and understandable
https://www.polleverywhere.com/multiple_choice_polls/Tgsho9KFq8cPvBg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825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was the muddiest point?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67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61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61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61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61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85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the specifics of sets</a:t>
            </a:r>
            <a:r>
              <a:rPr lang="en-US" baseline="0" dirty="0" smtClean="0"/>
              <a:t> looking at the Java 7 API</a:t>
            </a:r>
          </a:p>
          <a:p>
            <a:r>
              <a:rPr lang="en-US" baseline="0" dirty="0" smtClean="0"/>
              <a:t>  no two elements a, b such that </a:t>
            </a:r>
            <a:r>
              <a:rPr lang="en-US" baseline="0" dirty="0" err="1" smtClean="0"/>
              <a:t>a.equals</a:t>
            </a:r>
            <a:r>
              <a:rPr lang="en-US" baseline="0" dirty="0" smtClean="0"/>
              <a:t>(b) is true.  (And only one null element, at most)</a:t>
            </a:r>
          </a:p>
          <a:p>
            <a:endParaRPr lang="en-US" baseline="0" dirty="0" smtClean="0"/>
          </a:p>
          <a:p>
            <a:r>
              <a:rPr lang="en-US" baseline="0" dirty="0" smtClean="0"/>
              <a:t>Talk about how tree could implement a generic collection and allow duplicate elements.</a:t>
            </a:r>
          </a:p>
          <a:p>
            <a:r>
              <a:rPr lang="en-US" baseline="0" dirty="0" smtClean="0"/>
              <a:t>Talk about how </a:t>
            </a:r>
            <a:r>
              <a:rPr lang="en-US" baseline="0" dirty="0" err="1" smtClean="0"/>
              <a:t>uniquiness</a:t>
            </a:r>
            <a:r>
              <a:rPr lang="en-US" baseline="0" dirty="0" smtClean="0"/>
              <a:t> can be useful</a:t>
            </a:r>
          </a:p>
          <a:p>
            <a:r>
              <a:rPr lang="en-US" baseline="0" dirty="0" smtClean="0"/>
              <a:t> - e.g. suppose you want to represent the list of addresses affected by a power outage</a:t>
            </a:r>
          </a:p>
          <a:p>
            <a:r>
              <a:rPr lang="en-US" baseline="0" dirty="0" smtClean="0"/>
              <a:t> - if someone calls in to report power outage at an address already recorded, you don’t want two entries to maintain.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02B90E0-E88E-44BD-8C2E-CAC11645AFA7}" type="datetime1">
              <a:rPr lang="en-US" smtClean="0"/>
              <a:pPr>
                <a:defRPr/>
              </a:pPr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136FFCC-A219-439D-8C75-3FFE1E322D4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3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CS2852</a:t>
            </a:r>
            <a:br>
              <a:rPr lang="en-US" dirty="0" smtClean="0"/>
            </a:br>
            <a:r>
              <a:rPr lang="en-US" dirty="0" smtClean="0"/>
              <a:t>Week 8, Class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Hashtables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Imperfect </a:t>
            </a:r>
            <a:r>
              <a:rPr lang="en-US" dirty="0"/>
              <a:t>I</a:t>
            </a:r>
            <a:r>
              <a:rPr lang="en-US" dirty="0" smtClean="0"/>
              <a:t>ncomplete trees (021)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1869160" y="1670139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115511" y="2432139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639511" y="2462063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Connector 9"/>
          <p:cNvCxnSpPr>
            <a:stCxn id="6" idx="3"/>
            <a:endCxn id="7" idx="7"/>
          </p:cNvCxnSpPr>
          <p:nvPr/>
        </p:nvCxnSpPr>
        <p:spPr bwMode="auto">
          <a:xfrm flipH="1">
            <a:off x="1570796" y="2125424"/>
            <a:ext cx="376479" cy="3848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6" idx="5"/>
            <a:endCxn id="8" idx="1"/>
          </p:cNvCxnSpPr>
          <p:nvPr/>
        </p:nvCxnSpPr>
        <p:spPr bwMode="auto">
          <a:xfrm>
            <a:off x="2324445" y="2125424"/>
            <a:ext cx="393181" cy="4147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3" name="Oval 12"/>
          <p:cNvSpPr/>
          <p:nvPr/>
        </p:nvSpPr>
        <p:spPr bwMode="auto">
          <a:xfrm>
            <a:off x="568019" y="3270339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Straight Connector 14"/>
          <p:cNvCxnSpPr>
            <a:stCxn id="13" idx="7"/>
            <a:endCxn id="7" idx="3"/>
          </p:cNvCxnSpPr>
          <p:nvPr/>
        </p:nvCxnSpPr>
        <p:spPr bwMode="auto">
          <a:xfrm flipV="1">
            <a:off x="1023304" y="2887424"/>
            <a:ext cx="170322" cy="4610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2222671" y="332897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" name="Straight Connector 19"/>
          <p:cNvCxnSpPr>
            <a:endCxn id="8" idx="4"/>
          </p:cNvCxnSpPr>
          <p:nvPr/>
        </p:nvCxnSpPr>
        <p:spPr bwMode="auto">
          <a:xfrm flipV="1">
            <a:off x="2667080" y="2995463"/>
            <a:ext cx="239131" cy="4055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3135333" y="3348454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traight Connector 21"/>
          <p:cNvCxnSpPr>
            <a:endCxn id="21" idx="1"/>
          </p:cNvCxnSpPr>
          <p:nvPr/>
        </p:nvCxnSpPr>
        <p:spPr bwMode="auto">
          <a:xfrm>
            <a:off x="3104238" y="2920305"/>
            <a:ext cx="114411" cy="5062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7" name="Oval 36"/>
          <p:cNvSpPr/>
          <p:nvPr/>
        </p:nvSpPr>
        <p:spPr bwMode="auto">
          <a:xfrm>
            <a:off x="1559052" y="3315573"/>
            <a:ext cx="5334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 flipH="1">
            <a:off x="4824086" y="1552966"/>
            <a:ext cx="3100714" cy="2211715"/>
            <a:chOff x="4824086" y="2203539"/>
            <a:chExt cx="3100714" cy="2211715"/>
          </a:xfrm>
        </p:grpSpPr>
        <p:sp>
          <p:nvSpPr>
            <p:cNvPr id="30" name="Oval 29"/>
            <p:cNvSpPr/>
            <p:nvPr/>
          </p:nvSpPr>
          <p:spPr bwMode="auto">
            <a:xfrm>
              <a:off x="6125227" y="2203539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5371578" y="2965539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6895578" y="2995463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3" name="Straight Connector 32"/>
            <p:cNvCxnSpPr>
              <a:stCxn id="30" idx="3"/>
              <a:endCxn id="31" idx="7"/>
            </p:cNvCxnSpPr>
            <p:nvPr/>
          </p:nvCxnSpPr>
          <p:spPr bwMode="auto">
            <a:xfrm flipH="1">
              <a:off x="5826863" y="2658824"/>
              <a:ext cx="376479" cy="38483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>
              <a:stCxn id="30" idx="5"/>
              <a:endCxn id="32" idx="1"/>
            </p:cNvCxnSpPr>
            <p:nvPr/>
          </p:nvCxnSpPr>
          <p:spPr bwMode="auto">
            <a:xfrm>
              <a:off x="6580512" y="2658824"/>
              <a:ext cx="393181" cy="41475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35" name="Oval 34"/>
            <p:cNvSpPr/>
            <p:nvPr/>
          </p:nvSpPr>
          <p:spPr bwMode="auto">
            <a:xfrm>
              <a:off x="4824086" y="3803739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6" name="Straight Connector 35"/>
            <p:cNvCxnSpPr>
              <a:stCxn id="35" idx="7"/>
              <a:endCxn id="31" idx="3"/>
            </p:cNvCxnSpPr>
            <p:nvPr/>
          </p:nvCxnSpPr>
          <p:spPr bwMode="auto">
            <a:xfrm flipV="1">
              <a:off x="5279371" y="3420824"/>
              <a:ext cx="170322" cy="46103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39" name="Oval 38"/>
            <p:cNvSpPr/>
            <p:nvPr/>
          </p:nvSpPr>
          <p:spPr bwMode="auto">
            <a:xfrm>
              <a:off x="6478738" y="3862370"/>
              <a:ext cx="533400" cy="533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7391400" y="3881854"/>
              <a:ext cx="533400" cy="533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0" name="Oval 39"/>
          <p:cNvSpPr/>
          <p:nvPr/>
        </p:nvSpPr>
        <p:spPr bwMode="auto">
          <a:xfrm>
            <a:off x="5952123" y="588184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6266145" y="4236406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5512496" y="4998406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6" name="Straight Connector 45"/>
          <p:cNvCxnSpPr>
            <a:stCxn id="43" idx="3"/>
            <a:endCxn id="44" idx="7"/>
          </p:cNvCxnSpPr>
          <p:nvPr/>
        </p:nvCxnSpPr>
        <p:spPr bwMode="auto">
          <a:xfrm flipH="1">
            <a:off x="5967781" y="4691691"/>
            <a:ext cx="376479" cy="3848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4965004" y="5836606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9" name="Straight Connector 48"/>
          <p:cNvCxnSpPr>
            <a:stCxn id="48" idx="7"/>
            <a:endCxn id="44" idx="3"/>
          </p:cNvCxnSpPr>
          <p:nvPr/>
        </p:nvCxnSpPr>
        <p:spPr bwMode="auto">
          <a:xfrm flipV="1">
            <a:off x="5420289" y="5453691"/>
            <a:ext cx="170322" cy="4610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0" name="Oval 49"/>
          <p:cNvSpPr/>
          <p:nvPr/>
        </p:nvSpPr>
        <p:spPr bwMode="auto">
          <a:xfrm>
            <a:off x="7532318" y="5914721"/>
            <a:ext cx="5334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1" name="Straight Connector 50"/>
          <p:cNvCxnSpPr>
            <a:endCxn id="40" idx="1"/>
          </p:cNvCxnSpPr>
          <p:nvPr/>
        </p:nvCxnSpPr>
        <p:spPr bwMode="auto">
          <a:xfrm>
            <a:off x="5983089" y="5453691"/>
            <a:ext cx="47149" cy="5062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3" name="Oval 52"/>
          <p:cNvSpPr/>
          <p:nvPr/>
        </p:nvSpPr>
        <p:spPr bwMode="auto">
          <a:xfrm>
            <a:off x="6619656" y="5881145"/>
            <a:ext cx="5334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7036496" y="5028330"/>
            <a:ext cx="5334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66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trees (021)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Full, Perfect, and Complete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Full, Complete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4198" y="6214234"/>
            <a:ext cx="2133600" cy="457200"/>
          </a:xfrm>
        </p:spPr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9" name="Oval 8"/>
          <p:cNvSpPr/>
          <p:nvPr/>
        </p:nvSpPr>
        <p:spPr bwMode="auto">
          <a:xfrm>
            <a:off x="2359763" y="1850208"/>
            <a:ext cx="533400" cy="5334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606114" y="2612208"/>
            <a:ext cx="533400" cy="5334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130114" y="2642132"/>
            <a:ext cx="533400" cy="5334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cxnSp>
        <p:nvCxnSpPr>
          <p:cNvPr id="12" name="Straight Connector 11"/>
          <p:cNvCxnSpPr>
            <a:stCxn id="9" idx="3"/>
            <a:endCxn id="10" idx="7"/>
          </p:cNvCxnSpPr>
          <p:nvPr/>
        </p:nvCxnSpPr>
        <p:spPr bwMode="auto">
          <a:xfrm flipH="1">
            <a:off x="2061399" y="2305493"/>
            <a:ext cx="376479" cy="3848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9" idx="5"/>
            <a:endCxn id="11" idx="1"/>
          </p:cNvCxnSpPr>
          <p:nvPr/>
        </p:nvCxnSpPr>
        <p:spPr bwMode="auto">
          <a:xfrm>
            <a:off x="2815048" y="2305493"/>
            <a:ext cx="393181" cy="4147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Oval 13"/>
          <p:cNvSpPr/>
          <p:nvPr/>
        </p:nvSpPr>
        <p:spPr bwMode="auto">
          <a:xfrm>
            <a:off x="1058622" y="3450408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Straight Connector 14"/>
          <p:cNvCxnSpPr>
            <a:stCxn id="14" idx="7"/>
            <a:endCxn id="10" idx="3"/>
          </p:cNvCxnSpPr>
          <p:nvPr/>
        </p:nvCxnSpPr>
        <p:spPr bwMode="auto">
          <a:xfrm flipV="1">
            <a:off x="1513907" y="3067493"/>
            <a:ext cx="170322" cy="4610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2030433" y="3495642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Straight Connector 16"/>
          <p:cNvCxnSpPr>
            <a:stCxn id="10" idx="5"/>
            <a:endCxn id="16" idx="1"/>
          </p:cNvCxnSpPr>
          <p:nvPr/>
        </p:nvCxnSpPr>
        <p:spPr bwMode="auto">
          <a:xfrm>
            <a:off x="2061399" y="3067493"/>
            <a:ext cx="47149" cy="5062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2713274" y="3509039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" name="Straight Connector 18"/>
          <p:cNvCxnSpPr>
            <a:endCxn id="11" idx="4"/>
          </p:cNvCxnSpPr>
          <p:nvPr/>
        </p:nvCxnSpPr>
        <p:spPr bwMode="auto">
          <a:xfrm flipV="1">
            <a:off x="3157683" y="3175532"/>
            <a:ext cx="239131" cy="4055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0" name="Oval 19"/>
          <p:cNvSpPr/>
          <p:nvPr/>
        </p:nvSpPr>
        <p:spPr bwMode="auto">
          <a:xfrm>
            <a:off x="3625936" y="3528523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Connector 20"/>
          <p:cNvCxnSpPr>
            <a:endCxn id="20" idx="1"/>
          </p:cNvCxnSpPr>
          <p:nvPr/>
        </p:nvCxnSpPr>
        <p:spPr bwMode="auto">
          <a:xfrm>
            <a:off x="3594841" y="3100374"/>
            <a:ext cx="114411" cy="5062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6347391" y="2116908"/>
            <a:ext cx="533400" cy="5334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593742" y="2878908"/>
            <a:ext cx="533400" cy="5334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117742" y="2908832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Straight Connector 24"/>
          <p:cNvCxnSpPr>
            <a:stCxn id="22" idx="3"/>
            <a:endCxn id="23" idx="7"/>
          </p:cNvCxnSpPr>
          <p:nvPr/>
        </p:nvCxnSpPr>
        <p:spPr bwMode="auto">
          <a:xfrm flipH="1">
            <a:off x="6049027" y="2572193"/>
            <a:ext cx="376479" cy="3848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22" idx="5"/>
            <a:endCxn id="24" idx="1"/>
          </p:cNvCxnSpPr>
          <p:nvPr/>
        </p:nvCxnSpPr>
        <p:spPr bwMode="auto">
          <a:xfrm>
            <a:off x="6802676" y="2572193"/>
            <a:ext cx="393181" cy="4147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5046250" y="3717108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8" name="Straight Connector 27"/>
          <p:cNvCxnSpPr>
            <a:stCxn id="27" idx="7"/>
            <a:endCxn id="23" idx="3"/>
          </p:cNvCxnSpPr>
          <p:nvPr/>
        </p:nvCxnSpPr>
        <p:spPr bwMode="auto">
          <a:xfrm flipV="1">
            <a:off x="5501535" y="3334193"/>
            <a:ext cx="170322" cy="4610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6018061" y="3762342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0" name="Straight Connector 29"/>
          <p:cNvCxnSpPr>
            <a:stCxn id="23" idx="5"/>
            <a:endCxn id="29" idx="1"/>
          </p:cNvCxnSpPr>
          <p:nvPr/>
        </p:nvCxnSpPr>
        <p:spPr bwMode="auto">
          <a:xfrm>
            <a:off x="6049027" y="3334193"/>
            <a:ext cx="47149" cy="5062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5" name="Text Placeholder 2"/>
          <p:cNvSpPr txBox="1">
            <a:spLocks/>
          </p:cNvSpPr>
          <p:nvPr/>
        </p:nvSpPr>
        <p:spPr bwMode="auto">
          <a:xfrm>
            <a:off x="5882207" y="6081011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defRPr sz="2000" b="1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Full</a:t>
            </a:r>
            <a:endParaRPr lang="en-US" kern="0" dirty="0"/>
          </a:p>
        </p:txBody>
      </p:sp>
      <p:grpSp>
        <p:nvGrpSpPr>
          <p:cNvPr id="77" name="Group 76"/>
          <p:cNvGrpSpPr/>
          <p:nvPr/>
        </p:nvGrpSpPr>
        <p:grpSpPr>
          <a:xfrm>
            <a:off x="6668807" y="4382616"/>
            <a:ext cx="1448449" cy="2225188"/>
            <a:chOff x="7428546" y="3222998"/>
            <a:chExt cx="1448449" cy="2225188"/>
          </a:xfrm>
        </p:grpSpPr>
        <p:sp>
          <p:nvSpPr>
            <p:cNvPr id="40" name="Oval 39"/>
            <p:cNvSpPr/>
            <p:nvPr/>
          </p:nvSpPr>
          <p:spPr bwMode="auto">
            <a:xfrm>
              <a:off x="8261451" y="3222998"/>
              <a:ext cx="251836" cy="25183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7905628" y="3582764"/>
              <a:ext cx="251836" cy="25183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8625159" y="3596892"/>
              <a:ext cx="251836" cy="25183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3" name="Straight Connector 42"/>
            <p:cNvCxnSpPr>
              <a:stCxn id="40" idx="3"/>
              <a:endCxn id="41" idx="7"/>
            </p:cNvCxnSpPr>
            <p:nvPr/>
          </p:nvCxnSpPr>
          <p:spPr bwMode="auto">
            <a:xfrm flipH="1">
              <a:off x="8120583" y="3437953"/>
              <a:ext cx="177748" cy="181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>
              <a:stCxn id="40" idx="5"/>
              <a:endCxn id="42" idx="1"/>
            </p:cNvCxnSpPr>
            <p:nvPr/>
          </p:nvCxnSpPr>
          <p:spPr bwMode="auto">
            <a:xfrm>
              <a:off x="8476406" y="3437953"/>
              <a:ext cx="185634" cy="19581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45" name="Oval 44"/>
            <p:cNvSpPr/>
            <p:nvPr/>
          </p:nvSpPr>
          <p:spPr bwMode="auto">
            <a:xfrm>
              <a:off x="7647139" y="3978506"/>
              <a:ext cx="251836" cy="25183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6" name="Straight Connector 45"/>
            <p:cNvCxnSpPr>
              <a:stCxn id="45" idx="7"/>
              <a:endCxn id="41" idx="3"/>
            </p:cNvCxnSpPr>
            <p:nvPr/>
          </p:nvCxnSpPr>
          <p:spPr bwMode="auto">
            <a:xfrm flipV="1">
              <a:off x="7862094" y="3797719"/>
              <a:ext cx="80415" cy="2176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>
              <a:stCxn id="41" idx="5"/>
            </p:cNvCxnSpPr>
            <p:nvPr/>
          </p:nvCxnSpPr>
          <p:spPr bwMode="auto">
            <a:xfrm>
              <a:off x="8120583" y="3797719"/>
              <a:ext cx="22261" cy="239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0" name="Oval 49"/>
            <p:cNvSpPr/>
            <p:nvPr/>
          </p:nvSpPr>
          <p:spPr bwMode="auto">
            <a:xfrm>
              <a:off x="8120583" y="3965518"/>
              <a:ext cx="251836" cy="25183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2" name="Straight Connector 51"/>
            <p:cNvCxnSpPr>
              <a:endCxn id="50" idx="3"/>
            </p:cNvCxnSpPr>
            <p:nvPr/>
          </p:nvCxnSpPr>
          <p:spPr bwMode="auto">
            <a:xfrm flipV="1">
              <a:off x="8077049" y="4180473"/>
              <a:ext cx="80415" cy="2176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3" name="Oval 52"/>
            <p:cNvSpPr/>
            <p:nvPr/>
          </p:nvSpPr>
          <p:spPr bwMode="auto">
            <a:xfrm>
              <a:off x="8320918" y="4382616"/>
              <a:ext cx="251836" cy="25183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4" name="Straight Connector 53"/>
            <p:cNvCxnSpPr>
              <a:stCxn id="50" idx="5"/>
              <a:endCxn id="53" idx="1"/>
            </p:cNvCxnSpPr>
            <p:nvPr/>
          </p:nvCxnSpPr>
          <p:spPr bwMode="auto">
            <a:xfrm>
              <a:off x="8335538" y="4180473"/>
              <a:ext cx="22261" cy="239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6" name="Oval 55"/>
            <p:cNvSpPr/>
            <p:nvPr/>
          </p:nvSpPr>
          <p:spPr bwMode="auto">
            <a:xfrm>
              <a:off x="7887370" y="4372683"/>
              <a:ext cx="251836" cy="25183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8" name="Straight Connector 57"/>
            <p:cNvCxnSpPr>
              <a:endCxn id="56" idx="3"/>
            </p:cNvCxnSpPr>
            <p:nvPr/>
          </p:nvCxnSpPr>
          <p:spPr bwMode="auto">
            <a:xfrm flipV="1">
              <a:off x="7843836" y="4587638"/>
              <a:ext cx="80415" cy="2176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9" name="Oval 58"/>
            <p:cNvSpPr/>
            <p:nvPr/>
          </p:nvSpPr>
          <p:spPr bwMode="auto">
            <a:xfrm>
              <a:off x="8087705" y="4789781"/>
              <a:ext cx="251836" cy="25183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60" name="Straight Connector 59"/>
            <p:cNvCxnSpPr>
              <a:stCxn id="56" idx="5"/>
              <a:endCxn id="59" idx="1"/>
            </p:cNvCxnSpPr>
            <p:nvPr/>
          </p:nvCxnSpPr>
          <p:spPr bwMode="auto">
            <a:xfrm>
              <a:off x="8102325" y="4587638"/>
              <a:ext cx="22261" cy="239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61" name="Oval 60"/>
            <p:cNvSpPr/>
            <p:nvPr/>
          </p:nvSpPr>
          <p:spPr bwMode="auto">
            <a:xfrm>
              <a:off x="7687035" y="4779252"/>
              <a:ext cx="251836" cy="25183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7428546" y="5174994"/>
              <a:ext cx="251836" cy="25183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63" name="Straight Connector 62"/>
            <p:cNvCxnSpPr>
              <a:stCxn id="62" idx="7"/>
              <a:endCxn id="61" idx="3"/>
            </p:cNvCxnSpPr>
            <p:nvPr/>
          </p:nvCxnSpPr>
          <p:spPr bwMode="auto">
            <a:xfrm flipV="1">
              <a:off x="7643501" y="4994207"/>
              <a:ext cx="80415" cy="2176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64" name="Oval 63"/>
            <p:cNvSpPr/>
            <p:nvPr/>
          </p:nvSpPr>
          <p:spPr bwMode="auto">
            <a:xfrm>
              <a:off x="7887370" y="5196350"/>
              <a:ext cx="251836" cy="25183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65" name="Straight Connector 64"/>
            <p:cNvCxnSpPr>
              <a:stCxn id="61" idx="5"/>
              <a:endCxn id="64" idx="1"/>
            </p:cNvCxnSpPr>
            <p:nvPr/>
          </p:nvCxnSpPr>
          <p:spPr bwMode="auto">
            <a:xfrm>
              <a:off x="7901990" y="4994207"/>
              <a:ext cx="22261" cy="239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5" name="Group 74"/>
          <p:cNvGrpSpPr/>
          <p:nvPr/>
        </p:nvGrpSpPr>
        <p:grpSpPr>
          <a:xfrm flipH="1">
            <a:off x="1467372" y="4588566"/>
            <a:ext cx="2604892" cy="2178834"/>
            <a:chOff x="1136737" y="4217943"/>
            <a:chExt cx="2604892" cy="2178834"/>
          </a:xfrm>
        </p:grpSpPr>
        <p:sp>
          <p:nvSpPr>
            <p:cNvPr id="66" name="Oval 65"/>
            <p:cNvSpPr/>
            <p:nvPr/>
          </p:nvSpPr>
          <p:spPr bwMode="auto">
            <a:xfrm>
              <a:off x="2437878" y="4217943"/>
              <a:ext cx="533400" cy="5334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1684229" y="4979943"/>
              <a:ext cx="533400" cy="5334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3208229" y="5009867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69" name="Straight Connector 68"/>
            <p:cNvCxnSpPr>
              <a:stCxn id="66" idx="3"/>
              <a:endCxn id="67" idx="7"/>
            </p:cNvCxnSpPr>
            <p:nvPr/>
          </p:nvCxnSpPr>
          <p:spPr bwMode="auto">
            <a:xfrm flipH="1">
              <a:off x="2139514" y="4673228"/>
              <a:ext cx="376479" cy="38483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>
              <a:stCxn id="66" idx="5"/>
              <a:endCxn id="68" idx="1"/>
            </p:cNvCxnSpPr>
            <p:nvPr/>
          </p:nvCxnSpPr>
          <p:spPr bwMode="auto">
            <a:xfrm>
              <a:off x="2893163" y="4673228"/>
              <a:ext cx="393181" cy="41475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71" name="Oval 70"/>
            <p:cNvSpPr/>
            <p:nvPr/>
          </p:nvSpPr>
          <p:spPr bwMode="auto">
            <a:xfrm>
              <a:off x="1136737" y="5818143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72" name="Straight Connector 71"/>
            <p:cNvCxnSpPr>
              <a:stCxn id="71" idx="7"/>
              <a:endCxn id="67" idx="3"/>
            </p:cNvCxnSpPr>
            <p:nvPr/>
          </p:nvCxnSpPr>
          <p:spPr bwMode="auto">
            <a:xfrm flipV="1">
              <a:off x="1592022" y="5435228"/>
              <a:ext cx="170322" cy="46103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73" name="Oval 72"/>
            <p:cNvSpPr/>
            <p:nvPr/>
          </p:nvSpPr>
          <p:spPr bwMode="auto">
            <a:xfrm>
              <a:off x="2108548" y="5863377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74" name="Straight Connector 73"/>
            <p:cNvCxnSpPr>
              <a:stCxn id="67" idx="5"/>
              <a:endCxn id="73" idx="1"/>
            </p:cNvCxnSpPr>
            <p:nvPr/>
          </p:nvCxnSpPr>
          <p:spPr bwMode="auto">
            <a:xfrm>
              <a:off x="2139514" y="5435228"/>
              <a:ext cx="47149" cy="5062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76" name="Text Placeholder 2"/>
          <p:cNvSpPr txBox="1">
            <a:spLocks/>
          </p:cNvSpPr>
          <p:nvPr/>
        </p:nvSpPr>
        <p:spPr bwMode="auto">
          <a:xfrm>
            <a:off x="3625936" y="5161739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defRPr sz="2000" b="1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Full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9140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 and Sets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3309937"/>
          </a:xfrm>
        </p:spPr>
        <p:txBody>
          <a:bodyPr/>
          <a:lstStyle/>
          <a:p>
            <a:r>
              <a:rPr lang="en-US" dirty="0" smtClean="0"/>
              <a:t>Sets</a:t>
            </a:r>
          </a:p>
          <a:p>
            <a:pPr lvl="1"/>
            <a:r>
              <a:rPr lang="en-US" dirty="0" smtClean="0"/>
              <a:t>Collection with unique elements</a:t>
            </a:r>
          </a:p>
          <a:p>
            <a:r>
              <a:rPr lang="en-US" dirty="0" smtClean="0"/>
              <a:t>Maps</a:t>
            </a:r>
          </a:p>
          <a:p>
            <a:pPr lvl="1"/>
            <a:r>
              <a:rPr lang="en-US" dirty="0" smtClean="0"/>
              <a:t>A list with objects as the indices</a:t>
            </a:r>
          </a:p>
          <a:p>
            <a:pPr lvl="2"/>
            <a:r>
              <a:rPr lang="en-US" dirty="0" smtClean="0"/>
              <a:t>Non-sequential indexing</a:t>
            </a:r>
          </a:p>
          <a:p>
            <a:pPr lvl="2"/>
            <a:r>
              <a:rPr lang="en-US" dirty="0" smtClean="0"/>
              <a:t>Even unordered indexing</a:t>
            </a:r>
          </a:p>
          <a:p>
            <a:pPr marL="49212" indent="0">
              <a:buNone/>
            </a:pPr>
            <a:r>
              <a:rPr lang="en-US" dirty="0" smtClean="0"/>
              <a:t>Lists vs. Maps:</a:t>
            </a:r>
          </a:p>
          <a:p>
            <a:pPr marL="693737" lvl="2" indent="0">
              <a:buNone/>
            </a:pPr>
            <a:endParaRPr lang="en-US" dirty="0" smtClean="0"/>
          </a:p>
          <a:p>
            <a:pPr marL="693737" lvl="2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1000" y="5181600"/>
            <a:ext cx="861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fontAlgn="auto" hangingPunct="1">
              <a:buNone/>
            </a:pPr>
            <a:r>
              <a:rPr lang="en-US" sz="2300" kern="0" dirty="0" err="1" smtClean="0"/>
              <a:t>List.set</a:t>
            </a:r>
            <a:r>
              <a:rPr lang="en-US" sz="2300" kern="0" dirty="0" smtClean="0"/>
              <a:t>(</a:t>
            </a:r>
            <a:r>
              <a:rPr lang="en-US" sz="2300" kern="0" dirty="0" err="1" smtClean="0"/>
              <a:t>int</a:t>
            </a:r>
            <a:r>
              <a:rPr lang="en-US" sz="2300" kern="0" dirty="0" smtClean="0"/>
              <a:t> </a:t>
            </a:r>
            <a:r>
              <a:rPr lang="en-US" sz="2300" kern="0" dirty="0" err="1" smtClean="0"/>
              <a:t>i</a:t>
            </a:r>
            <a:r>
              <a:rPr lang="en-US" sz="2300" kern="0" dirty="0" smtClean="0"/>
              <a:t>, E el)  0≤i&lt;</a:t>
            </a:r>
            <a:r>
              <a:rPr lang="en-US" sz="2300" kern="0" dirty="0" err="1" smtClean="0"/>
              <a:t>list.size</a:t>
            </a:r>
            <a:r>
              <a:rPr lang="en-US" sz="2300" kern="0" dirty="0" smtClean="0"/>
              <a:t>()           </a:t>
            </a:r>
          </a:p>
          <a:p>
            <a:pPr marL="0" indent="0" eaLnBrk="1" fontAlgn="t" hangingPunct="1">
              <a:buNone/>
            </a:pPr>
            <a:r>
              <a:rPr lang="en-US" sz="2300" kern="0" dirty="0" err="1" smtClean="0"/>
              <a:t>Map.put</a:t>
            </a:r>
            <a:r>
              <a:rPr lang="en-US" sz="2300" kern="0" dirty="0" smtClean="0"/>
              <a:t>(K </a:t>
            </a:r>
            <a:r>
              <a:rPr lang="en-US" sz="2300" kern="0" dirty="0" err="1" smtClean="0"/>
              <a:t>k</a:t>
            </a:r>
            <a:r>
              <a:rPr lang="en-US" sz="2300" kern="0" dirty="0" smtClean="0"/>
              <a:t>, V v)</a:t>
            </a:r>
          </a:p>
          <a:p>
            <a:pPr marL="0" indent="0" eaLnBrk="1" fontAlgn="t" hangingPunct="1">
              <a:buNone/>
            </a:pPr>
            <a:r>
              <a:rPr lang="en-US" sz="2300" kern="0" dirty="0" smtClean="0"/>
              <a:t>   </a:t>
            </a:r>
          </a:p>
          <a:p>
            <a:pPr marL="0" indent="0" eaLnBrk="1" fontAlgn="t" hangingPunct="1">
              <a:buNone/>
            </a:pPr>
            <a:endParaRPr lang="en-US" sz="2300" kern="0" dirty="0"/>
          </a:p>
          <a:p>
            <a:pPr marL="0" indent="0" eaLnBrk="1" fontAlgn="t" hangingPunct="1">
              <a:buNone/>
            </a:pPr>
            <a:endParaRPr lang="en-US" sz="2300" kern="0" dirty="0" smtClean="0"/>
          </a:p>
          <a:p>
            <a:pPr marL="0" indent="0" eaLnBrk="1" fontAlgn="t" hangingPunct="1">
              <a:buNone/>
            </a:pPr>
            <a:r>
              <a:rPr lang="en-US" sz="2300" kern="0" dirty="0" smtClean="0"/>
              <a:t>       </a:t>
            </a:r>
            <a:r>
              <a:rPr lang="en-US" sz="2300" kern="0" dirty="0" err="1" smtClean="0"/>
              <a:t>list.set</a:t>
            </a:r>
            <a:r>
              <a:rPr lang="en-US" sz="2300" kern="0" dirty="0" smtClean="0"/>
              <a:t>(4, “Funky”)</a:t>
            </a:r>
          </a:p>
          <a:p>
            <a:pPr marL="0" indent="0" eaLnBrk="1" fontAlgn="t" hangingPunct="1">
              <a:buNone/>
            </a:pPr>
            <a:r>
              <a:rPr lang="en-US" sz="2300" kern="0" dirty="0" smtClean="0"/>
              <a:t>       </a:t>
            </a:r>
            <a:r>
              <a:rPr lang="en-US" sz="2300" kern="0" dirty="0" err="1" smtClean="0"/>
              <a:t>map.put</a:t>
            </a:r>
            <a:r>
              <a:rPr lang="en-US" sz="2300" kern="0" dirty="0" smtClean="0"/>
              <a:t>(“Yoder”, “Funky”)</a:t>
            </a:r>
          </a:p>
          <a:p>
            <a:pPr marL="693737" lvl="2" indent="0">
              <a:buFont typeface="Wingdings" pitchFamily="2" charset="2"/>
              <a:buNone/>
            </a:pPr>
            <a:endParaRPr lang="en-US" kern="0" dirty="0" smtClean="0"/>
          </a:p>
          <a:p>
            <a:pPr marL="693737" lvl="2" indent="0">
              <a:buFont typeface="Wingdings" pitchFamily="2" charset="2"/>
              <a:buNone/>
            </a:pPr>
            <a:endParaRPr lang="en-US" kern="0" dirty="0" smtClean="0"/>
          </a:p>
          <a:p>
            <a:pPr marL="693737" lvl="2" indent="0">
              <a:buFont typeface="Wingdings" pitchFamily="2" charset="2"/>
              <a:buNone/>
            </a:pPr>
            <a:r>
              <a:rPr lang="en-US" kern="0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75361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14600"/>
            <a:ext cx="8748713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722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Wait for the slides, or follow this link to answer both questions at once:</a:t>
            </a:r>
          </a:p>
          <a:p>
            <a:r>
              <a:rPr lang="en-US" dirty="0" smtClean="0"/>
              <a:t>http</a:t>
            </a:r>
            <a:r>
              <a:rPr lang="en-US" dirty="0"/>
              <a:t>://bit.ly/1Mow5a3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55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7594600" cy="5842000"/>
          </a:xfrm>
          <a:prstGeom prst="rect">
            <a:avLst/>
          </a:prstGeom>
        </p:spPr>
      </p:pic>
      <p:sp>
        <p:nvSpPr>
          <p:cNvPr id="5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438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78714"/>
            <a:ext cx="7670800" cy="5689600"/>
          </a:xfrm>
          <a:prstGeom prst="rect">
            <a:avLst/>
          </a:prstGeom>
        </p:spPr>
      </p:pic>
      <p:sp>
        <p:nvSpPr>
          <p:cNvPr id="6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268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points on last lecture from 051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371965"/>
              </p:ext>
            </p:extLst>
          </p:nvPr>
        </p:nvGraphicFramePr>
        <p:xfrm>
          <a:off x="457200" y="1600200"/>
          <a:ext cx="8077200" cy="43891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077200"/>
              </a:tblGrid>
              <a:tr h="49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i="1" u="none" strike="noStrike" dirty="0" smtClean="0">
                          <a:effectLst/>
                        </a:rPr>
                        <a:t>Complete</a:t>
                      </a:r>
                      <a:r>
                        <a:rPr lang="en-US" sz="2800" u="none" strike="noStrike" dirty="0" smtClean="0">
                          <a:effectLst/>
                        </a:rPr>
                        <a:t> </a:t>
                      </a:r>
                      <a:r>
                        <a:rPr lang="en-US" sz="2800" u="none" strike="noStrike" dirty="0">
                          <a:effectLst/>
                        </a:rPr>
                        <a:t>and </a:t>
                      </a:r>
                      <a:r>
                        <a:rPr lang="en-US" sz="2800" i="1" u="none" strike="noStrike" dirty="0">
                          <a:effectLst/>
                        </a:rPr>
                        <a:t>full</a:t>
                      </a:r>
                      <a:r>
                        <a:rPr lang="en-US" sz="2800" u="none" strike="noStrike" dirty="0">
                          <a:effectLst/>
                        </a:rPr>
                        <a:t> definitions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Exactly what is important about the Java Collection Framework. Aside from the general properties of frameworks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What benefit does a pre-order </a:t>
                      </a:r>
                      <a:r>
                        <a:rPr lang="en-US" sz="2800" u="sng" strike="noStrike" dirty="0">
                          <a:effectLst/>
                        </a:rPr>
                        <a:t>traversal</a:t>
                      </a:r>
                      <a:r>
                        <a:rPr lang="en-US" sz="2800" u="none" strike="noStrike" dirty="0">
                          <a:effectLst/>
                        </a:rPr>
                        <a:t> have?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i="1" u="none" strike="noStrike" dirty="0">
                          <a:effectLst/>
                        </a:rPr>
                        <a:t>Complete</a:t>
                      </a:r>
                      <a:r>
                        <a:rPr lang="en-US" sz="2800" u="none" strike="noStrike" dirty="0">
                          <a:effectLst/>
                        </a:rPr>
                        <a:t> vs </a:t>
                      </a:r>
                      <a:r>
                        <a:rPr lang="en-US" sz="2800" i="1" u="none" strike="noStrike" dirty="0">
                          <a:effectLst/>
                        </a:rPr>
                        <a:t>Full</a:t>
                      </a:r>
                      <a:r>
                        <a:rPr lang="en-US" sz="2800" u="none" strike="noStrike" dirty="0">
                          <a:effectLst/>
                        </a:rPr>
                        <a:t> vs that third type </a:t>
                      </a:r>
                      <a:r>
                        <a:rPr lang="en-US" sz="2800" i="1" u="none" strike="noStrike" dirty="0" smtClean="0">
                          <a:effectLst/>
                        </a:rPr>
                        <a:t>[perfect]</a:t>
                      </a:r>
                      <a:r>
                        <a:rPr lang="en-US" sz="2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800" u="none" strike="noStrike" dirty="0" smtClean="0">
                          <a:effectLst/>
                        </a:rPr>
                        <a:t>of </a:t>
                      </a:r>
                      <a:r>
                        <a:rPr lang="en-US" sz="2800" u="none" strike="noStrike" dirty="0">
                          <a:effectLst/>
                        </a:rPr>
                        <a:t>tree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differences between </a:t>
                      </a:r>
                      <a:r>
                        <a:rPr lang="en-US" sz="2800" i="1" u="none" strike="noStrike" dirty="0">
                          <a:effectLst/>
                        </a:rPr>
                        <a:t>full </a:t>
                      </a:r>
                      <a:r>
                        <a:rPr lang="en-US" sz="2800" u="none" strike="noStrike" dirty="0">
                          <a:effectLst/>
                        </a:rPr>
                        <a:t>and </a:t>
                      </a:r>
                      <a:r>
                        <a:rPr lang="en-US" sz="2800" i="1" u="none" strike="noStrike" dirty="0">
                          <a:effectLst/>
                        </a:rPr>
                        <a:t>complete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When a tree is </a:t>
                      </a:r>
                      <a:r>
                        <a:rPr lang="en-US" sz="2800" i="1" u="none" strike="noStrike" dirty="0">
                          <a:effectLst/>
                        </a:rPr>
                        <a:t>complete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How to implement the different </a:t>
                      </a:r>
                      <a:r>
                        <a:rPr lang="en-US" sz="2800" u="sng" strike="noStrike" dirty="0">
                          <a:effectLst/>
                        </a:rPr>
                        <a:t>traversals</a:t>
                      </a:r>
                      <a:endParaRPr lang="en-US" sz="2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how to do pre order </a:t>
                      </a:r>
                      <a:r>
                        <a:rPr lang="en-US" sz="2800" u="sng" strike="noStrike" dirty="0">
                          <a:effectLst/>
                        </a:rPr>
                        <a:t>traversal</a:t>
                      </a:r>
                      <a:endParaRPr lang="en-US" sz="2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843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Mudiest</a:t>
            </a:r>
            <a:r>
              <a:rPr lang="en-US" dirty="0" smtClean="0"/>
              <a:t> points on last lecture from 021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498513"/>
              </p:ext>
            </p:extLst>
          </p:nvPr>
        </p:nvGraphicFramePr>
        <p:xfrm>
          <a:off x="457200" y="1719263"/>
          <a:ext cx="8229600" cy="2758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u="none" strike="noStrike" dirty="0">
                          <a:effectLst/>
                        </a:rPr>
                        <a:t>difference between </a:t>
                      </a:r>
                      <a:r>
                        <a:rPr lang="en-US" sz="3600" b="0" i="1" u="none" strike="noStrike" dirty="0">
                          <a:effectLst/>
                        </a:rPr>
                        <a:t>complete</a:t>
                      </a:r>
                      <a:r>
                        <a:rPr lang="en-US" sz="3600" b="0" u="none" strike="noStrike" dirty="0">
                          <a:effectLst/>
                        </a:rPr>
                        <a:t> and </a:t>
                      </a:r>
                      <a:r>
                        <a:rPr lang="en-US" sz="3600" b="0" i="1" u="none" strike="noStrike" dirty="0">
                          <a:effectLst/>
                        </a:rPr>
                        <a:t>full</a:t>
                      </a:r>
                      <a:endParaRPr lang="en-US" sz="3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u="none" strike="noStrike" dirty="0">
                          <a:effectLst/>
                        </a:rPr>
                        <a:t>The reason and need for the implementation of trees in adding/multiplying in a high level language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43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Pre-order traversal (051)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E</a:t>
            </a:r>
            <a:r>
              <a:rPr lang="en-US" dirty="0" smtClean="0"/>
              <a:t>uler tour, Source</a:t>
            </a:r>
            <a:r>
              <a:rPr lang="en-US" dirty="0"/>
              <a:t>: </a:t>
            </a:r>
            <a:r>
              <a:rPr lang="en-US" dirty="0" err="1" smtClean="0"/>
              <a:t>Wiki:Tree_traversal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1026" name="Picture 2" descr="http://upload.wikimedia.org/wikipedia/commons/thumb/d/d4/Sorted_binary_tree_preorder.svg/336px-Sorted_binary_tree_preorder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0"/>
            <a:ext cx="5257800" cy="4491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68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traversal (051)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E</a:t>
            </a:r>
            <a:r>
              <a:rPr lang="en-US" dirty="0" smtClean="0"/>
              <a:t>uler tour, Source</a:t>
            </a:r>
            <a:r>
              <a:rPr lang="en-US" dirty="0"/>
              <a:t>: </a:t>
            </a:r>
            <a:r>
              <a:rPr lang="en-US" dirty="0" err="1"/>
              <a:t>Wiki:Tree_traversal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3074" name="Picture 2" descr="http://upload.wikimedia.org/wikipedia/commons/thumb/7/77/Sorted_binary_tree_inorder.svg/336px-Sorted_binary_tree_inorder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23987"/>
            <a:ext cx="5334000" cy="4556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7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Post-order traversal (051)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E</a:t>
            </a:r>
            <a:r>
              <a:rPr lang="en-US" dirty="0" smtClean="0"/>
              <a:t>uler tour, Source</a:t>
            </a:r>
            <a:r>
              <a:rPr lang="en-US" dirty="0"/>
              <a:t>: </a:t>
            </a:r>
            <a:r>
              <a:rPr lang="en-US" dirty="0" err="1"/>
              <a:t>Wiki:Tree_traversal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2050" name="Picture 2" descr="http://upload.wikimedia.org/wikipedia/commons/thumb/9/9d/Sorted_binary_tree_postorder.svg/336px-Sorted_binary_tree_postorder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23988"/>
            <a:ext cx="5483225" cy="468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35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Level-order traversal (051)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E</a:t>
            </a:r>
            <a:r>
              <a:rPr lang="en-US" dirty="0" smtClean="0"/>
              <a:t>uler tour, Source</a:t>
            </a:r>
            <a:r>
              <a:rPr lang="en-US" dirty="0"/>
              <a:t>: </a:t>
            </a:r>
            <a:r>
              <a:rPr lang="en-US" dirty="0" err="1"/>
              <a:t>Wiki:Tree_traversal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5122" name="Picture 2" descr="http://upload.wikimedia.org/wikipedia/commons/thumb/d/d1/Sorted_binary_tree_breadth-first_traversal.svg/266px-Sorted_binary_tree_breadth-first_traversa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400"/>
            <a:ext cx="5892800" cy="4696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09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tree where every non-leaf node has two children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xfrm>
            <a:off x="457200" y="3581401"/>
            <a:ext cx="8229600" cy="838200"/>
          </a:xfrm>
        </p:spPr>
        <p:txBody>
          <a:bodyPr/>
          <a:lstStyle/>
          <a:p>
            <a:r>
              <a:rPr lang="en-US" dirty="0" smtClean="0"/>
              <a:t>A tree with all levels completely filled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tree (051)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57200" y="2802123"/>
            <a:ext cx="8305800" cy="270679"/>
          </a:xfrm>
        </p:spPr>
        <p:txBody>
          <a:bodyPr/>
          <a:lstStyle/>
          <a:p>
            <a:r>
              <a:rPr lang="en-US" dirty="0" smtClean="0"/>
              <a:t>Perfect tree</a:t>
            </a:r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341527" y="5181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A tree with all but the lowest level completely filled. The lowest level must have all nodes on the left</a:t>
            </a:r>
            <a:endParaRPr lang="en-US" kern="0" dirty="0"/>
          </a:p>
        </p:txBody>
      </p:sp>
      <p:sp>
        <p:nvSpPr>
          <p:cNvPr id="9" name="Text Placeholder 6"/>
          <p:cNvSpPr txBox="1">
            <a:spLocks/>
          </p:cNvSpPr>
          <p:nvPr/>
        </p:nvSpPr>
        <p:spPr bwMode="auto">
          <a:xfrm>
            <a:off x="341527" y="4402322"/>
            <a:ext cx="8305800" cy="270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defRPr sz="3900" b="1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Complete tree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81757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/>
          <p:nvPr/>
        </p:nvSpPr>
        <p:spPr bwMode="auto">
          <a:xfrm>
            <a:off x="6619656" y="63079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5952123" y="6294503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and Complete trees (021)</a:t>
            </a:r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Perfect, Complete, and Full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Complete</a:t>
            </a:r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1869160" y="2317839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115511" y="3079839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639511" y="3109763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Connector 9"/>
          <p:cNvCxnSpPr>
            <a:stCxn id="6" idx="3"/>
            <a:endCxn id="7" idx="7"/>
          </p:cNvCxnSpPr>
          <p:nvPr/>
        </p:nvCxnSpPr>
        <p:spPr bwMode="auto">
          <a:xfrm flipH="1">
            <a:off x="1570796" y="2773124"/>
            <a:ext cx="376479" cy="3848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6" idx="5"/>
            <a:endCxn id="8" idx="1"/>
          </p:cNvCxnSpPr>
          <p:nvPr/>
        </p:nvCxnSpPr>
        <p:spPr bwMode="auto">
          <a:xfrm>
            <a:off x="2324445" y="2773124"/>
            <a:ext cx="393181" cy="4147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3" name="Oval 12"/>
          <p:cNvSpPr/>
          <p:nvPr/>
        </p:nvSpPr>
        <p:spPr bwMode="auto">
          <a:xfrm>
            <a:off x="568019" y="3918039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Straight Connector 14"/>
          <p:cNvCxnSpPr>
            <a:stCxn id="13" idx="7"/>
            <a:endCxn id="7" idx="3"/>
          </p:cNvCxnSpPr>
          <p:nvPr/>
        </p:nvCxnSpPr>
        <p:spPr bwMode="auto">
          <a:xfrm flipV="1">
            <a:off x="1023304" y="3535124"/>
            <a:ext cx="170322" cy="4610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1539830" y="3963273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" name="Straight Connector 17"/>
          <p:cNvCxnSpPr>
            <a:stCxn id="7" idx="5"/>
            <a:endCxn id="16" idx="1"/>
          </p:cNvCxnSpPr>
          <p:nvPr/>
        </p:nvCxnSpPr>
        <p:spPr bwMode="auto">
          <a:xfrm>
            <a:off x="1570796" y="3535124"/>
            <a:ext cx="47149" cy="5062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2222671" y="397667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" name="Straight Connector 19"/>
          <p:cNvCxnSpPr>
            <a:endCxn id="8" idx="4"/>
          </p:cNvCxnSpPr>
          <p:nvPr/>
        </p:nvCxnSpPr>
        <p:spPr bwMode="auto">
          <a:xfrm flipV="1">
            <a:off x="2667080" y="3643163"/>
            <a:ext cx="239131" cy="4055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3135333" y="3996154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traight Connector 21"/>
          <p:cNvCxnSpPr>
            <a:endCxn id="21" idx="1"/>
          </p:cNvCxnSpPr>
          <p:nvPr/>
        </p:nvCxnSpPr>
        <p:spPr bwMode="auto">
          <a:xfrm>
            <a:off x="3104238" y="3568005"/>
            <a:ext cx="114411" cy="5062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0" name="Oval 29"/>
          <p:cNvSpPr/>
          <p:nvPr/>
        </p:nvSpPr>
        <p:spPr bwMode="auto">
          <a:xfrm>
            <a:off x="6125227" y="2203539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5371578" y="2965539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6895578" y="2995463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3" name="Straight Connector 32"/>
          <p:cNvCxnSpPr>
            <a:stCxn id="30" idx="3"/>
            <a:endCxn id="31" idx="7"/>
          </p:cNvCxnSpPr>
          <p:nvPr/>
        </p:nvCxnSpPr>
        <p:spPr bwMode="auto">
          <a:xfrm flipH="1">
            <a:off x="5826863" y="2658824"/>
            <a:ext cx="376479" cy="3848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30" idx="5"/>
            <a:endCxn id="32" idx="1"/>
          </p:cNvCxnSpPr>
          <p:nvPr/>
        </p:nvCxnSpPr>
        <p:spPr bwMode="auto">
          <a:xfrm>
            <a:off x="6580512" y="2658824"/>
            <a:ext cx="393181" cy="4147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5" name="Oval 34"/>
          <p:cNvSpPr/>
          <p:nvPr/>
        </p:nvSpPr>
        <p:spPr bwMode="auto">
          <a:xfrm>
            <a:off x="4824086" y="3803739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6" name="Straight Connector 35"/>
          <p:cNvCxnSpPr>
            <a:stCxn id="35" idx="7"/>
            <a:endCxn id="31" idx="3"/>
          </p:cNvCxnSpPr>
          <p:nvPr/>
        </p:nvCxnSpPr>
        <p:spPr bwMode="auto">
          <a:xfrm flipV="1">
            <a:off x="5279371" y="3420824"/>
            <a:ext cx="170322" cy="4610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7" name="Oval 36"/>
          <p:cNvSpPr/>
          <p:nvPr/>
        </p:nvSpPr>
        <p:spPr bwMode="auto">
          <a:xfrm>
            <a:off x="5795897" y="3848973"/>
            <a:ext cx="5334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6478738" y="3862370"/>
            <a:ext cx="5334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7391400" y="3881854"/>
            <a:ext cx="5334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6266145" y="4649069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512496" y="5411069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7036496" y="5440993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Straight Connector 46"/>
          <p:cNvCxnSpPr>
            <a:stCxn id="44" idx="3"/>
            <a:endCxn id="45" idx="7"/>
          </p:cNvCxnSpPr>
          <p:nvPr/>
        </p:nvCxnSpPr>
        <p:spPr bwMode="auto">
          <a:xfrm flipH="1">
            <a:off x="5967781" y="5104354"/>
            <a:ext cx="376479" cy="3848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44" idx="5"/>
            <a:endCxn id="46" idx="1"/>
          </p:cNvCxnSpPr>
          <p:nvPr/>
        </p:nvCxnSpPr>
        <p:spPr bwMode="auto">
          <a:xfrm>
            <a:off x="6721430" y="5104354"/>
            <a:ext cx="393181" cy="4147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9" name="Oval 48"/>
          <p:cNvSpPr/>
          <p:nvPr/>
        </p:nvSpPr>
        <p:spPr bwMode="auto">
          <a:xfrm>
            <a:off x="4965004" y="6249269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0" name="Straight Connector 49"/>
          <p:cNvCxnSpPr>
            <a:stCxn id="49" idx="7"/>
            <a:endCxn id="45" idx="3"/>
          </p:cNvCxnSpPr>
          <p:nvPr/>
        </p:nvCxnSpPr>
        <p:spPr bwMode="auto">
          <a:xfrm flipV="1">
            <a:off x="5420289" y="5866354"/>
            <a:ext cx="170322" cy="4610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3" name="Oval 52"/>
          <p:cNvSpPr/>
          <p:nvPr/>
        </p:nvSpPr>
        <p:spPr bwMode="auto">
          <a:xfrm>
            <a:off x="7532318" y="6327384"/>
            <a:ext cx="5334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5" name="Straight Connector 54"/>
          <p:cNvCxnSpPr>
            <a:endCxn id="54" idx="1"/>
          </p:cNvCxnSpPr>
          <p:nvPr/>
        </p:nvCxnSpPr>
        <p:spPr bwMode="auto">
          <a:xfrm>
            <a:off x="5983089" y="5866354"/>
            <a:ext cx="47149" cy="5062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flipV="1">
            <a:off x="7064065" y="5974393"/>
            <a:ext cx="239131" cy="4055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1561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fdab587c-bd02-47e1-93a1-02e543c8eb63"/>
  <p:tag name="__PE_ORIG_SIZE" val="4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16303360-ca4f-4fd7-a64e-8cc79dfd5fa6"/>
  <p:tag name="__PE_ORIG_SIZE" val="44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41214</TotalTime>
  <Words>609</Words>
  <Application>Microsoft Office PowerPoint</Application>
  <PresentationFormat>On-screen Show (4:3)</PresentationFormat>
  <Paragraphs>219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2_Network</vt:lpstr>
      <vt:lpstr>    CS2852 Week 8, Class 3</vt:lpstr>
      <vt:lpstr>Muddiest points on last lecture from 051</vt:lpstr>
      <vt:lpstr>Mudiest points on last lecture from 021</vt:lpstr>
      <vt:lpstr>Pre-order traversal (051)</vt:lpstr>
      <vt:lpstr>In-order traversal (051)</vt:lpstr>
      <vt:lpstr>Post-order traversal (051)</vt:lpstr>
      <vt:lpstr>Level-order traversal (051)</vt:lpstr>
      <vt:lpstr>Full tree (051)</vt:lpstr>
      <vt:lpstr>Perfect and Complete trees (021)</vt:lpstr>
      <vt:lpstr>Imperfect Incomplete trees (021)</vt:lpstr>
      <vt:lpstr>Full trees (021)</vt:lpstr>
      <vt:lpstr>Maps and Sets (review)</vt:lpstr>
      <vt:lpstr>Hash Tables</vt:lpstr>
      <vt:lpstr>Muddiest Point</vt:lpstr>
      <vt:lpstr>PowerPoint Presentation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1441</cp:revision>
  <cp:lastPrinted>2015-05-01T14:58:29Z</cp:lastPrinted>
  <dcterms:created xsi:type="dcterms:W3CDTF">1999-09-06T21:32:20Z</dcterms:created>
  <dcterms:modified xsi:type="dcterms:W3CDTF">2015-05-01T15:57:52Z</dcterms:modified>
</cp:coreProperties>
</file>