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5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6.xml" ContentType="application/vnd.openxmlformats-officedocument.presentationml.notesSlid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3"/>
  </p:notesMasterIdLst>
  <p:handoutMasterIdLst>
    <p:handoutMasterId r:id="rId24"/>
  </p:handoutMasterIdLst>
  <p:sldIdLst>
    <p:sldId id="320" r:id="rId2"/>
    <p:sldId id="378" r:id="rId3"/>
    <p:sldId id="379" r:id="rId4"/>
    <p:sldId id="384" r:id="rId5"/>
    <p:sldId id="398" r:id="rId6"/>
    <p:sldId id="399" r:id="rId7"/>
    <p:sldId id="386" r:id="rId8"/>
    <p:sldId id="387" r:id="rId9"/>
    <p:sldId id="388" r:id="rId10"/>
    <p:sldId id="389" r:id="rId11"/>
    <p:sldId id="390" r:id="rId12"/>
    <p:sldId id="391" r:id="rId13"/>
    <p:sldId id="392" r:id="rId14"/>
    <p:sldId id="393" r:id="rId15"/>
    <p:sldId id="394" r:id="rId16"/>
    <p:sldId id="395" r:id="rId17"/>
    <p:sldId id="396" r:id="rId18"/>
    <p:sldId id="397" r:id="rId19"/>
    <p:sldId id="329" r:id="rId20"/>
    <p:sldId id="358" r:id="rId21"/>
    <p:sldId id="359" r:id="rId22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900" autoAdjust="0"/>
    <p:restoredTop sz="71517" autoAdjust="0"/>
  </p:normalViewPr>
  <p:slideViewPr>
    <p:cSldViewPr>
      <p:cViewPr varScale="1">
        <p:scale>
          <a:sx n="46" d="100"/>
          <a:sy n="46" d="100"/>
        </p:scale>
        <p:origin x="-77" y="-40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7 May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5/7/2015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12850" y="714375"/>
            <a:ext cx="4706938" cy="3532188"/>
          </a:xfrm>
          <a:prstGeom prst="rect">
            <a:avLst/>
          </a:prstGeo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65878" y="4485066"/>
            <a:ext cx="5200882" cy="274983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12850" y="714375"/>
            <a:ext cx="4706938" cy="3532188"/>
          </a:xfrm>
          <a:prstGeom prst="rect">
            <a:avLst/>
          </a:prstGeo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65878" y="4485066"/>
            <a:ext cx="5200882" cy="274983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12850" y="714375"/>
            <a:ext cx="4706938" cy="3532188"/>
          </a:xfrm>
          <a:prstGeom prst="rect">
            <a:avLst/>
          </a:prstGeo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65878" y="4485066"/>
            <a:ext cx="5200882" cy="274983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12850" y="714375"/>
            <a:ext cx="4706938" cy="3532188"/>
          </a:xfrm>
          <a:prstGeom prst="rect">
            <a:avLst/>
          </a:prstGeo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65878" y="4485066"/>
            <a:ext cx="5200882" cy="274983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049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Today, the professor made the course material</a:t>
            </a:r>
            <a:r>
              <a:rPr lang="en-US" baseline="0" dirty="0" smtClean="0"/>
              <a:t> clear and understandable?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20313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Today, the professor made the course material clear and understandable
https://www.polleverywhere.com/multiple_choice_polls/Tgsho9KFq8cPvBg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5825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was the muddiest point?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
https://www.polleverywhere.com/free_text_polls/5ecaTmFuFeJ65hY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667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4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12850" y="714375"/>
            <a:ext cx="4706938" cy="3532188"/>
          </a:xfrm>
          <a:prstGeom prst="rect">
            <a:avLst/>
          </a:prstGeo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65878" y="4485066"/>
            <a:ext cx="5200882" cy="274983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12850" y="714375"/>
            <a:ext cx="4706938" cy="3532188"/>
          </a:xfrm>
          <a:prstGeom prst="rect">
            <a:avLst/>
          </a:prstGeo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65878" y="4485066"/>
            <a:ext cx="5200882" cy="274983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12850" y="714375"/>
            <a:ext cx="4706938" cy="3532188"/>
          </a:xfrm>
          <a:prstGeom prst="rect">
            <a:avLst/>
          </a:prstGeo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65878" y="4485066"/>
            <a:ext cx="5200882" cy="274983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12850" y="714375"/>
            <a:ext cx="4706938" cy="3532188"/>
          </a:xfrm>
          <a:prstGeom prst="rect">
            <a:avLst/>
          </a:prstGeo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65878" y="4485066"/>
            <a:ext cx="5200882" cy="274983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12850" y="714375"/>
            <a:ext cx="4706938" cy="3532188"/>
          </a:xfrm>
          <a:prstGeom prst="rect">
            <a:avLst/>
          </a:prstGeo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65878" y="4485066"/>
            <a:ext cx="5200882" cy="274983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12850" y="714375"/>
            <a:ext cx="4706938" cy="3532188"/>
          </a:xfrm>
          <a:prstGeom prst="rect">
            <a:avLst/>
          </a:prstGeo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65878" y="4485066"/>
            <a:ext cx="5200882" cy="274983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12850" y="714375"/>
            <a:ext cx="4706938" cy="3532188"/>
          </a:xfrm>
          <a:prstGeom prst="rect">
            <a:avLst/>
          </a:prstGeo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65878" y="4485066"/>
            <a:ext cx="5200882" cy="274983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3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5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CS2852</a:t>
            </a:r>
            <a:br>
              <a:rPr lang="en-US" dirty="0" smtClean="0"/>
            </a:br>
            <a:r>
              <a:rPr lang="en-US" dirty="0" smtClean="0"/>
              <a:t>Week </a:t>
            </a:r>
            <a:r>
              <a:rPr lang="en-US" dirty="0"/>
              <a:t>9</a:t>
            </a:r>
            <a:r>
              <a:rPr lang="en-US" dirty="0" smtClean="0"/>
              <a:t>, Class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Quiz (051)</a:t>
            </a: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Hashtables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Rotating Trees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Tomorrow (as written on board in class)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Quiz	</a:t>
            </a:r>
          </a:p>
          <a:p>
            <a:pPr lvl="2"/>
            <a:r>
              <a:rPr lang="en-US" dirty="0" err="1" smtClean="0">
                <a:sym typeface="Wingdings" panose="05000000000000000000" pitchFamily="2" charset="2"/>
              </a:rPr>
              <a:t>Hashtables</a:t>
            </a:r>
            <a:endParaRPr lang="en-US" dirty="0" smtClean="0">
              <a:sym typeface="Wingdings" panose="05000000000000000000" pitchFamily="2" charset="2"/>
            </a:endParaRP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Remove method of Binary Search Tree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not implementing, but how it works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Big-O – </a:t>
            </a:r>
            <a:r>
              <a:rPr lang="en-US" dirty="0" err="1" smtClean="0">
                <a:sym typeface="Wingdings" panose="05000000000000000000" pitchFamily="2" charset="2"/>
              </a:rPr>
              <a:t>Hashtables</a:t>
            </a:r>
            <a:r>
              <a:rPr lang="en-US" dirty="0" smtClean="0">
                <a:sym typeface="Wingdings" panose="05000000000000000000" pitchFamily="2" charset="2"/>
              </a:rPr>
              <a:t> and Binary Search Trees</a:t>
            </a:r>
          </a:p>
          <a:p>
            <a:pPr lvl="2"/>
            <a:endParaRPr lang="en-US" b="1" dirty="0" smtClean="0">
              <a:sym typeface="Wingdings" panose="05000000000000000000" pitchFamily="2" charset="2"/>
            </a:endParaRP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944" y="1442855"/>
            <a:ext cx="4893696" cy="879820"/>
          </a:xfrm>
          <a:prstGeom prst="rect">
            <a:avLst/>
          </a:prstGeom>
          <a:solidFill>
            <a:srgbClr val="FFFF0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/>
          <a:p>
            <a:pPr hangingPunct="0">
              <a:spcBef>
                <a:spcPts val="0"/>
              </a:spcBef>
              <a:spcAft>
                <a:spcPts val="0"/>
              </a:spcAft>
            </a:pPr>
            <a:endParaRPr lang="en-US" sz="1600">
              <a:latin typeface="Arial" pitchFamily="18"/>
              <a:ea typeface="Microsoft YaHei" pitchFamily="2"/>
              <a:cs typeface="Mangal" pitchFamily="2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130018" y="1418360"/>
            <a:ext cx="2487993" cy="2488255"/>
            <a:chOff x="6757919" y="1563479"/>
            <a:chExt cx="2742839" cy="2742840"/>
          </a:xfrm>
        </p:grpSpPr>
        <p:sp>
          <p:nvSpPr>
            <p:cNvPr id="4" name="Freeform 3"/>
            <p:cNvSpPr/>
            <p:nvPr/>
          </p:nvSpPr>
          <p:spPr>
            <a:xfrm>
              <a:off x="7615080" y="2249280"/>
              <a:ext cx="471600" cy="428760"/>
            </a:xfrm>
            <a:custGeom>
              <a:avLst/>
              <a:gdLst>
                <a:gd name="idx" fmla="cos wd2 2700000"/>
                <a:gd name="idy" fmla="sin hd2 2700000"/>
                <a:gd name="il" fmla="+- hc 0 idx"/>
                <a:gd name="ir" fmla="+- hc idx 0"/>
                <a:gd name="it" fmla="+- vc 0 idy"/>
                <a:gd name="ib" fmla="+- vc idy 0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t" r="ir" b="ib"/>
              <a:pathLst>
                <a:path>
                  <a:moveTo>
                    <a:pt x="l" y="vc"/>
                  </a:moveTo>
                  <a:arcTo wR="wd2" hR="hd2" stAng="cd2" swAng="cd4"/>
                  <a:arcTo wR="wd2" hR="hd2" stAng="3cd4" swAng="cd4"/>
                  <a:arcTo wR="wd2" hR="hd2" stAng="0" swAng="cd4"/>
                  <a:arcTo wR="wd2" hR="hd2" stAng="cd4" swAng="cd4"/>
                  <a:close/>
                </a:path>
              </a:pathLst>
            </a:custGeom>
            <a:solidFill>
              <a:srgbClr val="CFE7F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>
                  <a:latin typeface="Arial" pitchFamily="18"/>
                  <a:ea typeface="Microsoft YaHei" pitchFamily="2"/>
                  <a:cs typeface="Mangal" pitchFamily="2"/>
                </a:rPr>
                <a:t>A</a:t>
              </a:r>
            </a:p>
          </p:txBody>
        </p:sp>
        <p:sp>
          <p:nvSpPr>
            <p:cNvPr id="5" name="Freeform 4"/>
            <p:cNvSpPr/>
            <p:nvPr/>
          </p:nvSpPr>
          <p:spPr>
            <a:xfrm>
              <a:off x="8472600" y="2849400"/>
              <a:ext cx="471239" cy="428760"/>
            </a:xfrm>
            <a:custGeom>
              <a:avLst/>
              <a:gdLst>
                <a:gd name="idx" fmla="cos wd2 2700000"/>
                <a:gd name="idy" fmla="sin hd2 2700000"/>
                <a:gd name="il" fmla="+- hc 0 idx"/>
                <a:gd name="ir" fmla="+- hc idx 0"/>
                <a:gd name="it" fmla="+- vc 0 idy"/>
                <a:gd name="ib" fmla="+- vc idy 0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t" r="ir" b="ib"/>
              <a:pathLst>
                <a:path>
                  <a:moveTo>
                    <a:pt x="l" y="vc"/>
                  </a:moveTo>
                  <a:arcTo wR="wd2" hR="hd2" stAng="cd2" swAng="cd4"/>
                  <a:arcTo wR="wd2" hR="hd2" stAng="3cd4" swAng="cd4"/>
                  <a:arcTo wR="wd2" hR="hd2" stAng="0" swAng="cd4"/>
                  <a:arcTo wR="wd2" hR="hd2" stAng="cd4" swAng="cd4"/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>
                  <a:solidFill>
                    <a:srgbClr val="FFFFFF"/>
                  </a:solidFill>
                  <a:latin typeface="Arial" pitchFamily="18"/>
                  <a:ea typeface="Microsoft YaHei" pitchFamily="2"/>
                  <a:cs typeface="Mangal" pitchFamily="2"/>
                </a:rPr>
                <a:t>B</a:t>
              </a:r>
            </a:p>
          </p:txBody>
        </p:sp>
        <p:sp>
          <p:nvSpPr>
            <p:cNvPr id="6" name="Straight Connector 5"/>
            <p:cNvSpPr/>
            <p:nvPr/>
          </p:nvSpPr>
          <p:spPr>
            <a:xfrm>
              <a:off x="8043840" y="2592000"/>
              <a:ext cx="471240" cy="3427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7" name="Straight Connector 6"/>
            <p:cNvSpPr/>
            <p:nvPr/>
          </p:nvSpPr>
          <p:spPr>
            <a:xfrm flipH="1">
              <a:off x="7186679" y="2592000"/>
              <a:ext cx="471240" cy="3859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6757919" y="2968919"/>
              <a:ext cx="771119" cy="75419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43" h="2096">
                  <a:moveTo>
                    <a:pt x="1191" y="0"/>
                  </a:moveTo>
                  <a:lnTo>
                    <a:pt x="0" y="2096"/>
                  </a:lnTo>
                  <a:lnTo>
                    <a:pt x="2143" y="2096"/>
                  </a:lnTo>
                  <a:close/>
                </a:path>
              </a:pathLst>
            </a:custGeom>
            <a:solidFill>
              <a:srgbClr val="CFE7F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 i="1">
                  <a:latin typeface="Arial" pitchFamily="18"/>
                  <a:ea typeface="Microsoft YaHei" pitchFamily="2"/>
                  <a:cs typeface="Mangal" pitchFamily="2"/>
                </a:rPr>
                <a:t>x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7829639" y="3535200"/>
              <a:ext cx="771119" cy="75419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43" h="2096">
                  <a:moveTo>
                    <a:pt x="1191" y="0"/>
                  </a:moveTo>
                  <a:lnTo>
                    <a:pt x="0" y="2096"/>
                  </a:lnTo>
                  <a:lnTo>
                    <a:pt x="2143" y="2096"/>
                  </a:lnTo>
                  <a:close/>
                </a:path>
              </a:pathLst>
            </a:custGeom>
            <a:solidFill>
              <a:srgbClr val="CFE7F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 i="1">
                  <a:latin typeface="Arial" pitchFamily="18"/>
                  <a:ea typeface="Microsoft YaHei" pitchFamily="2"/>
                  <a:cs typeface="Mangal" pitchFamily="2"/>
                </a:rPr>
                <a:t>y</a:t>
              </a:r>
            </a:p>
          </p:txBody>
        </p:sp>
        <p:sp>
          <p:nvSpPr>
            <p:cNvPr id="10" name="Freeform 9"/>
            <p:cNvSpPr/>
            <p:nvPr/>
          </p:nvSpPr>
          <p:spPr>
            <a:xfrm>
              <a:off x="8729639" y="3552120"/>
              <a:ext cx="771119" cy="75419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43" h="2096">
                  <a:moveTo>
                    <a:pt x="1191" y="0"/>
                  </a:moveTo>
                  <a:lnTo>
                    <a:pt x="0" y="2096"/>
                  </a:lnTo>
                  <a:lnTo>
                    <a:pt x="2143" y="2096"/>
                  </a:lnTo>
                  <a:close/>
                </a:path>
              </a:pathLst>
            </a:custGeom>
            <a:solidFill>
              <a:srgbClr val="CFE7F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 i="1">
                  <a:latin typeface="Arial" pitchFamily="18"/>
                  <a:ea typeface="Microsoft YaHei" pitchFamily="2"/>
                  <a:cs typeface="Mangal" pitchFamily="2"/>
                </a:rPr>
                <a:t>z</a:t>
              </a:r>
            </a:p>
          </p:txBody>
        </p:sp>
        <p:sp>
          <p:nvSpPr>
            <p:cNvPr id="11" name="Straight Connector 10"/>
            <p:cNvSpPr/>
            <p:nvPr/>
          </p:nvSpPr>
          <p:spPr>
            <a:xfrm flipH="1">
              <a:off x="8258040" y="3234960"/>
              <a:ext cx="300239" cy="3002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2" name="Straight Connector 11"/>
            <p:cNvSpPr/>
            <p:nvPr/>
          </p:nvSpPr>
          <p:spPr>
            <a:xfrm>
              <a:off x="8858160" y="3234960"/>
              <a:ext cx="300239" cy="3168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3" name="Straight Connector 12"/>
            <p:cNvSpPr/>
            <p:nvPr/>
          </p:nvSpPr>
          <p:spPr>
            <a:xfrm flipV="1">
              <a:off x="8352360" y="3278159"/>
              <a:ext cx="308519" cy="3085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4" name="Straight Connector 13"/>
            <p:cNvSpPr/>
            <p:nvPr/>
          </p:nvSpPr>
          <p:spPr>
            <a:xfrm flipH="1" flipV="1">
              <a:off x="8943840" y="3175200"/>
              <a:ext cx="282960" cy="3085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5" name="Straight Connector 14"/>
            <p:cNvSpPr/>
            <p:nvPr/>
          </p:nvSpPr>
          <p:spPr>
            <a:xfrm flipV="1">
              <a:off x="7246440" y="2678040"/>
              <a:ext cx="411479" cy="3427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6954840" y="1563479"/>
              <a:ext cx="677520" cy="582839"/>
            </a:xfrm>
            <a:custGeom>
              <a:avLst/>
              <a:gdLst>
                <a:gd name="idx" fmla="cos wd2 2700000"/>
                <a:gd name="idy" fmla="sin hd2 2700000"/>
                <a:gd name="il" fmla="+- hc 0 idx"/>
                <a:gd name="ir" fmla="+- hc idx 0"/>
                <a:gd name="it" fmla="+- vc 0 idy"/>
                <a:gd name="ib" fmla="+- vc idy 0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t" r="ir" b="ib"/>
              <a:pathLst>
                <a:path>
                  <a:moveTo>
                    <a:pt x="l" y="vc"/>
                  </a:moveTo>
                  <a:arcTo wR="wd2" hR="hd2" stAng="cd2" swAng="cd4"/>
                  <a:arcTo wR="wd2" hR="hd2" stAng="3cd4" swAng="cd4"/>
                  <a:arcTo wR="wd2" hR="hd2" stAng="0" swAng="cd4"/>
                  <a:arcTo wR="wd2" hR="hd2" stAng="cd4" swAng="cd4"/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>
                  <a:latin typeface="Arial" pitchFamily="18"/>
                  <a:ea typeface="Microsoft YaHei" pitchFamily="2"/>
                  <a:cs typeface="Mangal" pitchFamily="2"/>
                </a:rPr>
                <a:t>root</a:t>
              </a:r>
            </a:p>
          </p:txBody>
        </p:sp>
        <p:sp>
          <p:nvSpPr>
            <p:cNvPr id="17" name="Straight Connector 16"/>
            <p:cNvSpPr/>
            <p:nvPr/>
          </p:nvSpPr>
          <p:spPr>
            <a:xfrm>
              <a:off x="7477919" y="2095199"/>
              <a:ext cx="205560" cy="2055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sp>
        <p:nvSpPr>
          <p:cNvPr id="18" name="Text Placeholder 17"/>
          <p:cNvSpPr txBox="1">
            <a:spLocks noGrp="1"/>
          </p:cNvSpPr>
          <p:nvPr>
            <p:ph type="body" idx="4294967295"/>
          </p:nvPr>
        </p:nvSpPr>
        <p:spPr>
          <a:xfrm>
            <a:off x="97966" y="1493149"/>
            <a:ext cx="6032053" cy="3253118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1999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3999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>
              <a:spcAft>
                <a:spcPts val="0"/>
              </a:spcAft>
              <a:buNone/>
            </a:pPr>
            <a:r>
              <a:rPr lang="en-US" sz="18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if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(</a:t>
            </a: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_root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== oldParent) {</a:t>
            </a:r>
          </a:p>
          <a:p>
            <a:pPr>
              <a:spcAft>
                <a:spcPts val="0"/>
              </a:spcAft>
              <a:buNone/>
            </a:pP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    _root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= newParent;</a:t>
            </a:r>
          </a:p>
          <a:p>
            <a:pPr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}</a:t>
            </a:r>
          </a:p>
          <a:p>
            <a:pPr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newParent.</a:t>
            </a: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_parent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= oldParent.</a:t>
            </a: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_parent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;</a:t>
            </a:r>
          </a:p>
          <a:p>
            <a:pPr>
              <a:spcAft>
                <a:spcPts val="0"/>
              </a:spcAft>
              <a:buNone/>
            </a:pPr>
            <a:r>
              <a:rPr lang="en-US" sz="18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if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(</a:t>
            </a:r>
            <a:r>
              <a:rPr lang="en-US" sz="18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null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!= newParent.</a:t>
            </a: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_parent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) {</a:t>
            </a:r>
          </a:p>
          <a:p>
            <a:pPr>
              <a:spcAft>
                <a:spcPts val="0"/>
              </a:spcAft>
              <a:buNone/>
            </a:pPr>
            <a:r>
              <a:rPr lang="en-US" sz="18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    if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(newParent.</a:t>
            </a: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_parent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.</a:t>
            </a: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_right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== oldParent) {</a:t>
            </a:r>
          </a:p>
          <a:p>
            <a:pPr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       newParent.</a:t>
            </a: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_parent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.</a:t>
            </a: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_right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= newParent;</a:t>
            </a:r>
          </a:p>
          <a:p>
            <a:pPr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   }</a:t>
            </a:r>
          </a:p>
          <a:p>
            <a:pPr>
              <a:spcAft>
                <a:spcPts val="0"/>
              </a:spcAft>
              <a:buNone/>
            </a:pPr>
            <a:r>
              <a:rPr lang="en-US" sz="18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    else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{</a:t>
            </a:r>
          </a:p>
          <a:p>
            <a:pPr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       newParent.</a:t>
            </a: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_parent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.</a:t>
            </a: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_left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= newParent;</a:t>
            </a:r>
          </a:p>
          <a:p>
            <a:pPr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   }</a:t>
            </a:r>
          </a:p>
          <a:p>
            <a:pPr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}</a:t>
            </a:r>
          </a:p>
        </p:txBody>
      </p:sp>
      <p:sp>
        <p:nvSpPr>
          <p:cNvPr id="19" name="Title 18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Link B to A's Parent (1)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137855" y="4769781"/>
            <a:ext cx="2487993" cy="1866108"/>
            <a:chOff x="6766559" y="5257800"/>
            <a:chExt cx="2742839" cy="2057039"/>
          </a:xfrm>
        </p:grpSpPr>
        <p:sp>
          <p:nvSpPr>
            <p:cNvPr id="21" name="Freeform 20"/>
            <p:cNvSpPr/>
            <p:nvPr/>
          </p:nvSpPr>
          <p:spPr>
            <a:xfrm>
              <a:off x="7623720" y="5257800"/>
              <a:ext cx="471600" cy="428760"/>
            </a:xfrm>
            <a:custGeom>
              <a:avLst/>
              <a:gdLst>
                <a:gd name="idx" fmla="cos wd2 2700000"/>
                <a:gd name="idy" fmla="sin hd2 2700000"/>
                <a:gd name="il" fmla="+- hc 0 idx"/>
                <a:gd name="ir" fmla="+- hc idx 0"/>
                <a:gd name="it" fmla="+- vc 0 idy"/>
                <a:gd name="ib" fmla="+- vc idy 0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t" r="ir" b="ib"/>
              <a:pathLst>
                <a:path>
                  <a:moveTo>
                    <a:pt x="l" y="vc"/>
                  </a:moveTo>
                  <a:arcTo wR="wd2" hR="hd2" stAng="cd2" swAng="cd4"/>
                  <a:arcTo wR="wd2" hR="hd2" stAng="3cd4" swAng="cd4"/>
                  <a:arcTo wR="wd2" hR="hd2" stAng="0" swAng="cd4"/>
                  <a:arcTo wR="wd2" hR="hd2" stAng="cd4" swAng="cd4"/>
                  <a:close/>
                </a:path>
              </a:pathLst>
            </a:custGeom>
            <a:solidFill>
              <a:srgbClr val="CFE7F5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>
                  <a:latin typeface="Arial" pitchFamily="18"/>
                  <a:ea typeface="Microsoft YaHei" pitchFamily="2"/>
                  <a:cs typeface="Mangal" pitchFamily="2"/>
                </a:rPr>
                <a:t>A</a:t>
              </a:r>
            </a:p>
          </p:txBody>
        </p:sp>
        <p:sp>
          <p:nvSpPr>
            <p:cNvPr id="22" name="Freeform 21"/>
            <p:cNvSpPr/>
            <p:nvPr/>
          </p:nvSpPr>
          <p:spPr>
            <a:xfrm>
              <a:off x="8481240" y="5857919"/>
              <a:ext cx="471239" cy="428760"/>
            </a:xfrm>
            <a:custGeom>
              <a:avLst/>
              <a:gdLst>
                <a:gd name="idx" fmla="cos wd2 2700000"/>
                <a:gd name="idy" fmla="sin hd2 2700000"/>
                <a:gd name="il" fmla="+- hc 0 idx"/>
                <a:gd name="ir" fmla="+- hc idx 0"/>
                <a:gd name="it" fmla="+- vc 0 idy"/>
                <a:gd name="ib" fmla="+- vc idy 0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t" r="ir" b="ib"/>
              <a:pathLst>
                <a:path>
                  <a:moveTo>
                    <a:pt x="l" y="vc"/>
                  </a:moveTo>
                  <a:arcTo wR="wd2" hR="hd2" stAng="cd2" swAng="cd4"/>
                  <a:arcTo wR="wd2" hR="hd2" stAng="3cd4" swAng="cd4"/>
                  <a:arcTo wR="wd2" hR="hd2" stAng="0" swAng="cd4"/>
                  <a:arcTo wR="wd2" hR="hd2" stAng="cd4" swAng="cd4"/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>
                  <a:solidFill>
                    <a:srgbClr val="FFFFFF"/>
                  </a:solidFill>
                  <a:latin typeface="Arial" pitchFamily="18"/>
                  <a:ea typeface="Microsoft YaHei" pitchFamily="2"/>
                  <a:cs typeface="Mangal" pitchFamily="2"/>
                </a:rPr>
                <a:t>B</a:t>
              </a:r>
            </a:p>
          </p:txBody>
        </p:sp>
        <p:sp>
          <p:nvSpPr>
            <p:cNvPr id="23" name="Straight Connector 22"/>
            <p:cNvSpPr/>
            <p:nvPr/>
          </p:nvSpPr>
          <p:spPr>
            <a:xfrm>
              <a:off x="8052479" y="5600520"/>
              <a:ext cx="471241" cy="3427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4" name="Straight Connector 23"/>
            <p:cNvSpPr/>
            <p:nvPr/>
          </p:nvSpPr>
          <p:spPr>
            <a:xfrm flipH="1">
              <a:off x="7195319" y="5600520"/>
              <a:ext cx="471240" cy="3859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5" name="Freeform 24"/>
            <p:cNvSpPr/>
            <p:nvPr/>
          </p:nvSpPr>
          <p:spPr>
            <a:xfrm>
              <a:off x="6766559" y="5977440"/>
              <a:ext cx="771119" cy="75419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43" h="2096">
                  <a:moveTo>
                    <a:pt x="1191" y="0"/>
                  </a:moveTo>
                  <a:lnTo>
                    <a:pt x="0" y="2096"/>
                  </a:lnTo>
                  <a:lnTo>
                    <a:pt x="2143" y="2096"/>
                  </a:lnTo>
                  <a:close/>
                </a:path>
              </a:pathLst>
            </a:custGeom>
            <a:solidFill>
              <a:srgbClr val="CFE7F5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 i="1">
                  <a:latin typeface="Arial" pitchFamily="18"/>
                  <a:ea typeface="Microsoft YaHei" pitchFamily="2"/>
                  <a:cs typeface="Mangal" pitchFamily="2"/>
                </a:rPr>
                <a:t>x</a:t>
              </a:r>
            </a:p>
          </p:txBody>
        </p:sp>
        <p:sp>
          <p:nvSpPr>
            <p:cNvPr id="26" name="Freeform 25"/>
            <p:cNvSpPr/>
            <p:nvPr/>
          </p:nvSpPr>
          <p:spPr>
            <a:xfrm>
              <a:off x="7838279" y="6543720"/>
              <a:ext cx="771119" cy="75419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43" h="2096">
                  <a:moveTo>
                    <a:pt x="1191" y="0"/>
                  </a:moveTo>
                  <a:lnTo>
                    <a:pt x="0" y="2096"/>
                  </a:lnTo>
                  <a:lnTo>
                    <a:pt x="2143" y="2096"/>
                  </a:lnTo>
                  <a:close/>
                </a:path>
              </a:pathLst>
            </a:custGeom>
            <a:solidFill>
              <a:srgbClr val="CFE7F5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 i="1">
                  <a:latin typeface="Arial" pitchFamily="18"/>
                  <a:ea typeface="Microsoft YaHei" pitchFamily="2"/>
                  <a:cs typeface="Mangal" pitchFamily="2"/>
                </a:rPr>
                <a:t>y</a:t>
              </a:r>
            </a:p>
          </p:txBody>
        </p:sp>
        <p:sp>
          <p:nvSpPr>
            <p:cNvPr id="27" name="Freeform 26"/>
            <p:cNvSpPr/>
            <p:nvPr/>
          </p:nvSpPr>
          <p:spPr>
            <a:xfrm>
              <a:off x="8738279" y="6560640"/>
              <a:ext cx="771119" cy="75419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43" h="2096">
                  <a:moveTo>
                    <a:pt x="1191" y="0"/>
                  </a:moveTo>
                  <a:lnTo>
                    <a:pt x="0" y="2096"/>
                  </a:lnTo>
                  <a:lnTo>
                    <a:pt x="2143" y="2096"/>
                  </a:lnTo>
                  <a:close/>
                </a:path>
              </a:pathLst>
            </a:custGeom>
            <a:solidFill>
              <a:srgbClr val="CFE7F5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 i="1">
                  <a:latin typeface="Arial" pitchFamily="18"/>
                  <a:ea typeface="Microsoft YaHei" pitchFamily="2"/>
                  <a:cs typeface="Mangal" pitchFamily="2"/>
                </a:rPr>
                <a:t>z</a:t>
              </a:r>
            </a:p>
          </p:txBody>
        </p:sp>
        <p:sp>
          <p:nvSpPr>
            <p:cNvPr id="28" name="Straight Connector 27"/>
            <p:cNvSpPr/>
            <p:nvPr/>
          </p:nvSpPr>
          <p:spPr>
            <a:xfrm flipH="1">
              <a:off x="8266679" y="6243479"/>
              <a:ext cx="300241" cy="3002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9" name="Straight Connector 28"/>
            <p:cNvSpPr/>
            <p:nvPr/>
          </p:nvSpPr>
          <p:spPr>
            <a:xfrm>
              <a:off x="8866800" y="6243479"/>
              <a:ext cx="300239" cy="3168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30" name="Straight Connector 29"/>
            <p:cNvSpPr/>
            <p:nvPr/>
          </p:nvSpPr>
          <p:spPr>
            <a:xfrm flipV="1">
              <a:off x="8360999" y="6286679"/>
              <a:ext cx="308520" cy="3085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31" name="Straight Connector 30"/>
            <p:cNvSpPr/>
            <p:nvPr/>
          </p:nvSpPr>
          <p:spPr>
            <a:xfrm flipH="1" flipV="1">
              <a:off x="8952479" y="6183720"/>
              <a:ext cx="282961" cy="3085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32" name="Straight Connector 31"/>
            <p:cNvSpPr/>
            <p:nvPr/>
          </p:nvSpPr>
          <p:spPr>
            <a:xfrm flipV="1">
              <a:off x="7255080" y="5686559"/>
              <a:ext cx="411479" cy="3427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33" name="Freeform 32"/>
            <p:cNvSpPr/>
            <p:nvPr/>
          </p:nvSpPr>
          <p:spPr>
            <a:xfrm rot="7014000">
              <a:off x="7061749" y="6269344"/>
              <a:ext cx="1297799" cy="50256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606" h="1397">
                  <a:moveTo>
                    <a:pt x="0" y="1214"/>
                  </a:moveTo>
                  <a:cubicBezTo>
                    <a:pt x="1615" y="1714"/>
                    <a:pt x="3024" y="1147"/>
                    <a:pt x="3606" y="0"/>
                  </a:cubicBezTo>
                </a:path>
              </a:pathLst>
            </a:custGeom>
            <a:noFill/>
            <a:ln w="18360">
              <a:solidFill>
                <a:srgbClr val="800000"/>
              </a:solidFill>
              <a:prstDash val="solid"/>
              <a:headEnd type="arrow"/>
            </a:ln>
          </p:spPr>
          <p:txBody>
            <a:bodyPr vert="horz" wrap="none" lIns="99000" tIns="54000" rIns="99000" bIns="54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137855" y="4769781"/>
            <a:ext cx="2487993" cy="1866108"/>
            <a:chOff x="6766559" y="5257800"/>
            <a:chExt cx="2742839" cy="2057039"/>
          </a:xfrm>
        </p:grpSpPr>
        <p:sp>
          <p:nvSpPr>
            <p:cNvPr id="35" name="Freeform 34"/>
            <p:cNvSpPr/>
            <p:nvPr/>
          </p:nvSpPr>
          <p:spPr>
            <a:xfrm>
              <a:off x="7623720" y="5257800"/>
              <a:ext cx="471600" cy="428760"/>
            </a:xfrm>
            <a:custGeom>
              <a:avLst/>
              <a:gdLst>
                <a:gd name="idx" fmla="cos wd2 2700000"/>
                <a:gd name="idy" fmla="sin hd2 2700000"/>
                <a:gd name="il" fmla="+- hc 0 idx"/>
                <a:gd name="ir" fmla="+- hc idx 0"/>
                <a:gd name="it" fmla="+- vc 0 idy"/>
                <a:gd name="ib" fmla="+- vc idy 0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t" r="ir" b="ib"/>
              <a:pathLst>
                <a:path>
                  <a:moveTo>
                    <a:pt x="l" y="vc"/>
                  </a:moveTo>
                  <a:arcTo wR="wd2" hR="hd2" stAng="cd2" swAng="cd4"/>
                  <a:arcTo wR="wd2" hR="hd2" stAng="3cd4" swAng="cd4"/>
                  <a:arcTo wR="wd2" hR="hd2" stAng="0" swAng="cd4"/>
                  <a:arcTo wR="wd2" hR="hd2" stAng="cd4" swAng="cd4"/>
                  <a:close/>
                </a:path>
              </a:pathLst>
            </a:custGeom>
            <a:solidFill>
              <a:srgbClr val="CFE7F5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>
                  <a:latin typeface="Arial" pitchFamily="18"/>
                  <a:ea typeface="Microsoft YaHei" pitchFamily="2"/>
                  <a:cs typeface="Mangal" pitchFamily="2"/>
                </a:rPr>
                <a:t>A</a:t>
              </a:r>
            </a:p>
          </p:txBody>
        </p:sp>
        <p:sp>
          <p:nvSpPr>
            <p:cNvPr id="36" name="Freeform 35"/>
            <p:cNvSpPr/>
            <p:nvPr/>
          </p:nvSpPr>
          <p:spPr>
            <a:xfrm>
              <a:off x="8481240" y="5857919"/>
              <a:ext cx="471239" cy="428760"/>
            </a:xfrm>
            <a:custGeom>
              <a:avLst/>
              <a:gdLst>
                <a:gd name="idx" fmla="cos wd2 2700000"/>
                <a:gd name="idy" fmla="sin hd2 2700000"/>
                <a:gd name="il" fmla="+- hc 0 idx"/>
                <a:gd name="ir" fmla="+- hc idx 0"/>
                <a:gd name="it" fmla="+- vc 0 idy"/>
                <a:gd name="ib" fmla="+- vc idy 0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t" r="ir" b="ib"/>
              <a:pathLst>
                <a:path>
                  <a:moveTo>
                    <a:pt x="l" y="vc"/>
                  </a:moveTo>
                  <a:arcTo wR="wd2" hR="hd2" stAng="cd2" swAng="cd4"/>
                  <a:arcTo wR="wd2" hR="hd2" stAng="3cd4" swAng="cd4"/>
                  <a:arcTo wR="wd2" hR="hd2" stAng="0" swAng="cd4"/>
                  <a:arcTo wR="wd2" hR="hd2" stAng="cd4" swAng="cd4"/>
                  <a:close/>
                </a:path>
              </a:pathLst>
            </a:custGeom>
            <a:solidFill>
              <a:srgbClr val="CFE7F5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>
                  <a:latin typeface="Arial" pitchFamily="18"/>
                  <a:ea typeface="Microsoft YaHei" pitchFamily="2"/>
                  <a:cs typeface="Mangal" pitchFamily="2"/>
                </a:rPr>
                <a:t>B</a:t>
              </a:r>
            </a:p>
          </p:txBody>
        </p:sp>
        <p:sp>
          <p:nvSpPr>
            <p:cNvPr id="37" name="Straight Connector 36"/>
            <p:cNvSpPr/>
            <p:nvPr/>
          </p:nvSpPr>
          <p:spPr>
            <a:xfrm>
              <a:off x="8052479" y="5600520"/>
              <a:ext cx="471241" cy="3427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38" name="Straight Connector 37"/>
            <p:cNvSpPr/>
            <p:nvPr/>
          </p:nvSpPr>
          <p:spPr>
            <a:xfrm flipH="1">
              <a:off x="7195319" y="5600520"/>
              <a:ext cx="471240" cy="3859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39" name="Freeform 38"/>
            <p:cNvSpPr/>
            <p:nvPr/>
          </p:nvSpPr>
          <p:spPr>
            <a:xfrm>
              <a:off x="6766559" y="5977440"/>
              <a:ext cx="771119" cy="75419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43" h="2096">
                  <a:moveTo>
                    <a:pt x="1191" y="0"/>
                  </a:moveTo>
                  <a:lnTo>
                    <a:pt x="0" y="2096"/>
                  </a:lnTo>
                  <a:lnTo>
                    <a:pt x="2143" y="2096"/>
                  </a:lnTo>
                  <a:close/>
                </a:path>
              </a:pathLst>
            </a:custGeom>
            <a:solidFill>
              <a:srgbClr val="CFE7F5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 i="1">
                  <a:latin typeface="Arial" pitchFamily="18"/>
                  <a:ea typeface="Microsoft YaHei" pitchFamily="2"/>
                  <a:cs typeface="Mangal" pitchFamily="2"/>
                </a:rPr>
                <a:t>x</a:t>
              </a:r>
            </a:p>
          </p:txBody>
        </p:sp>
        <p:sp>
          <p:nvSpPr>
            <p:cNvPr id="40" name="Freeform 39"/>
            <p:cNvSpPr/>
            <p:nvPr/>
          </p:nvSpPr>
          <p:spPr>
            <a:xfrm>
              <a:off x="7838279" y="6543720"/>
              <a:ext cx="771119" cy="75419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43" h="2096">
                  <a:moveTo>
                    <a:pt x="1191" y="0"/>
                  </a:moveTo>
                  <a:lnTo>
                    <a:pt x="0" y="2096"/>
                  </a:lnTo>
                  <a:lnTo>
                    <a:pt x="2143" y="2096"/>
                  </a:lnTo>
                  <a:close/>
                </a:path>
              </a:pathLst>
            </a:custGeom>
            <a:solidFill>
              <a:srgbClr val="CFE7F5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 i="1">
                  <a:latin typeface="Arial" pitchFamily="18"/>
                  <a:ea typeface="Microsoft YaHei" pitchFamily="2"/>
                  <a:cs typeface="Mangal" pitchFamily="2"/>
                </a:rPr>
                <a:t>y</a:t>
              </a:r>
            </a:p>
          </p:txBody>
        </p:sp>
        <p:sp>
          <p:nvSpPr>
            <p:cNvPr id="41" name="Freeform 40"/>
            <p:cNvSpPr/>
            <p:nvPr/>
          </p:nvSpPr>
          <p:spPr>
            <a:xfrm>
              <a:off x="8738279" y="6560640"/>
              <a:ext cx="771119" cy="75419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43" h="2096">
                  <a:moveTo>
                    <a:pt x="1191" y="0"/>
                  </a:moveTo>
                  <a:lnTo>
                    <a:pt x="0" y="2096"/>
                  </a:lnTo>
                  <a:lnTo>
                    <a:pt x="2143" y="2096"/>
                  </a:lnTo>
                  <a:close/>
                </a:path>
              </a:pathLst>
            </a:custGeom>
            <a:solidFill>
              <a:srgbClr val="CFE7F5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 i="1">
                  <a:latin typeface="Arial" pitchFamily="18"/>
                  <a:ea typeface="Microsoft YaHei" pitchFamily="2"/>
                  <a:cs typeface="Mangal" pitchFamily="2"/>
                </a:rPr>
                <a:t>z</a:t>
              </a:r>
            </a:p>
          </p:txBody>
        </p:sp>
        <p:sp>
          <p:nvSpPr>
            <p:cNvPr id="42" name="Straight Connector 41"/>
            <p:cNvSpPr/>
            <p:nvPr/>
          </p:nvSpPr>
          <p:spPr>
            <a:xfrm flipH="1">
              <a:off x="8266679" y="6243479"/>
              <a:ext cx="300241" cy="3002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43" name="Straight Connector 42"/>
            <p:cNvSpPr/>
            <p:nvPr/>
          </p:nvSpPr>
          <p:spPr>
            <a:xfrm>
              <a:off x="8866800" y="6243479"/>
              <a:ext cx="300239" cy="3168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44" name="Straight Connector 43"/>
            <p:cNvSpPr/>
            <p:nvPr/>
          </p:nvSpPr>
          <p:spPr>
            <a:xfrm flipV="1">
              <a:off x="8360999" y="6286679"/>
              <a:ext cx="308520" cy="3085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45" name="Straight Connector 44"/>
            <p:cNvSpPr/>
            <p:nvPr/>
          </p:nvSpPr>
          <p:spPr>
            <a:xfrm flipH="1" flipV="1">
              <a:off x="8952479" y="6183720"/>
              <a:ext cx="282961" cy="3085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46" name="Straight Connector 45"/>
            <p:cNvSpPr/>
            <p:nvPr/>
          </p:nvSpPr>
          <p:spPr>
            <a:xfrm flipV="1">
              <a:off x="7255080" y="5686559"/>
              <a:ext cx="411479" cy="3427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sp>
        <p:nvSpPr>
          <p:cNvPr id="47" name="Freeform 46"/>
          <p:cNvSpPr/>
          <p:nvPr/>
        </p:nvSpPr>
        <p:spPr>
          <a:xfrm>
            <a:off x="6316479" y="4147635"/>
            <a:ext cx="614569" cy="528741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solidFill>
            <a:srgbClr val="FFFFFF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/>
          <a:p>
            <a:pPr algn="ctr" hangingPunct="0">
              <a:spcBef>
                <a:spcPts val="0"/>
              </a:spcBef>
              <a:spcAft>
                <a:spcPts val="0"/>
              </a:spcAft>
            </a:pPr>
            <a:r>
              <a:rPr lang="en-US" sz="2200" b="1">
                <a:latin typeface="Arial" pitchFamily="18"/>
                <a:ea typeface="Microsoft YaHei" pitchFamily="2"/>
                <a:cs typeface="Mangal" pitchFamily="2"/>
              </a:rPr>
              <a:t>root</a:t>
            </a:r>
          </a:p>
        </p:txBody>
      </p:sp>
      <p:sp>
        <p:nvSpPr>
          <p:cNvPr id="48" name="Freeform 47"/>
          <p:cNvSpPr/>
          <p:nvPr/>
        </p:nvSpPr>
        <p:spPr>
          <a:xfrm>
            <a:off x="7685382" y="2584924"/>
            <a:ext cx="427455" cy="388963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solidFill>
            <a:srgbClr val="CFE7F5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/>
          <a:p>
            <a:pPr algn="ctr" hangingPunct="0">
              <a:spcBef>
                <a:spcPts val="0"/>
              </a:spcBef>
              <a:spcAft>
                <a:spcPts val="0"/>
              </a:spcAft>
            </a:pPr>
            <a:r>
              <a:rPr lang="en-US" sz="2200" b="1">
                <a:latin typeface="Arial" pitchFamily="18"/>
                <a:ea typeface="Microsoft YaHei" pitchFamily="2"/>
                <a:cs typeface="Mangal" pitchFamily="2"/>
              </a:rPr>
              <a:t>B</a:t>
            </a:r>
          </a:p>
        </p:txBody>
      </p:sp>
      <p:sp>
        <p:nvSpPr>
          <p:cNvPr id="49" name="Straight Connector 48"/>
          <p:cNvSpPr/>
          <p:nvPr/>
        </p:nvSpPr>
        <p:spPr>
          <a:xfrm flipH="1" flipV="1">
            <a:off x="7335319" y="2239723"/>
            <a:ext cx="388597" cy="34520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9" tIns="40820" rIns="81639" bIns="40820" anchor="ctr" anchorCtr="0" compatLnSpc="0"/>
          <a:lstStyle/>
          <a:p>
            <a:pPr hangingPunct="0">
              <a:spcBef>
                <a:spcPts val="0"/>
              </a:spcBef>
              <a:spcAft>
                <a:spcPts val="0"/>
              </a:spcAft>
            </a:pPr>
            <a:endParaRPr lang="en-US" sz="16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0" name="Straight Connector 49"/>
          <p:cNvSpPr/>
          <p:nvPr/>
        </p:nvSpPr>
        <p:spPr>
          <a:xfrm flipH="1" flipV="1">
            <a:off x="7343156" y="4968997"/>
            <a:ext cx="388597" cy="34520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9" tIns="40820" rIns="81639" bIns="40820" anchor="ctr" anchorCtr="0" compatLnSpc="0"/>
          <a:lstStyle/>
          <a:p>
            <a:pPr hangingPunct="0">
              <a:spcBef>
                <a:spcPts val="0"/>
              </a:spcBef>
              <a:spcAft>
                <a:spcPts val="0"/>
              </a:spcAft>
            </a:pPr>
            <a:endParaRPr lang="en-US" sz="1600"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504801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966" y="2322675"/>
            <a:ext cx="4795730" cy="248858"/>
          </a:xfrm>
          <a:prstGeom prst="rect">
            <a:avLst/>
          </a:prstGeom>
          <a:solidFill>
            <a:srgbClr val="FFFF0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/>
          <a:p>
            <a:pPr hangingPunct="0">
              <a:spcBef>
                <a:spcPts val="0"/>
              </a:spcBef>
              <a:spcAft>
                <a:spcPts val="0"/>
              </a:spcAft>
            </a:pPr>
            <a:endParaRPr lang="en-US" sz="16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97966" y="1493149"/>
            <a:ext cx="6032053" cy="3253118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1999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3999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>
              <a:spcAft>
                <a:spcPts val="0"/>
              </a:spcAft>
              <a:buNone/>
            </a:pPr>
            <a:r>
              <a:rPr lang="en-US" sz="18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if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(</a:t>
            </a: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_root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== oldParent) {</a:t>
            </a:r>
          </a:p>
          <a:p>
            <a:pPr>
              <a:spcAft>
                <a:spcPts val="0"/>
              </a:spcAft>
              <a:buNone/>
            </a:pP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    _root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= newParent;</a:t>
            </a:r>
          </a:p>
          <a:p>
            <a:pPr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}</a:t>
            </a:r>
          </a:p>
          <a:p>
            <a:pPr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newParent.</a:t>
            </a: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_parent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= oldParent.</a:t>
            </a: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_parent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;</a:t>
            </a:r>
          </a:p>
          <a:p>
            <a:pPr>
              <a:spcAft>
                <a:spcPts val="0"/>
              </a:spcAft>
              <a:buNone/>
            </a:pPr>
            <a:r>
              <a:rPr lang="en-US" sz="18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if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(</a:t>
            </a:r>
            <a:r>
              <a:rPr lang="en-US" sz="18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null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!= newParent.</a:t>
            </a: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_parent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) {</a:t>
            </a:r>
          </a:p>
          <a:p>
            <a:pPr>
              <a:spcAft>
                <a:spcPts val="0"/>
              </a:spcAft>
              <a:buNone/>
            </a:pPr>
            <a:r>
              <a:rPr lang="en-US" sz="18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    if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(newParent.</a:t>
            </a: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_parent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.</a:t>
            </a: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_right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== oldParent) {</a:t>
            </a:r>
          </a:p>
          <a:p>
            <a:pPr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       newParent.</a:t>
            </a: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_parent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.</a:t>
            </a: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_right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= newParent;</a:t>
            </a:r>
          </a:p>
          <a:p>
            <a:pPr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   }</a:t>
            </a:r>
          </a:p>
          <a:p>
            <a:pPr>
              <a:spcAft>
                <a:spcPts val="0"/>
              </a:spcAft>
              <a:buNone/>
            </a:pPr>
            <a:r>
              <a:rPr lang="en-US" sz="18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    else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{</a:t>
            </a:r>
          </a:p>
          <a:p>
            <a:pPr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       newParent.</a:t>
            </a: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_parent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.</a:t>
            </a: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_left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= newParent;</a:t>
            </a:r>
          </a:p>
          <a:p>
            <a:pPr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   }</a:t>
            </a:r>
          </a:p>
          <a:p>
            <a:pPr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}</a:t>
            </a:r>
          </a:p>
        </p:txBody>
      </p:sp>
      <p:sp>
        <p:nvSpPr>
          <p:cNvPr id="4" name="Title 3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Link B to A's Parent (2)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130018" y="1418360"/>
            <a:ext cx="2487993" cy="5217529"/>
            <a:chOff x="6757919" y="1563479"/>
            <a:chExt cx="2742839" cy="5751360"/>
          </a:xfrm>
        </p:grpSpPr>
        <p:sp>
          <p:nvSpPr>
            <p:cNvPr id="6" name="Freeform 5"/>
            <p:cNvSpPr/>
            <p:nvPr/>
          </p:nvSpPr>
          <p:spPr>
            <a:xfrm>
              <a:off x="7615080" y="2249280"/>
              <a:ext cx="471600" cy="428760"/>
            </a:xfrm>
            <a:custGeom>
              <a:avLst/>
              <a:gdLst>
                <a:gd name="idx" fmla="cos wd2 2700000"/>
                <a:gd name="idy" fmla="sin hd2 2700000"/>
                <a:gd name="il" fmla="+- hc 0 idx"/>
                <a:gd name="ir" fmla="+- hc idx 0"/>
                <a:gd name="it" fmla="+- vc 0 idy"/>
                <a:gd name="ib" fmla="+- vc idy 0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t" r="ir" b="ib"/>
              <a:pathLst>
                <a:path>
                  <a:moveTo>
                    <a:pt x="l" y="vc"/>
                  </a:moveTo>
                  <a:arcTo wR="wd2" hR="hd2" stAng="cd2" swAng="cd4"/>
                  <a:arcTo wR="wd2" hR="hd2" stAng="3cd4" swAng="cd4"/>
                  <a:arcTo wR="wd2" hR="hd2" stAng="0" swAng="cd4"/>
                  <a:arcTo wR="wd2" hR="hd2" stAng="cd4" swAng="cd4"/>
                  <a:close/>
                </a:path>
              </a:pathLst>
            </a:custGeom>
            <a:solidFill>
              <a:srgbClr val="CFE7F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>
                  <a:latin typeface="Arial" pitchFamily="18"/>
                  <a:ea typeface="Microsoft YaHei" pitchFamily="2"/>
                  <a:cs typeface="Mangal" pitchFamily="2"/>
                </a:rPr>
                <a:t>A</a:t>
              </a:r>
            </a:p>
          </p:txBody>
        </p:sp>
        <p:sp>
          <p:nvSpPr>
            <p:cNvPr id="7" name="Freeform 6"/>
            <p:cNvSpPr/>
            <p:nvPr/>
          </p:nvSpPr>
          <p:spPr>
            <a:xfrm>
              <a:off x="8472600" y="2849400"/>
              <a:ext cx="471239" cy="428760"/>
            </a:xfrm>
            <a:custGeom>
              <a:avLst/>
              <a:gdLst>
                <a:gd name="idx" fmla="cos wd2 2700000"/>
                <a:gd name="idy" fmla="sin hd2 2700000"/>
                <a:gd name="il" fmla="+- hc 0 idx"/>
                <a:gd name="ir" fmla="+- hc idx 0"/>
                <a:gd name="it" fmla="+- vc 0 idy"/>
                <a:gd name="ib" fmla="+- vc idy 0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t" r="ir" b="ib"/>
              <a:pathLst>
                <a:path>
                  <a:moveTo>
                    <a:pt x="l" y="vc"/>
                  </a:moveTo>
                  <a:arcTo wR="wd2" hR="hd2" stAng="cd2" swAng="cd4"/>
                  <a:arcTo wR="wd2" hR="hd2" stAng="3cd4" swAng="cd4"/>
                  <a:arcTo wR="wd2" hR="hd2" stAng="0" swAng="cd4"/>
                  <a:arcTo wR="wd2" hR="hd2" stAng="cd4" swAng="cd4"/>
                  <a:close/>
                </a:path>
              </a:pathLst>
            </a:custGeom>
            <a:solidFill>
              <a:srgbClr val="CFE7F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>
                  <a:latin typeface="Arial" pitchFamily="18"/>
                  <a:ea typeface="Microsoft YaHei" pitchFamily="2"/>
                  <a:cs typeface="Mangal" pitchFamily="2"/>
                </a:rPr>
                <a:t>B</a:t>
              </a:r>
            </a:p>
          </p:txBody>
        </p:sp>
        <p:sp>
          <p:nvSpPr>
            <p:cNvPr id="8" name="Straight Connector 7"/>
            <p:cNvSpPr/>
            <p:nvPr/>
          </p:nvSpPr>
          <p:spPr>
            <a:xfrm>
              <a:off x="8043840" y="2592000"/>
              <a:ext cx="471240" cy="3427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9" name="Straight Connector 8"/>
            <p:cNvSpPr/>
            <p:nvPr/>
          </p:nvSpPr>
          <p:spPr>
            <a:xfrm flipH="1">
              <a:off x="7186679" y="2592000"/>
              <a:ext cx="471240" cy="3859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6757919" y="2968919"/>
              <a:ext cx="771119" cy="75419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43" h="2096">
                  <a:moveTo>
                    <a:pt x="1191" y="0"/>
                  </a:moveTo>
                  <a:lnTo>
                    <a:pt x="0" y="2096"/>
                  </a:lnTo>
                  <a:lnTo>
                    <a:pt x="2143" y="2096"/>
                  </a:lnTo>
                  <a:close/>
                </a:path>
              </a:pathLst>
            </a:custGeom>
            <a:solidFill>
              <a:srgbClr val="CFE7F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 i="1">
                  <a:latin typeface="Arial" pitchFamily="18"/>
                  <a:ea typeface="Microsoft YaHei" pitchFamily="2"/>
                  <a:cs typeface="Mangal" pitchFamily="2"/>
                </a:rPr>
                <a:t>x</a:t>
              </a:r>
            </a:p>
          </p:txBody>
        </p:sp>
        <p:sp>
          <p:nvSpPr>
            <p:cNvPr id="11" name="Freeform 10"/>
            <p:cNvSpPr/>
            <p:nvPr/>
          </p:nvSpPr>
          <p:spPr>
            <a:xfrm>
              <a:off x="7829639" y="3535200"/>
              <a:ext cx="771119" cy="75419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43" h="2096">
                  <a:moveTo>
                    <a:pt x="1191" y="0"/>
                  </a:moveTo>
                  <a:lnTo>
                    <a:pt x="0" y="2096"/>
                  </a:lnTo>
                  <a:lnTo>
                    <a:pt x="2143" y="2096"/>
                  </a:lnTo>
                  <a:close/>
                </a:path>
              </a:pathLst>
            </a:custGeom>
            <a:solidFill>
              <a:srgbClr val="CFE7F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 i="1">
                  <a:latin typeface="Arial" pitchFamily="18"/>
                  <a:ea typeface="Microsoft YaHei" pitchFamily="2"/>
                  <a:cs typeface="Mangal" pitchFamily="2"/>
                </a:rPr>
                <a:t>y</a:t>
              </a:r>
            </a:p>
          </p:txBody>
        </p:sp>
        <p:sp>
          <p:nvSpPr>
            <p:cNvPr id="12" name="Freeform 11"/>
            <p:cNvSpPr/>
            <p:nvPr/>
          </p:nvSpPr>
          <p:spPr>
            <a:xfrm>
              <a:off x="8729639" y="3552120"/>
              <a:ext cx="771119" cy="75419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43" h="2096">
                  <a:moveTo>
                    <a:pt x="1191" y="0"/>
                  </a:moveTo>
                  <a:lnTo>
                    <a:pt x="0" y="2096"/>
                  </a:lnTo>
                  <a:lnTo>
                    <a:pt x="2143" y="2096"/>
                  </a:lnTo>
                  <a:close/>
                </a:path>
              </a:pathLst>
            </a:custGeom>
            <a:solidFill>
              <a:srgbClr val="CFE7F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 i="1">
                  <a:latin typeface="Arial" pitchFamily="18"/>
                  <a:ea typeface="Microsoft YaHei" pitchFamily="2"/>
                  <a:cs typeface="Mangal" pitchFamily="2"/>
                </a:rPr>
                <a:t>z</a:t>
              </a:r>
            </a:p>
          </p:txBody>
        </p:sp>
        <p:sp>
          <p:nvSpPr>
            <p:cNvPr id="13" name="Straight Connector 12"/>
            <p:cNvSpPr/>
            <p:nvPr/>
          </p:nvSpPr>
          <p:spPr>
            <a:xfrm flipH="1">
              <a:off x="8258040" y="3234960"/>
              <a:ext cx="300239" cy="3002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4" name="Straight Connector 13"/>
            <p:cNvSpPr/>
            <p:nvPr/>
          </p:nvSpPr>
          <p:spPr>
            <a:xfrm>
              <a:off x="8858160" y="3234960"/>
              <a:ext cx="300239" cy="3168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5" name="Straight Connector 14"/>
            <p:cNvSpPr/>
            <p:nvPr/>
          </p:nvSpPr>
          <p:spPr>
            <a:xfrm flipH="1" flipV="1">
              <a:off x="8086679" y="2506319"/>
              <a:ext cx="428401" cy="3427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6" name="Straight Connector 15"/>
            <p:cNvSpPr/>
            <p:nvPr/>
          </p:nvSpPr>
          <p:spPr>
            <a:xfrm flipV="1">
              <a:off x="8352360" y="3278159"/>
              <a:ext cx="308519" cy="3085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7" name="Straight Connector 16"/>
            <p:cNvSpPr/>
            <p:nvPr/>
          </p:nvSpPr>
          <p:spPr>
            <a:xfrm flipH="1" flipV="1">
              <a:off x="8943840" y="3175200"/>
              <a:ext cx="282960" cy="3085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8" name="Straight Connector 17"/>
            <p:cNvSpPr/>
            <p:nvPr/>
          </p:nvSpPr>
          <p:spPr>
            <a:xfrm flipV="1">
              <a:off x="7246440" y="2678040"/>
              <a:ext cx="411479" cy="3427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6954840" y="1563479"/>
              <a:ext cx="677520" cy="582839"/>
            </a:xfrm>
            <a:custGeom>
              <a:avLst/>
              <a:gdLst>
                <a:gd name="idx" fmla="cos wd2 2700000"/>
                <a:gd name="idy" fmla="sin hd2 2700000"/>
                <a:gd name="il" fmla="+- hc 0 idx"/>
                <a:gd name="ir" fmla="+- hc idx 0"/>
                <a:gd name="it" fmla="+- vc 0 idy"/>
                <a:gd name="ib" fmla="+- vc idy 0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t" r="ir" b="ib"/>
              <a:pathLst>
                <a:path>
                  <a:moveTo>
                    <a:pt x="l" y="vc"/>
                  </a:moveTo>
                  <a:arcTo wR="wd2" hR="hd2" stAng="cd2" swAng="cd4"/>
                  <a:arcTo wR="wd2" hR="hd2" stAng="3cd4" swAng="cd4"/>
                  <a:arcTo wR="wd2" hR="hd2" stAng="0" swAng="cd4"/>
                  <a:arcTo wR="wd2" hR="hd2" stAng="cd4" swAng="cd4"/>
                  <a:close/>
                </a:path>
              </a:pathLst>
            </a:custGeom>
            <a:solidFill>
              <a:srgbClr val="CFE7F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>
                  <a:latin typeface="Arial" pitchFamily="18"/>
                  <a:ea typeface="Microsoft YaHei" pitchFamily="2"/>
                  <a:cs typeface="Mangal" pitchFamily="2"/>
                </a:rPr>
                <a:t>G</a:t>
              </a:r>
            </a:p>
          </p:txBody>
        </p:sp>
        <p:sp>
          <p:nvSpPr>
            <p:cNvPr id="20" name="Straight Connector 19"/>
            <p:cNvSpPr/>
            <p:nvPr/>
          </p:nvSpPr>
          <p:spPr>
            <a:xfrm>
              <a:off x="7477919" y="2095199"/>
              <a:ext cx="205560" cy="2055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1" name="Straight Connector 20"/>
            <p:cNvSpPr/>
            <p:nvPr/>
          </p:nvSpPr>
          <p:spPr>
            <a:xfrm flipH="1" flipV="1">
              <a:off x="7529399" y="2069280"/>
              <a:ext cx="205560" cy="180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6757919" y="4571999"/>
              <a:ext cx="2742839" cy="2742840"/>
              <a:chOff x="6757919" y="4571999"/>
              <a:chExt cx="2742839" cy="2742840"/>
            </a:xfrm>
          </p:grpSpPr>
          <p:sp>
            <p:nvSpPr>
              <p:cNvPr id="23" name="Freeform 22"/>
              <p:cNvSpPr/>
              <p:nvPr/>
            </p:nvSpPr>
            <p:spPr>
              <a:xfrm>
                <a:off x="7615080" y="5257800"/>
                <a:ext cx="471600" cy="428760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80808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latin typeface="Arial" pitchFamily="18"/>
                    <a:ea typeface="Microsoft YaHei" pitchFamily="2"/>
                    <a:cs typeface="Mangal" pitchFamily="2"/>
                  </a:rPr>
                  <a:t>A</a:t>
                </a:r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8472600" y="5857919"/>
                <a:ext cx="471239" cy="428760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80808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solidFill>
                      <a:srgbClr val="FFFFFF"/>
                    </a:solidFill>
                    <a:latin typeface="Arial" pitchFamily="18"/>
                    <a:ea typeface="Microsoft YaHei" pitchFamily="2"/>
                    <a:cs typeface="Mangal" pitchFamily="2"/>
                  </a:rPr>
                  <a:t>B</a:t>
                </a:r>
              </a:p>
            </p:txBody>
          </p:sp>
          <p:sp>
            <p:nvSpPr>
              <p:cNvPr id="25" name="Straight Connector 24"/>
              <p:cNvSpPr/>
              <p:nvPr/>
            </p:nvSpPr>
            <p:spPr>
              <a:xfrm>
                <a:off x="8043840" y="5600520"/>
                <a:ext cx="471240" cy="3427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26" name="Straight Connector 25"/>
              <p:cNvSpPr/>
              <p:nvPr/>
            </p:nvSpPr>
            <p:spPr>
              <a:xfrm flipH="1">
                <a:off x="7186679" y="5600520"/>
                <a:ext cx="471240" cy="3859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6757919" y="5977440"/>
                <a:ext cx="771119" cy="75419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43" h="2096">
                    <a:moveTo>
                      <a:pt x="1191" y="0"/>
                    </a:moveTo>
                    <a:lnTo>
                      <a:pt x="0" y="2096"/>
                    </a:lnTo>
                    <a:lnTo>
                      <a:pt x="2143" y="2096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80808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x</a:t>
                </a:r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7829639" y="6543720"/>
                <a:ext cx="771119" cy="75419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43" h="2096">
                    <a:moveTo>
                      <a:pt x="1191" y="0"/>
                    </a:moveTo>
                    <a:lnTo>
                      <a:pt x="0" y="2096"/>
                    </a:lnTo>
                    <a:lnTo>
                      <a:pt x="2143" y="2096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80808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y</a:t>
                </a:r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8729639" y="6560640"/>
                <a:ext cx="771119" cy="75419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43" h="2096">
                    <a:moveTo>
                      <a:pt x="1191" y="0"/>
                    </a:moveTo>
                    <a:lnTo>
                      <a:pt x="0" y="2096"/>
                    </a:lnTo>
                    <a:lnTo>
                      <a:pt x="2143" y="2096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80808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z</a:t>
                </a:r>
              </a:p>
            </p:txBody>
          </p:sp>
          <p:sp>
            <p:nvSpPr>
              <p:cNvPr id="30" name="Straight Connector 29"/>
              <p:cNvSpPr/>
              <p:nvPr/>
            </p:nvSpPr>
            <p:spPr>
              <a:xfrm flipH="1">
                <a:off x="8258040" y="6243479"/>
                <a:ext cx="300239" cy="3002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31" name="Straight Connector 30"/>
              <p:cNvSpPr/>
              <p:nvPr/>
            </p:nvSpPr>
            <p:spPr>
              <a:xfrm>
                <a:off x="8858160" y="6243479"/>
                <a:ext cx="300239" cy="3168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32" name="Straight Connector 31"/>
              <p:cNvSpPr/>
              <p:nvPr/>
            </p:nvSpPr>
            <p:spPr>
              <a:xfrm flipV="1">
                <a:off x="8352360" y="6286679"/>
                <a:ext cx="308519" cy="3085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33" name="Straight Connector 32"/>
              <p:cNvSpPr/>
              <p:nvPr/>
            </p:nvSpPr>
            <p:spPr>
              <a:xfrm flipH="1" flipV="1">
                <a:off x="8943840" y="6183720"/>
                <a:ext cx="282960" cy="3085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34" name="Straight Connector 33"/>
              <p:cNvSpPr/>
              <p:nvPr/>
            </p:nvSpPr>
            <p:spPr>
              <a:xfrm flipV="1">
                <a:off x="7246440" y="5686559"/>
                <a:ext cx="411479" cy="3427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6954840" y="4571999"/>
                <a:ext cx="677520" cy="582839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80808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latin typeface="Arial" pitchFamily="18"/>
                    <a:ea typeface="Microsoft YaHei" pitchFamily="2"/>
                    <a:cs typeface="Mangal" pitchFamily="2"/>
                  </a:rPr>
                  <a:t>G</a:t>
                </a:r>
              </a:p>
            </p:txBody>
          </p:sp>
          <p:sp>
            <p:nvSpPr>
              <p:cNvPr id="36" name="Straight Connector 35"/>
              <p:cNvSpPr/>
              <p:nvPr/>
            </p:nvSpPr>
            <p:spPr>
              <a:xfrm>
                <a:off x="7477919" y="5103719"/>
                <a:ext cx="205560" cy="20556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37" name="Straight Connector 36"/>
              <p:cNvSpPr/>
              <p:nvPr/>
            </p:nvSpPr>
            <p:spPr>
              <a:xfrm flipH="1" flipV="1">
                <a:off x="7529399" y="5077800"/>
                <a:ext cx="205560" cy="1800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38" name="Freeform 37"/>
              <p:cNvSpPr/>
              <p:nvPr/>
            </p:nvSpPr>
            <p:spPr>
              <a:xfrm rot="7014600">
                <a:off x="7021370" y="6289057"/>
                <a:ext cx="1366920" cy="53135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798" h="1477">
                    <a:moveTo>
                      <a:pt x="0" y="1277"/>
                    </a:moveTo>
                    <a:cubicBezTo>
                      <a:pt x="1743" y="1841"/>
                      <a:pt x="3217" y="1147"/>
                      <a:pt x="3798" y="0"/>
                    </a:cubicBezTo>
                  </a:path>
                </a:pathLst>
              </a:custGeom>
              <a:noFill/>
              <a:ln w="18360">
                <a:solidFill>
                  <a:srgbClr val="800000"/>
                </a:solidFill>
                <a:prstDash val="solid"/>
                <a:tailEnd type="arrow"/>
              </a:ln>
            </p:spPr>
            <p:txBody>
              <a:bodyPr vert="horz" wrap="none" lIns="99000" tIns="54000" rIns="99000" bIns="54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46909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137855" y="4147634"/>
            <a:ext cx="2487993" cy="2488255"/>
            <a:chOff x="6766559" y="4571999"/>
            <a:chExt cx="2742839" cy="2742840"/>
          </a:xfrm>
        </p:grpSpPr>
        <p:grpSp>
          <p:nvGrpSpPr>
            <p:cNvPr id="3" name="Group 2"/>
            <p:cNvGrpSpPr/>
            <p:nvPr/>
          </p:nvGrpSpPr>
          <p:grpSpPr>
            <a:xfrm>
              <a:off x="6766559" y="5077800"/>
              <a:ext cx="2742839" cy="2237039"/>
              <a:chOff x="6766559" y="5077800"/>
              <a:chExt cx="2742839" cy="2237039"/>
            </a:xfrm>
          </p:grpSpPr>
          <p:sp>
            <p:nvSpPr>
              <p:cNvPr id="4" name="Freeform 3"/>
              <p:cNvSpPr/>
              <p:nvPr/>
            </p:nvSpPr>
            <p:spPr>
              <a:xfrm>
                <a:off x="7623720" y="5257800"/>
                <a:ext cx="471600" cy="428760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latin typeface="Arial" pitchFamily="18"/>
                    <a:ea typeface="Microsoft YaHei" pitchFamily="2"/>
                    <a:cs typeface="Mangal" pitchFamily="2"/>
                  </a:rPr>
                  <a:t>A</a:t>
                </a:r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8481240" y="5857919"/>
                <a:ext cx="471239" cy="428760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solidFill>
                      <a:srgbClr val="FFFFFF"/>
                    </a:solidFill>
                    <a:latin typeface="Arial" pitchFamily="18"/>
                    <a:ea typeface="Microsoft YaHei" pitchFamily="2"/>
                    <a:cs typeface="Mangal" pitchFamily="2"/>
                  </a:rPr>
                  <a:t>B</a:t>
                </a:r>
              </a:p>
            </p:txBody>
          </p:sp>
          <p:sp>
            <p:nvSpPr>
              <p:cNvPr id="6" name="Straight Connector 5"/>
              <p:cNvSpPr/>
              <p:nvPr/>
            </p:nvSpPr>
            <p:spPr>
              <a:xfrm>
                <a:off x="8052479" y="5600520"/>
                <a:ext cx="471241" cy="3427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7" name="Straight Connector 6"/>
              <p:cNvSpPr/>
              <p:nvPr/>
            </p:nvSpPr>
            <p:spPr>
              <a:xfrm flipH="1">
                <a:off x="7195319" y="5600520"/>
                <a:ext cx="471240" cy="3859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6766559" y="5977440"/>
                <a:ext cx="771119" cy="75419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43" h="2096">
                    <a:moveTo>
                      <a:pt x="1191" y="0"/>
                    </a:moveTo>
                    <a:lnTo>
                      <a:pt x="0" y="2096"/>
                    </a:lnTo>
                    <a:lnTo>
                      <a:pt x="2143" y="2096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x</a:t>
                </a:r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7838279" y="6543720"/>
                <a:ext cx="771119" cy="75419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43" h="2096">
                    <a:moveTo>
                      <a:pt x="1191" y="0"/>
                    </a:moveTo>
                    <a:lnTo>
                      <a:pt x="0" y="2096"/>
                    </a:lnTo>
                    <a:lnTo>
                      <a:pt x="2143" y="2096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y</a:t>
                </a:r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8738279" y="6560640"/>
                <a:ext cx="771119" cy="75419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43" h="2096">
                    <a:moveTo>
                      <a:pt x="1191" y="0"/>
                    </a:moveTo>
                    <a:lnTo>
                      <a:pt x="0" y="2096"/>
                    </a:lnTo>
                    <a:lnTo>
                      <a:pt x="2143" y="2096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z</a:t>
                </a:r>
              </a:p>
            </p:txBody>
          </p:sp>
          <p:sp>
            <p:nvSpPr>
              <p:cNvPr id="11" name="Straight Connector 10"/>
              <p:cNvSpPr/>
              <p:nvPr/>
            </p:nvSpPr>
            <p:spPr>
              <a:xfrm flipH="1">
                <a:off x="8266679" y="6243479"/>
                <a:ext cx="300241" cy="3002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12" name="Straight Connector 11"/>
              <p:cNvSpPr/>
              <p:nvPr/>
            </p:nvSpPr>
            <p:spPr>
              <a:xfrm>
                <a:off x="8866800" y="6243479"/>
                <a:ext cx="300239" cy="3168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13" name="Straight Connector 12"/>
              <p:cNvSpPr/>
              <p:nvPr/>
            </p:nvSpPr>
            <p:spPr>
              <a:xfrm flipV="1">
                <a:off x="8360999" y="6286679"/>
                <a:ext cx="308520" cy="3085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14" name="Straight Connector 13"/>
              <p:cNvSpPr/>
              <p:nvPr/>
            </p:nvSpPr>
            <p:spPr>
              <a:xfrm flipH="1" flipV="1">
                <a:off x="8952479" y="6183720"/>
                <a:ext cx="282961" cy="3085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15" name="Straight Connector 14"/>
              <p:cNvSpPr/>
              <p:nvPr/>
            </p:nvSpPr>
            <p:spPr>
              <a:xfrm flipV="1">
                <a:off x="7255080" y="5686559"/>
                <a:ext cx="411479" cy="3427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16" name="Straight Connector 15"/>
              <p:cNvSpPr/>
              <p:nvPr/>
            </p:nvSpPr>
            <p:spPr>
              <a:xfrm flipH="1" flipV="1">
                <a:off x="7538040" y="5077800"/>
                <a:ext cx="205560" cy="1800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17" name="Freeform 16"/>
              <p:cNvSpPr/>
              <p:nvPr/>
            </p:nvSpPr>
            <p:spPr>
              <a:xfrm rot="7014600">
                <a:off x="7030010" y="6289057"/>
                <a:ext cx="1366920" cy="53135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798" h="1477">
                    <a:moveTo>
                      <a:pt x="0" y="1277"/>
                    </a:moveTo>
                    <a:cubicBezTo>
                      <a:pt x="1743" y="1841"/>
                      <a:pt x="3217" y="1147"/>
                      <a:pt x="3798" y="0"/>
                    </a:cubicBez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18" name="Freeform 17"/>
              <p:cNvSpPr/>
              <p:nvPr/>
            </p:nvSpPr>
            <p:spPr>
              <a:xfrm rot="7014000">
                <a:off x="7061749" y="6269344"/>
                <a:ext cx="1297799" cy="5025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606" h="1397">
                    <a:moveTo>
                      <a:pt x="0" y="1214"/>
                    </a:moveTo>
                    <a:cubicBezTo>
                      <a:pt x="1615" y="1714"/>
                      <a:pt x="3024" y="1147"/>
                      <a:pt x="3606" y="0"/>
                    </a:cubicBezTo>
                  </a:path>
                </a:pathLst>
              </a:custGeom>
              <a:noFill/>
              <a:ln w="18360">
                <a:solidFill>
                  <a:srgbClr val="800000"/>
                </a:solidFill>
                <a:prstDash val="solid"/>
                <a:headEnd type="arrow"/>
              </a:ln>
            </p:spPr>
            <p:txBody>
              <a:bodyPr vert="horz" wrap="none" lIns="99000" tIns="54000" rIns="99000" bIns="54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6766559" y="4571999"/>
              <a:ext cx="2742839" cy="2742840"/>
              <a:chOff x="6766559" y="4571999"/>
              <a:chExt cx="2742839" cy="2742840"/>
            </a:xfrm>
          </p:grpSpPr>
          <p:sp>
            <p:nvSpPr>
              <p:cNvPr id="20" name="Freeform 19"/>
              <p:cNvSpPr/>
              <p:nvPr/>
            </p:nvSpPr>
            <p:spPr>
              <a:xfrm>
                <a:off x="7838279" y="6543720"/>
                <a:ext cx="771119" cy="75419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43" h="2096">
                    <a:moveTo>
                      <a:pt x="1191" y="0"/>
                    </a:moveTo>
                    <a:lnTo>
                      <a:pt x="0" y="2096"/>
                    </a:lnTo>
                    <a:lnTo>
                      <a:pt x="2143" y="2096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y</a:t>
                </a:r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7623720" y="5257800"/>
                <a:ext cx="471600" cy="428760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latin typeface="Arial" pitchFamily="18"/>
                    <a:ea typeface="Microsoft YaHei" pitchFamily="2"/>
                    <a:cs typeface="Mangal" pitchFamily="2"/>
                  </a:rPr>
                  <a:t>A</a:t>
                </a:r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8481240" y="5857919"/>
                <a:ext cx="471239" cy="428760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latin typeface="Arial" pitchFamily="18"/>
                    <a:ea typeface="Microsoft YaHei" pitchFamily="2"/>
                    <a:cs typeface="Mangal" pitchFamily="2"/>
                  </a:rPr>
                  <a:t>B</a:t>
                </a:r>
              </a:p>
            </p:txBody>
          </p:sp>
          <p:sp>
            <p:nvSpPr>
              <p:cNvPr id="23" name="Straight Connector 22"/>
              <p:cNvSpPr/>
              <p:nvPr/>
            </p:nvSpPr>
            <p:spPr>
              <a:xfrm>
                <a:off x="8052479" y="5600520"/>
                <a:ext cx="471241" cy="3427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24" name="Straight Connector 23"/>
              <p:cNvSpPr/>
              <p:nvPr/>
            </p:nvSpPr>
            <p:spPr>
              <a:xfrm flipH="1">
                <a:off x="7195319" y="5600520"/>
                <a:ext cx="471240" cy="3859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6766559" y="5977440"/>
                <a:ext cx="771119" cy="75419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43" h="2096">
                    <a:moveTo>
                      <a:pt x="1191" y="0"/>
                    </a:moveTo>
                    <a:lnTo>
                      <a:pt x="0" y="2096"/>
                    </a:lnTo>
                    <a:lnTo>
                      <a:pt x="2143" y="2096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x</a:t>
                </a:r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8738279" y="6560640"/>
                <a:ext cx="771119" cy="75419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43" h="2096">
                    <a:moveTo>
                      <a:pt x="1191" y="0"/>
                    </a:moveTo>
                    <a:lnTo>
                      <a:pt x="0" y="2096"/>
                    </a:lnTo>
                    <a:lnTo>
                      <a:pt x="2143" y="2096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z</a:t>
                </a:r>
              </a:p>
            </p:txBody>
          </p:sp>
          <p:sp>
            <p:nvSpPr>
              <p:cNvPr id="27" name="Straight Connector 26"/>
              <p:cNvSpPr/>
              <p:nvPr/>
            </p:nvSpPr>
            <p:spPr>
              <a:xfrm flipH="1">
                <a:off x="8266679" y="6243479"/>
                <a:ext cx="300241" cy="3002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28" name="Straight Connector 27"/>
              <p:cNvSpPr/>
              <p:nvPr/>
            </p:nvSpPr>
            <p:spPr>
              <a:xfrm>
                <a:off x="8866800" y="6243479"/>
                <a:ext cx="300239" cy="3168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29" name="Straight Connector 28"/>
              <p:cNvSpPr/>
              <p:nvPr/>
            </p:nvSpPr>
            <p:spPr>
              <a:xfrm flipV="1">
                <a:off x="8360999" y="6286679"/>
                <a:ext cx="308520" cy="3085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30" name="Straight Connector 29"/>
              <p:cNvSpPr/>
              <p:nvPr/>
            </p:nvSpPr>
            <p:spPr>
              <a:xfrm flipH="1" flipV="1">
                <a:off x="8952479" y="6183720"/>
                <a:ext cx="282961" cy="3085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31" name="Straight Connector 30"/>
              <p:cNvSpPr/>
              <p:nvPr/>
            </p:nvSpPr>
            <p:spPr>
              <a:xfrm flipV="1">
                <a:off x="7255080" y="5686559"/>
                <a:ext cx="411479" cy="3427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6963479" y="4571999"/>
                <a:ext cx="677520" cy="582839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solidFill>
                      <a:srgbClr val="FFFFFF"/>
                    </a:solidFill>
                    <a:latin typeface="Arial" pitchFamily="18"/>
                    <a:ea typeface="Microsoft YaHei" pitchFamily="2"/>
                    <a:cs typeface="Mangal" pitchFamily="2"/>
                  </a:rPr>
                  <a:t>G</a:t>
                </a:r>
              </a:p>
            </p:txBody>
          </p:sp>
          <p:sp>
            <p:nvSpPr>
              <p:cNvPr id="33" name="Straight Connector 32"/>
              <p:cNvSpPr/>
              <p:nvPr/>
            </p:nvSpPr>
            <p:spPr>
              <a:xfrm flipH="1" flipV="1">
                <a:off x="7538040" y="5077800"/>
                <a:ext cx="205560" cy="1800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</p:grpSp>
      </p:grpSp>
      <p:sp>
        <p:nvSpPr>
          <p:cNvPr id="34" name="Rectangle 33"/>
          <p:cNvSpPr/>
          <p:nvPr/>
        </p:nvSpPr>
        <p:spPr>
          <a:xfrm>
            <a:off x="97966" y="2820391"/>
            <a:ext cx="6032053" cy="829527"/>
          </a:xfrm>
          <a:prstGeom prst="rect">
            <a:avLst/>
          </a:prstGeom>
          <a:solidFill>
            <a:srgbClr val="FFFF0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/>
          <a:p>
            <a:pPr hangingPunct="0">
              <a:spcBef>
                <a:spcPts val="0"/>
              </a:spcBef>
              <a:spcAft>
                <a:spcPts val="0"/>
              </a:spcAft>
            </a:pPr>
            <a:endParaRPr lang="en-US" sz="16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5" name="Title 34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Link B to A's Parent (3)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6130018" y="1410195"/>
            <a:ext cx="2487993" cy="2488255"/>
            <a:chOff x="6757919" y="1554479"/>
            <a:chExt cx="2742839" cy="2742840"/>
          </a:xfrm>
        </p:grpSpPr>
        <p:sp>
          <p:nvSpPr>
            <p:cNvPr id="37" name="Freeform 36"/>
            <p:cNvSpPr/>
            <p:nvPr/>
          </p:nvSpPr>
          <p:spPr>
            <a:xfrm>
              <a:off x="7615080" y="2240279"/>
              <a:ext cx="471600" cy="428760"/>
            </a:xfrm>
            <a:custGeom>
              <a:avLst/>
              <a:gdLst>
                <a:gd name="idx" fmla="cos wd2 2700000"/>
                <a:gd name="idy" fmla="sin hd2 2700000"/>
                <a:gd name="il" fmla="+- hc 0 idx"/>
                <a:gd name="ir" fmla="+- hc idx 0"/>
                <a:gd name="it" fmla="+- vc 0 idy"/>
                <a:gd name="ib" fmla="+- vc idy 0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t" r="ir" b="ib"/>
              <a:pathLst>
                <a:path>
                  <a:moveTo>
                    <a:pt x="l" y="vc"/>
                  </a:moveTo>
                  <a:arcTo wR="wd2" hR="hd2" stAng="cd2" swAng="cd4"/>
                  <a:arcTo wR="wd2" hR="hd2" stAng="3cd4" swAng="cd4"/>
                  <a:arcTo wR="wd2" hR="hd2" stAng="0" swAng="cd4"/>
                  <a:arcTo wR="wd2" hR="hd2" stAng="cd4" swAng="cd4"/>
                  <a:close/>
                </a:path>
              </a:pathLst>
            </a:custGeom>
            <a:solidFill>
              <a:srgbClr val="CFE7F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>
                  <a:latin typeface="Arial" pitchFamily="18"/>
                  <a:ea typeface="Microsoft YaHei" pitchFamily="2"/>
                  <a:cs typeface="Mangal" pitchFamily="2"/>
                </a:rPr>
                <a:t>A</a:t>
              </a:r>
            </a:p>
          </p:txBody>
        </p:sp>
        <p:sp>
          <p:nvSpPr>
            <p:cNvPr id="38" name="Freeform 37"/>
            <p:cNvSpPr/>
            <p:nvPr/>
          </p:nvSpPr>
          <p:spPr>
            <a:xfrm>
              <a:off x="8472600" y="2840399"/>
              <a:ext cx="471239" cy="428760"/>
            </a:xfrm>
            <a:custGeom>
              <a:avLst/>
              <a:gdLst>
                <a:gd name="idx" fmla="cos wd2 2700000"/>
                <a:gd name="idy" fmla="sin hd2 2700000"/>
                <a:gd name="il" fmla="+- hc 0 idx"/>
                <a:gd name="ir" fmla="+- hc idx 0"/>
                <a:gd name="it" fmla="+- vc 0 idy"/>
                <a:gd name="ib" fmla="+- vc idy 0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t" r="ir" b="ib"/>
              <a:pathLst>
                <a:path>
                  <a:moveTo>
                    <a:pt x="l" y="vc"/>
                  </a:moveTo>
                  <a:arcTo wR="wd2" hR="hd2" stAng="cd2" swAng="cd4"/>
                  <a:arcTo wR="wd2" hR="hd2" stAng="3cd4" swAng="cd4"/>
                  <a:arcTo wR="wd2" hR="hd2" stAng="0" swAng="cd4"/>
                  <a:arcTo wR="wd2" hR="hd2" stAng="cd4" swAng="cd4"/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>
                  <a:solidFill>
                    <a:srgbClr val="FFFFFF"/>
                  </a:solidFill>
                  <a:latin typeface="Arial" pitchFamily="18"/>
                  <a:ea typeface="Microsoft YaHei" pitchFamily="2"/>
                  <a:cs typeface="Mangal" pitchFamily="2"/>
                </a:rPr>
                <a:t>B</a:t>
              </a:r>
            </a:p>
          </p:txBody>
        </p:sp>
        <p:sp>
          <p:nvSpPr>
            <p:cNvPr id="39" name="Straight Connector 38"/>
            <p:cNvSpPr/>
            <p:nvPr/>
          </p:nvSpPr>
          <p:spPr>
            <a:xfrm>
              <a:off x="8043840" y="2582999"/>
              <a:ext cx="471240" cy="3427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40" name="Straight Connector 39"/>
            <p:cNvSpPr/>
            <p:nvPr/>
          </p:nvSpPr>
          <p:spPr>
            <a:xfrm flipH="1">
              <a:off x="7186679" y="2582999"/>
              <a:ext cx="471240" cy="3859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41" name="Freeform 40"/>
            <p:cNvSpPr/>
            <p:nvPr/>
          </p:nvSpPr>
          <p:spPr>
            <a:xfrm>
              <a:off x="6757919" y="2959919"/>
              <a:ext cx="771119" cy="75419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43" h="2096">
                  <a:moveTo>
                    <a:pt x="1191" y="0"/>
                  </a:moveTo>
                  <a:lnTo>
                    <a:pt x="0" y="2096"/>
                  </a:lnTo>
                  <a:lnTo>
                    <a:pt x="2143" y="2096"/>
                  </a:lnTo>
                  <a:close/>
                </a:path>
              </a:pathLst>
            </a:custGeom>
            <a:solidFill>
              <a:srgbClr val="CFE7F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 i="1">
                  <a:latin typeface="Arial" pitchFamily="18"/>
                  <a:ea typeface="Microsoft YaHei" pitchFamily="2"/>
                  <a:cs typeface="Mangal" pitchFamily="2"/>
                </a:rPr>
                <a:t>x</a:t>
              </a:r>
            </a:p>
          </p:txBody>
        </p:sp>
        <p:sp>
          <p:nvSpPr>
            <p:cNvPr id="42" name="Freeform 41"/>
            <p:cNvSpPr/>
            <p:nvPr/>
          </p:nvSpPr>
          <p:spPr>
            <a:xfrm>
              <a:off x="7829639" y="3526199"/>
              <a:ext cx="771119" cy="75419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43" h="2096">
                  <a:moveTo>
                    <a:pt x="1191" y="0"/>
                  </a:moveTo>
                  <a:lnTo>
                    <a:pt x="0" y="2096"/>
                  </a:lnTo>
                  <a:lnTo>
                    <a:pt x="2143" y="2096"/>
                  </a:lnTo>
                  <a:close/>
                </a:path>
              </a:pathLst>
            </a:custGeom>
            <a:solidFill>
              <a:srgbClr val="CFE7F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 i="1">
                  <a:latin typeface="Arial" pitchFamily="18"/>
                  <a:ea typeface="Microsoft YaHei" pitchFamily="2"/>
                  <a:cs typeface="Mangal" pitchFamily="2"/>
                </a:rPr>
                <a:t>y</a:t>
              </a:r>
            </a:p>
          </p:txBody>
        </p:sp>
        <p:sp>
          <p:nvSpPr>
            <p:cNvPr id="43" name="Freeform 42"/>
            <p:cNvSpPr/>
            <p:nvPr/>
          </p:nvSpPr>
          <p:spPr>
            <a:xfrm>
              <a:off x="8729639" y="3543120"/>
              <a:ext cx="771119" cy="75419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43" h="2096">
                  <a:moveTo>
                    <a:pt x="1191" y="0"/>
                  </a:moveTo>
                  <a:lnTo>
                    <a:pt x="0" y="2096"/>
                  </a:lnTo>
                  <a:lnTo>
                    <a:pt x="2143" y="2096"/>
                  </a:lnTo>
                  <a:close/>
                </a:path>
              </a:pathLst>
            </a:custGeom>
            <a:solidFill>
              <a:srgbClr val="CFE7F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 i="1">
                  <a:latin typeface="Arial" pitchFamily="18"/>
                  <a:ea typeface="Microsoft YaHei" pitchFamily="2"/>
                  <a:cs typeface="Mangal" pitchFamily="2"/>
                </a:rPr>
                <a:t>z</a:t>
              </a:r>
            </a:p>
          </p:txBody>
        </p:sp>
        <p:sp>
          <p:nvSpPr>
            <p:cNvPr id="44" name="Straight Connector 43"/>
            <p:cNvSpPr/>
            <p:nvPr/>
          </p:nvSpPr>
          <p:spPr>
            <a:xfrm flipH="1">
              <a:off x="8258040" y="3225960"/>
              <a:ext cx="300239" cy="3002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45" name="Straight Connector 44"/>
            <p:cNvSpPr/>
            <p:nvPr/>
          </p:nvSpPr>
          <p:spPr>
            <a:xfrm>
              <a:off x="8858160" y="3225960"/>
              <a:ext cx="300239" cy="31679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46" name="Straight Connector 45"/>
            <p:cNvSpPr/>
            <p:nvPr/>
          </p:nvSpPr>
          <p:spPr>
            <a:xfrm flipV="1">
              <a:off x="8352360" y="3269159"/>
              <a:ext cx="308519" cy="3085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47" name="Straight Connector 46"/>
            <p:cNvSpPr/>
            <p:nvPr/>
          </p:nvSpPr>
          <p:spPr>
            <a:xfrm flipH="1" flipV="1">
              <a:off x="8943840" y="3166199"/>
              <a:ext cx="282960" cy="3085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48" name="Straight Connector 47"/>
            <p:cNvSpPr/>
            <p:nvPr/>
          </p:nvSpPr>
          <p:spPr>
            <a:xfrm flipV="1">
              <a:off x="7246440" y="2669039"/>
              <a:ext cx="411479" cy="3427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6954840" y="1554479"/>
              <a:ext cx="677520" cy="582839"/>
            </a:xfrm>
            <a:custGeom>
              <a:avLst/>
              <a:gdLst>
                <a:gd name="idx" fmla="cos wd2 2700000"/>
                <a:gd name="idy" fmla="sin hd2 2700000"/>
                <a:gd name="il" fmla="+- hc 0 idx"/>
                <a:gd name="ir" fmla="+- hc idx 0"/>
                <a:gd name="it" fmla="+- vc 0 idy"/>
                <a:gd name="ib" fmla="+- vc idy 0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t" r="ir" b="ib"/>
              <a:pathLst>
                <a:path>
                  <a:moveTo>
                    <a:pt x="l" y="vc"/>
                  </a:moveTo>
                  <a:arcTo wR="wd2" hR="hd2" stAng="cd2" swAng="cd4"/>
                  <a:arcTo wR="wd2" hR="hd2" stAng="3cd4" swAng="cd4"/>
                  <a:arcTo wR="wd2" hR="hd2" stAng="0" swAng="cd4"/>
                  <a:arcTo wR="wd2" hR="hd2" stAng="cd4" swAng="cd4"/>
                  <a:close/>
                </a:path>
              </a:pathLst>
            </a:custGeom>
            <a:solidFill>
              <a:srgbClr val="CFE7F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>
                  <a:latin typeface="Arial" pitchFamily="18"/>
                  <a:ea typeface="Microsoft YaHei" pitchFamily="2"/>
                  <a:cs typeface="Mangal" pitchFamily="2"/>
                </a:rPr>
                <a:t>G</a:t>
              </a:r>
            </a:p>
          </p:txBody>
        </p:sp>
        <p:sp>
          <p:nvSpPr>
            <p:cNvPr id="50" name="Straight Connector 49"/>
            <p:cNvSpPr/>
            <p:nvPr/>
          </p:nvSpPr>
          <p:spPr>
            <a:xfrm>
              <a:off x="7477919" y="2086199"/>
              <a:ext cx="205560" cy="2055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51" name="Straight Connector 50"/>
            <p:cNvSpPr/>
            <p:nvPr/>
          </p:nvSpPr>
          <p:spPr>
            <a:xfrm flipH="1" flipV="1">
              <a:off x="7529399" y="2060279"/>
              <a:ext cx="205560" cy="180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 rot="7014600">
              <a:off x="7021370" y="3271537"/>
              <a:ext cx="1366920" cy="53135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798" h="1477">
                  <a:moveTo>
                    <a:pt x="0" y="1277"/>
                  </a:moveTo>
                  <a:cubicBezTo>
                    <a:pt x="1743" y="1841"/>
                    <a:pt x="3217" y="1147"/>
                    <a:pt x="3798" y="0"/>
                  </a:cubicBezTo>
                </a:path>
              </a:pathLst>
            </a:custGeom>
            <a:noFill/>
            <a:ln w="18360">
              <a:solidFill>
                <a:srgbClr val="800000"/>
              </a:solidFill>
              <a:prstDash val="solid"/>
              <a:tailEnd type="arrow"/>
            </a:ln>
          </p:spPr>
          <p:txBody>
            <a:bodyPr vert="horz" wrap="none" lIns="99000" tIns="54000" rIns="99000" bIns="54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sp>
        <p:nvSpPr>
          <p:cNvPr id="53" name="Text Placeholder 52"/>
          <p:cNvSpPr txBox="1">
            <a:spLocks noGrp="1"/>
          </p:cNvSpPr>
          <p:nvPr>
            <p:ph type="body" idx="4294967295"/>
          </p:nvPr>
        </p:nvSpPr>
        <p:spPr>
          <a:xfrm>
            <a:off x="90781" y="1493475"/>
            <a:ext cx="6032053" cy="3253118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1999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3999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>
              <a:spcAft>
                <a:spcPts val="0"/>
              </a:spcAft>
              <a:buNone/>
            </a:pPr>
            <a:r>
              <a:rPr lang="en-US" sz="18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if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(</a:t>
            </a: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_root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== oldParent) {</a:t>
            </a:r>
          </a:p>
          <a:p>
            <a:pPr>
              <a:spcAft>
                <a:spcPts val="0"/>
              </a:spcAft>
              <a:buNone/>
            </a:pP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    _root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= newParent;</a:t>
            </a:r>
          </a:p>
          <a:p>
            <a:pPr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}</a:t>
            </a:r>
          </a:p>
          <a:p>
            <a:pPr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newParent.</a:t>
            </a: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_parent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= oldParent.</a:t>
            </a: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_parent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;</a:t>
            </a:r>
          </a:p>
          <a:p>
            <a:pPr>
              <a:spcAft>
                <a:spcPts val="0"/>
              </a:spcAft>
              <a:buNone/>
            </a:pPr>
            <a:r>
              <a:rPr lang="en-US" sz="18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if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(</a:t>
            </a:r>
            <a:r>
              <a:rPr lang="en-US" sz="18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null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!= newParent.</a:t>
            </a: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_parent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) {</a:t>
            </a:r>
          </a:p>
          <a:p>
            <a:pPr>
              <a:spcAft>
                <a:spcPts val="0"/>
              </a:spcAft>
              <a:buNone/>
            </a:pPr>
            <a:r>
              <a:rPr lang="en-US" sz="18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    if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(newParent.</a:t>
            </a: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_parent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.</a:t>
            </a: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_right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== oldParent) {</a:t>
            </a:r>
          </a:p>
          <a:p>
            <a:pPr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       newParent.</a:t>
            </a: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_parent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.</a:t>
            </a: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_right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= newParent;</a:t>
            </a:r>
          </a:p>
          <a:p>
            <a:pPr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   }</a:t>
            </a:r>
          </a:p>
          <a:p>
            <a:pPr>
              <a:spcAft>
                <a:spcPts val="0"/>
              </a:spcAft>
              <a:buNone/>
            </a:pPr>
            <a:r>
              <a:rPr lang="en-US" sz="18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    else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{</a:t>
            </a:r>
          </a:p>
          <a:p>
            <a:pPr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       newParent.</a:t>
            </a: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_parent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.</a:t>
            </a: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_left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= newParent;</a:t>
            </a:r>
          </a:p>
          <a:p>
            <a:pPr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   }</a:t>
            </a:r>
          </a:p>
          <a:p>
            <a:pPr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01101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146020" y="4064682"/>
            <a:ext cx="2811932" cy="2571208"/>
            <a:chOff x="6775560" y="4480559"/>
            <a:chExt cx="3099960" cy="2834281"/>
          </a:xfrm>
        </p:grpSpPr>
        <p:grpSp>
          <p:nvGrpSpPr>
            <p:cNvPr id="3" name="Group 2"/>
            <p:cNvGrpSpPr/>
            <p:nvPr/>
          </p:nvGrpSpPr>
          <p:grpSpPr>
            <a:xfrm>
              <a:off x="6775560" y="5253479"/>
              <a:ext cx="2747519" cy="2061361"/>
              <a:chOff x="6775560" y="5253479"/>
              <a:chExt cx="2747519" cy="2061361"/>
            </a:xfrm>
          </p:grpSpPr>
          <p:sp>
            <p:nvSpPr>
              <p:cNvPr id="4" name="Freeform 3"/>
              <p:cNvSpPr/>
              <p:nvPr/>
            </p:nvSpPr>
            <p:spPr>
              <a:xfrm>
                <a:off x="7634159" y="5253479"/>
                <a:ext cx="472320" cy="429840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latin typeface="Arial" pitchFamily="18"/>
                    <a:ea typeface="Microsoft YaHei" pitchFamily="2"/>
                    <a:cs typeface="Mangal" pitchFamily="2"/>
                  </a:rPr>
                  <a:t>A</a:t>
                </a:r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8493119" y="5855039"/>
                <a:ext cx="471959" cy="429480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solidFill>
                      <a:srgbClr val="FFFFFF"/>
                    </a:solidFill>
                    <a:latin typeface="Arial" pitchFamily="18"/>
                    <a:ea typeface="Microsoft YaHei" pitchFamily="2"/>
                    <a:cs typeface="Mangal" pitchFamily="2"/>
                  </a:rPr>
                  <a:t>B</a:t>
                </a:r>
              </a:p>
            </p:txBody>
          </p:sp>
          <p:sp>
            <p:nvSpPr>
              <p:cNvPr id="6" name="Straight Connector 5"/>
              <p:cNvSpPr/>
              <p:nvPr/>
            </p:nvSpPr>
            <p:spPr>
              <a:xfrm>
                <a:off x="8063640" y="5597279"/>
                <a:ext cx="472320" cy="3434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7" name="Straight Connector 6"/>
              <p:cNvSpPr/>
              <p:nvPr/>
            </p:nvSpPr>
            <p:spPr>
              <a:xfrm flipH="1">
                <a:off x="7205040" y="5597279"/>
                <a:ext cx="472320" cy="3866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6775560" y="5974560"/>
                <a:ext cx="772559" cy="7560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47" h="2101">
                    <a:moveTo>
                      <a:pt x="1193" y="0"/>
                    </a:moveTo>
                    <a:lnTo>
                      <a:pt x="0" y="2101"/>
                    </a:lnTo>
                    <a:lnTo>
                      <a:pt x="2147" y="2101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x</a:t>
                </a:r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7849080" y="6542280"/>
                <a:ext cx="772559" cy="7560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47" h="2101">
                    <a:moveTo>
                      <a:pt x="1193" y="0"/>
                    </a:moveTo>
                    <a:lnTo>
                      <a:pt x="0" y="2101"/>
                    </a:lnTo>
                    <a:lnTo>
                      <a:pt x="2147" y="2101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y</a:t>
                </a:r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8750520" y="6558840"/>
                <a:ext cx="772559" cy="7560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47" h="2101">
                    <a:moveTo>
                      <a:pt x="1193" y="0"/>
                    </a:moveTo>
                    <a:lnTo>
                      <a:pt x="0" y="2101"/>
                    </a:lnTo>
                    <a:lnTo>
                      <a:pt x="2147" y="2101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z</a:t>
                </a:r>
              </a:p>
            </p:txBody>
          </p:sp>
          <p:sp>
            <p:nvSpPr>
              <p:cNvPr id="11" name="Straight Connector 10"/>
              <p:cNvSpPr/>
              <p:nvPr/>
            </p:nvSpPr>
            <p:spPr>
              <a:xfrm flipH="1">
                <a:off x="8278199" y="6241320"/>
                <a:ext cx="300601" cy="3006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12" name="Straight Connector 11"/>
              <p:cNvSpPr/>
              <p:nvPr/>
            </p:nvSpPr>
            <p:spPr>
              <a:xfrm>
                <a:off x="8879399" y="6241320"/>
                <a:ext cx="300601" cy="3175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13" name="Straight Connector 12"/>
              <p:cNvSpPr/>
              <p:nvPr/>
            </p:nvSpPr>
            <p:spPr>
              <a:xfrm flipV="1">
                <a:off x="8372520" y="6284520"/>
                <a:ext cx="309240" cy="3092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14" name="Straight Connector 13"/>
              <p:cNvSpPr/>
              <p:nvPr/>
            </p:nvSpPr>
            <p:spPr>
              <a:xfrm flipH="1" flipV="1">
                <a:off x="8965079" y="6181200"/>
                <a:ext cx="283321" cy="3092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15" name="Straight Connector 14"/>
              <p:cNvSpPr/>
              <p:nvPr/>
            </p:nvSpPr>
            <p:spPr>
              <a:xfrm flipV="1">
                <a:off x="7265160" y="5683319"/>
                <a:ext cx="412200" cy="3434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16" name="Freeform 15"/>
              <p:cNvSpPr/>
              <p:nvPr/>
            </p:nvSpPr>
            <p:spPr>
              <a:xfrm rot="7013400">
                <a:off x="7869839" y="5436600"/>
                <a:ext cx="555120" cy="916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543" h="2548">
                    <a:moveTo>
                      <a:pt x="0" y="0"/>
                    </a:moveTo>
                    <a:cubicBezTo>
                      <a:pt x="1105" y="881"/>
                      <a:pt x="1486" y="1395"/>
                      <a:pt x="1543" y="2548"/>
                    </a:cubicBez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17" name="Freeform 16"/>
              <p:cNvSpPr/>
              <p:nvPr/>
            </p:nvSpPr>
            <p:spPr>
              <a:xfrm rot="7013400">
                <a:off x="7769458" y="5397487"/>
                <a:ext cx="579959" cy="98603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612" h="2740">
                    <a:moveTo>
                      <a:pt x="0" y="0"/>
                    </a:moveTo>
                    <a:cubicBezTo>
                      <a:pt x="1042" y="689"/>
                      <a:pt x="1676" y="1652"/>
                      <a:pt x="1607" y="2740"/>
                    </a:cubicBezTo>
                  </a:path>
                </a:pathLst>
              </a:custGeom>
              <a:noFill/>
              <a:ln w="18360">
                <a:solidFill>
                  <a:srgbClr val="800000"/>
                </a:solidFill>
                <a:prstDash val="solid"/>
                <a:headEnd type="arrow"/>
              </a:ln>
            </p:spPr>
            <p:txBody>
              <a:bodyPr vert="horz" wrap="none" lIns="99000" tIns="54000" rIns="99000" bIns="54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6775560" y="4480559"/>
              <a:ext cx="3099960" cy="2834281"/>
              <a:chOff x="6775560" y="4480559"/>
              <a:chExt cx="3099960" cy="2834281"/>
            </a:xfrm>
          </p:grpSpPr>
          <p:sp>
            <p:nvSpPr>
              <p:cNvPr id="19" name="Freeform 18"/>
              <p:cNvSpPr/>
              <p:nvPr/>
            </p:nvSpPr>
            <p:spPr>
              <a:xfrm>
                <a:off x="7634159" y="5253479"/>
                <a:ext cx="472320" cy="429840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latin typeface="Arial" pitchFamily="18"/>
                    <a:ea typeface="Microsoft YaHei" pitchFamily="2"/>
                    <a:cs typeface="Mangal" pitchFamily="2"/>
                  </a:rPr>
                  <a:t>A</a:t>
                </a:r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8493119" y="5855039"/>
                <a:ext cx="471959" cy="429480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latin typeface="Arial" pitchFamily="18"/>
                    <a:ea typeface="Microsoft YaHei" pitchFamily="2"/>
                    <a:cs typeface="Mangal" pitchFamily="2"/>
                  </a:rPr>
                  <a:t>B</a:t>
                </a:r>
              </a:p>
            </p:txBody>
          </p:sp>
          <p:sp>
            <p:nvSpPr>
              <p:cNvPr id="21" name="Straight Connector 20"/>
              <p:cNvSpPr/>
              <p:nvPr/>
            </p:nvSpPr>
            <p:spPr>
              <a:xfrm>
                <a:off x="8063640" y="5597279"/>
                <a:ext cx="472320" cy="3434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22" name="Straight Connector 21"/>
              <p:cNvSpPr/>
              <p:nvPr/>
            </p:nvSpPr>
            <p:spPr>
              <a:xfrm flipH="1">
                <a:off x="7205040" y="5597279"/>
                <a:ext cx="472320" cy="3866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6775560" y="5974560"/>
                <a:ext cx="772559" cy="7560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47" h="2101">
                    <a:moveTo>
                      <a:pt x="1193" y="0"/>
                    </a:moveTo>
                    <a:lnTo>
                      <a:pt x="0" y="2101"/>
                    </a:lnTo>
                    <a:lnTo>
                      <a:pt x="2147" y="2101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x</a:t>
                </a:r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7849080" y="6542280"/>
                <a:ext cx="772559" cy="7560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47" h="2101">
                    <a:moveTo>
                      <a:pt x="1193" y="0"/>
                    </a:moveTo>
                    <a:lnTo>
                      <a:pt x="0" y="2101"/>
                    </a:lnTo>
                    <a:lnTo>
                      <a:pt x="2147" y="2101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y</a:t>
                </a:r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8750520" y="6558840"/>
                <a:ext cx="772559" cy="7560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47" h="2101">
                    <a:moveTo>
                      <a:pt x="1193" y="0"/>
                    </a:moveTo>
                    <a:lnTo>
                      <a:pt x="0" y="2101"/>
                    </a:lnTo>
                    <a:lnTo>
                      <a:pt x="2147" y="2101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z</a:t>
                </a:r>
              </a:p>
            </p:txBody>
          </p:sp>
          <p:sp>
            <p:nvSpPr>
              <p:cNvPr id="26" name="Straight Connector 25"/>
              <p:cNvSpPr/>
              <p:nvPr/>
            </p:nvSpPr>
            <p:spPr>
              <a:xfrm flipH="1">
                <a:off x="8278199" y="6241320"/>
                <a:ext cx="300601" cy="3006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27" name="Straight Connector 26"/>
              <p:cNvSpPr/>
              <p:nvPr/>
            </p:nvSpPr>
            <p:spPr>
              <a:xfrm>
                <a:off x="8879399" y="6241320"/>
                <a:ext cx="300601" cy="3175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28" name="Straight Connector 27"/>
              <p:cNvSpPr/>
              <p:nvPr/>
            </p:nvSpPr>
            <p:spPr>
              <a:xfrm flipV="1">
                <a:off x="8372520" y="6284520"/>
                <a:ext cx="309240" cy="3092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29" name="Straight Connector 28"/>
              <p:cNvSpPr/>
              <p:nvPr/>
            </p:nvSpPr>
            <p:spPr>
              <a:xfrm flipH="1" flipV="1">
                <a:off x="8965079" y="6181200"/>
                <a:ext cx="283321" cy="3092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30" name="Straight Connector 29"/>
              <p:cNvSpPr/>
              <p:nvPr/>
            </p:nvSpPr>
            <p:spPr>
              <a:xfrm flipV="1">
                <a:off x="7265160" y="5683319"/>
                <a:ext cx="412200" cy="3434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9196920" y="4480559"/>
                <a:ext cx="678600" cy="584279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solidFill>
                      <a:srgbClr val="FFFFFF"/>
                    </a:solidFill>
                    <a:latin typeface="Arial" pitchFamily="18"/>
                    <a:ea typeface="Microsoft YaHei" pitchFamily="2"/>
                    <a:cs typeface="Mangal" pitchFamily="2"/>
                  </a:rPr>
                  <a:t>G</a:t>
                </a:r>
              </a:p>
            </p:txBody>
          </p:sp>
          <p:sp>
            <p:nvSpPr>
              <p:cNvPr id="32" name="Straight Connector 31"/>
              <p:cNvSpPr/>
              <p:nvPr/>
            </p:nvSpPr>
            <p:spPr>
              <a:xfrm flipV="1">
                <a:off x="8106480" y="4789800"/>
                <a:ext cx="1090440" cy="51551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</p:grpSp>
      </p:grpSp>
      <p:sp>
        <p:nvSpPr>
          <p:cNvPr id="33" name="Rectangle 32"/>
          <p:cNvSpPr/>
          <p:nvPr/>
        </p:nvSpPr>
        <p:spPr>
          <a:xfrm>
            <a:off x="90781" y="3649919"/>
            <a:ext cx="6032053" cy="829527"/>
          </a:xfrm>
          <a:prstGeom prst="rect">
            <a:avLst/>
          </a:prstGeom>
          <a:solidFill>
            <a:srgbClr val="FFFF0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/>
          <a:p>
            <a:pPr hangingPunct="0">
              <a:spcBef>
                <a:spcPts val="0"/>
              </a:spcBef>
              <a:spcAft>
                <a:spcPts val="0"/>
              </a:spcAft>
            </a:pPr>
            <a:endParaRPr lang="en-US" sz="1600">
              <a:latin typeface="Arial" pitchFamily="18"/>
              <a:ea typeface="Microsoft YaHei" pitchFamily="2"/>
              <a:cs typeface="Mangal" pitchFamily="2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6137855" y="1327243"/>
            <a:ext cx="2811932" cy="2571207"/>
            <a:chOff x="6766559" y="1463039"/>
            <a:chExt cx="3099960" cy="2834280"/>
          </a:xfrm>
        </p:grpSpPr>
        <p:grpSp>
          <p:nvGrpSpPr>
            <p:cNvPr id="35" name="Group 34"/>
            <p:cNvGrpSpPr/>
            <p:nvPr/>
          </p:nvGrpSpPr>
          <p:grpSpPr>
            <a:xfrm>
              <a:off x="6766559" y="2235960"/>
              <a:ext cx="2747519" cy="2061359"/>
              <a:chOff x="6766559" y="2235960"/>
              <a:chExt cx="2747519" cy="2061359"/>
            </a:xfrm>
          </p:grpSpPr>
          <p:sp>
            <p:nvSpPr>
              <p:cNvPr id="36" name="Freeform 35"/>
              <p:cNvSpPr/>
              <p:nvPr/>
            </p:nvSpPr>
            <p:spPr>
              <a:xfrm>
                <a:off x="7625160" y="2235960"/>
                <a:ext cx="472320" cy="429840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latin typeface="Arial" pitchFamily="18"/>
                    <a:ea typeface="Microsoft YaHei" pitchFamily="2"/>
                    <a:cs typeface="Mangal" pitchFamily="2"/>
                  </a:rPr>
                  <a:t>A</a:t>
                </a:r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8484120" y="2837519"/>
                <a:ext cx="471959" cy="429480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solidFill>
                      <a:srgbClr val="FFFFFF"/>
                    </a:solidFill>
                    <a:latin typeface="Arial" pitchFamily="18"/>
                    <a:ea typeface="Microsoft YaHei" pitchFamily="2"/>
                    <a:cs typeface="Mangal" pitchFamily="2"/>
                  </a:rPr>
                  <a:t>B</a:t>
                </a:r>
              </a:p>
            </p:txBody>
          </p:sp>
          <p:sp>
            <p:nvSpPr>
              <p:cNvPr id="38" name="Straight Connector 37"/>
              <p:cNvSpPr/>
              <p:nvPr/>
            </p:nvSpPr>
            <p:spPr>
              <a:xfrm>
                <a:off x="8054640" y="2579759"/>
                <a:ext cx="472319" cy="3434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39" name="Straight Connector 38"/>
              <p:cNvSpPr/>
              <p:nvPr/>
            </p:nvSpPr>
            <p:spPr>
              <a:xfrm flipH="1">
                <a:off x="7196039" y="2579759"/>
                <a:ext cx="472321" cy="3866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6766559" y="2957039"/>
                <a:ext cx="772559" cy="7560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47" h="2101">
                    <a:moveTo>
                      <a:pt x="1193" y="0"/>
                    </a:moveTo>
                    <a:lnTo>
                      <a:pt x="0" y="2101"/>
                    </a:lnTo>
                    <a:lnTo>
                      <a:pt x="2147" y="2101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x</a:t>
                </a:r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7840079" y="3524759"/>
                <a:ext cx="772559" cy="7560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47" h="2101">
                    <a:moveTo>
                      <a:pt x="1193" y="0"/>
                    </a:moveTo>
                    <a:lnTo>
                      <a:pt x="0" y="2101"/>
                    </a:lnTo>
                    <a:lnTo>
                      <a:pt x="2147" y="2101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y</a:t>
                </a:r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8741519" y="3541319"/>
                <a:ext cx="772559" cy="7560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47" h="2101">
                    <a:moveTo>
                      <a:pt x="1193" y="0"/>
                    </a:moveTo>
                    <a:lnTo>
                      <a:pt x="0" y="2101"/>
                    </a:lnTo>
                    <a:lnTo>
                      <a:pt x="2147" y="2101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z</a:t>
                </a:r>
              </a:p>
            </p:txBody>
          </p:sp>
          <p:sp>
            <p:nvSpPr>
              <p:cNvPr id="43" name="Straight Connector 42"/>
              <p:cNvSpPr/>
              <p:nvPr/>
            </p:nvSpPr>
            <p:spPr>
              <a:xfrm flipH="1">
                <a:off x="8269199" y="3223800"/>
                <a:ext cx="300600" cy="30059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44" name="Straight Connector 43"/>
              <p:cNvSpPr/>
              <p:nvPr/>
            </p:nvSpPr>
            <p:spPr>
              <a:xfrm>
                <a:off x="8870400" y="3223800"/>
                <a:ext cx="300599" cy="31751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45" name="Straight Connector 44"/>
              <p:cNvSpPr/>
              <p:nvPr/>
            </p:nvSpPr>
            <p:spPr>
              <a:xfrm flipV="1">
                <a:off x="8363519" y="3267000"/>
                <a:ext cx="309241" cy="3092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46" name="Straight Connector 45"/>
              <p:cNvSpPr/>
              <p:nvPr/>
            </p:nvSpPr>
            <p:spPr>
              <a:xfrm flipH="1" flipV="1">
                <a:off x="8956080" y="3163679"/>
                <a:ext cx="283319" cy="3092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47" name="Straight Connector 46"/>
              <p:cNvSpPr/>
              <p:nvPr/>
            </p:nvSpPr>
            <p:spPr>
              <a:xfrm flipV="1">
                <a:off x="7256160" y="2665800"/>
                <a:ext cx="412200" cy="3434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48" name="Freeform 47"/>
              <p:cNvSpPr/>
              <p:nvPr/>
            </p:nvSpPr>
            <p:spPr>
              <a:xfrm rot="7013400">
                <a:off x="7860839" y="2419080"/>
                <a:ext cx="555120" cy="916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543" h="2548">
                    <a:moveTo>
                      <a:pt x="0" y="0"/>
                    </a:moveTo>
                    <a:cubicBezTo>
                      <a:pt x="1105" y="881"/>
                      <a:pt x="1486" y="1395"/>
                      <a:pt x="1543" y="2548"/>
                    </a:cubicBezTo>
                  </a:path>
                </a:pathLst>
              </a:custGeom>
              <a:noFill/>
              <a:ln w="18360">
                <a:solidFill>
                  <a:srgbClr val="800000"/>
                </a:solidFill>
                <a:prstDash val="solid"/>
                <a:tailEnd type="arrow"/>
              </a:ln>
            </p:spPr>
            <p:txBody>
              <a:bodyPr vert="horz" wrap="none" lIns="99000" tIns="54000" rIns="99000" bIns="54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6766559" y="1463039"/>
              <a:ext cx="3099960" cy="2834280"/>
              <a:chOff x="6766559" y="1463039"/>
              <a:chExt cx="3099960" cy="2834280"/>
            </a:xfrm>
          </p:grpSpPr>
          <p:sp>
            <p:nvSpPr>
              <p:cNvPr id="50" name="Freeform 49"/>
              <p:cNvSpPr/>
              <p:nvPr/>
            </p:nvSpPr>
            <p:spPr>
              <a:xfrm>
                <a:off x="7625160" y="2235960"/>
                <a:ext cx="472320" cy="429840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latin typeface="Arial" pitchFamily="18"/>
                    <a:ea typeface="Microsoft YaHei" pitchFamily="2"/>
                    <a:cs typeface="Mangal" pitchFamily="2"/>
                  </a:rPr>
                  <a:t>A</a:t>
                </a:r>
              </a:p>
            </p:txBody>
          </p:sp>
          <p:sp>
            <p:nvSpPr>
              <p:cNvPr id="51" name="Freeform 50"/>
              <p:cNvSpPr/>
              <p:nvPr/>
            </p:nvSpPr>
            <p:spPr>
              <a:xfrm>
                <a:off x="8484120" y="2837519"/>
                <a:ext cx="471959" cy="429480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latin typeface="Arial" pitchFamily="18"/>
                    <a:ea typeface="Microsoft YaHei" pitchFamily="2"/>
                    <a:cs typeface="Mangal" pitchFamily="2"/>
                  </a:rPr>
                  <a:t>B</a:t>
                </a:r>
              </a:p>
            </p:txBody>
          </p:sp>
          <p:sp>
            <p:nvSpPr>
              <p:cNvPr id="52" name="Straight Connector 51"/>
              <p:cNvSpPr/>
              <p:nvPr/>
            </p:nvSpPr>
            <p:spPr>
              <a:xfrm>
                <a:off x="8054640" y="2579759"/>
                <a:ext cx="472319" cy="3434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53" name="Straight Connector 52"/>
              <p:cNvSpPr/>
              <p:nvPr/>
            </p:nvSpPr>
            <p:spPr>
              <a:xfrm flipH="1">
                <a:off x="7196039" y="2579759"/>
                <a:ext cx="472321" cy="3866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54" name="Freeform 53"/>
              <p:cNvSpPr/>
              <p:nvPr/>
            </p:nvSpPr>
            <p:spPr>
              <a:xfrm>
                <a:off x="6766559" y="2957039"/>
                <a:ext cx="772559" cy="7560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47" h="2101">
                    <a:moveTo>
                      <a:pt x="1193" y="0"/>
                    </a:moveTo>
                    <a:lnTo>
                      <a:pt x="0" y="2101"/>
                    </a:lnTo>
                    <a:lnTo>
                      <a:pt x="2147" y="2101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x</a:t>
                </a:r>
              </a:p>
            </p:txBody>
          </p:sp>
          <p:sp>
            <p:nvSpPr>
              <p:cNvPr id="55" name="Freeform 54"/>
              <p:cNvSpPr/>
              <p:nvPr/>
            </p:nvSpPr>
            <p:spPr>
              <a:xfrm>
                <a:off x="7840079" y="3524759"/>
                <a:ext cx="772559" cy="7560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47" h="2101">
                    <a:moveTo>
                      <a:pt x="1193" y="0"/>
                    </a:moveTo>
                    <a:lnTo>
                      <a:pt x="0" y="2101"/>
                    </a:lnTo>
                    <a:lnTo>
                      <a:pt x="2147" y="2101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y</a:t>
                </a:r>
              </a:p>
            </p:txBody>
          </p:sp>
          <p:sp>
            <p:nvSpPr>
              <p:cNvPr id="56" name="Freeform 55"/>
              <p:cNvSpPr/>
              <p:nvPr/>
            </p:nvSpPr>
            <p:spPr>
              <a:xfrm>
                <a:off x="8741519" y="3541319"/>
                <a:ext cx="772559" cy="7560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47" h="2101">
                    <a:moveTo>
                      <a:pt x="1193" y="0"/>
                    </a:moveTo>
                    <a:lnTo>
                      <a:pt x="0" y="2101"/>
                    </a:lnTo>
                    <a:lnTo>
                      <a:pt x="2147" y="2101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z</a:t>
                </a:r>
              </a:p>
            </p:txBody>
          </p:sp>
          <p:sp>
            <p:nvSpPr>
              <p:cNvPr id="57" name="Straight Connector 56"/>
              <p:cNvSpPr/>
              <p:nvPr/>
            </p:nvSpPr>
            <p:spPr>
              <a:xfrm flipH="1">
                <a:off x="8269199" y="3223800"/>
                <a:ext cx="300600" cy="30059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58" name="Straight Connector 57"/>
              <p:cNvSpPr/>
              <p:nvPr/>
            </p:nvSpPr>
            <p:spPr>
              <a:xfrm>
                <a:off x="8870400" y="3223800"/>
                <a:ext cx="300599" cy="31751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59" name="Straight Connector 58"/>
              <p:cNvSpPr/>
              <p:nvPr/>
            </p:nvSpPr>
            <p:spPr>
              <a:xfrm flipV="1">
                <a:off x="8363519" y="3267000"/>
                <a:ext cx="309241" cy="3092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60" name="Straight Connector 59"/>
              <p:cNvSpPr/>
              <p:nvPr/>
            </p:nvSpPr>
            <p:spPr>
              <a:xfrm flipH="1" flipV="1">
                <a:off x="8956080" y="3163679"/>
                <a:ext cx="283319" cy="3092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61" name="Straight Connector 60"/>
              <p:cNvSpPr/>
              <p:nvPr/>
            </p:nvSpPr>
            <p:spPr>
              <a:xfrm flipV="1">
                <a:off x="7256160" y="2665800"/>
                <a:ext cx="412200" cy="3434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62" name="Freeform 61"/>
              <p:cNvSpPr/>
              <p:nvPr/>
            </p:nvSpPr>
            <p:spPr>
              <a:xfrm>
                <a:off x="9187919" y="1463039"/>
                <a:ext cx="678600" cy="584279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63" name="Straight Connector 62"/>
              <p:cNvSpPr/>
              <p:nvPr/>
            </p:nvSpPr>
            <p:spPr>
              <a:xfrm flipV="1">
                <a:off x="8054640" y="1772280"/>
                <a:ext cx="1133279" cy="5670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64" name="Straight Connector 63"/>
              <p:cNvSpPr/>
              <p:nvPr/>
            </p:nvSpPr>
            <p:spPr>
              <a:xfrm flipV="1">
                <a:off x="8097479" y="1823759"/>
                <a:ext cx="1090440" cy="56700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head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</p:grpSp>
        <p:sp>
          <p:nvSpPr>
            <p:cNvPr id="65" name="Freeform 64"/>
            <p:cNvSpPr/>
            <p:nvPr/>
          </p:nvSpPr>
          <p:spPr>
            <a:xfrm>
              <a:off x="9187919" y="1463039"/>
              <a:ext cx="678600" cy="584279"/>
            </a:xfrm>
            <a:custGeom>
              <a:avLst/>
              <a:gdLst>
                <a:gd name="idx" fmla="cos wd2 2700000"/>
                <a:gd name="idy" fmla="sin hd2 2700000"/>
                <a:gd name="il" fmla="+- hc 0 idx"/>
                <a:gd name="ir" fmla="+- hc idx 0"/>
                <a:gd name="it" fmla="+- vc 0 idy"/>
                <a:gd name="ib" fmla="+- vc idy 0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t" r="ir" b="ib"/>
              <a:pathLst>
                <a:path>
                  <a:moveTo>
                    <a:pt x="l" y="vc"/>
                  </a:moveTo>
                  <a:arcTo wR="wd2" hR="hd2" stAng="cd2" swAng="cd4"/>
                  <a:arcTo wR="wd2" hR="hd2" stAng="3cd4" swAng="cd4"/>
                  <a:arcTo wR="wd2" hR="hd2" stAng="0" swAng="cd4"/>
                  <a:arcTo wR="wd2" hR="hd2" stAng="cd4" swAng="cd4"/>
                  <a:close/>
                </a:path>
              </a:pathLst>
            </a:custGeom>
            <a:solidFill>
              <a:srgbClr val="CFE7F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>
                  <a:latin typeface="Arial" pitchFamily="18"/>
                  <a:ea typeface="Microsoft YaHei" pitchFamily="2"/>
                  <a:cs typeface="Mangal" pitchFamily="2"/>
                </a:rPr>
                <a:t>G</a:t>
              </a:r>
            </a:p>
          </p:txBody>
        </p:sp>
      </p:grpSp>
      <p:sp>
        <p:nvSpPr>
          <p:cNvPr id="66" name="Title 65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Link B to A's Parent (4)</a:t>
            </a:r>
          </a:p>
        </p:txBody>
      </p:sp>
      <p:sp>
        <p:nvSpPr>
          <p:cNvPr id="67" name="Text Placeholder 66"/>
          <p:cNvSpPr txBox="1">
            <a:spLocks noGrp="1"/>
          </p:cNvSpPr>
          <p:nvPr>
            <p:ph type="body" idx="4294967295"/>
          </p:nvPr>
        </p:nvSpPr>
        <p:spPr>
          <a:xfrm>
            <a:off x="90781" y="1493475"/>
            <a:ext cx="6032053" cy="3253118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1999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3999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>
              <a:spcAft>
                <a:spcPts val="0"/>
              </a:spcAft>
              <a:buNone/>
            </a:pPr>
            <a:r>
              <a:rPr lang="en-US" sz="18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if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(</a:t>
            </a: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_root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== oldParent) {</a:t>
            </a:r>
          </a:p>
          <a:p>
            <a:pPr>
              <a:spcAft>
                <a:spcPts val="0"/>
              </a:spcAft>
              <a:buNone/>
            </a:pP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    _root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= newParent;</a:t>
            </a:r>
          </a:p>
          <a:p>
            <a:pPr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}</a:t>
            </a:r>
          </a:p>
          <a:p>
            <a:pPr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newParent.</a:t>
            </a: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_parent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= oldParent.</a:t>
            </a: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_parent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;</a:t>
            </a:r>
          </a:p>
          <a:p>
            <a:pPr>
              <a:spcAft>
                <a:spcPts val="0"/>
              </a:spcAft>
              <a:buNone/>
            </a:pPr>
            <a:r>
              <a:rPr lang="en-US" sz="18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if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(</a:t>
            </a:r>
            <a:r>
              <a:rPr lang="en-US" sz="18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null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!= newParent.</a:t>
            </a: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_parent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) {</a:t>
            </a:r>
          </a:p>
          <a:p>
            <a:pPr>
              <a:spcAft>
                <a:spcPts val="0"/>
              </a:spcAft>
              <a:buNone/>
            </a:pPr>
            <a:r>
              <a:rPr lang="en-US" sz="18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    if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(newParent.</a:t>
            </a: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_parent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.</a:t>
            </a: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_right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== oldParent) {</a:t>
            </a:r>
          </a:p>
          <a:p>
            <a:pPr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       newParent.</a:t>
            </a: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_parent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.</a:t>
            </a: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_right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= newParent;</a:t>
            </a:r>
          </a:p>
          <a:p>
            <a:pPr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   }</a:t>
            </a:r>
          </a:p>
          <a:p>
            <a:pPr>
              <a:spcAft>
                <a:spcPts val="0"/>
              </a:spcAft>
              <a:buNone/>
            </a:pPr>
            <a:r>
              <a:rPr lang="en-US" sz="18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    else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{</a:t>
            </a:r>
          </a:p>
          <a:p>
            <a:pPr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       newParent.</a:t>
            </a: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_parent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.</a:t>
            </a: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_left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= newParent;</a:t>
            </a:r>
          </a:p>
          <a:p>
            <a:pPr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   }</a:t>
            </a:r>
          </a:p>
          <a:p>
            <a:pPr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}</a:t>
            </a:r>
          </a:p>
        </p:txBody>
      </p:sp>
      <p:sp>
        <p:nvSpPr>
          <p:cNvPr id="68" name="Freeform 67"/>
          <p:cNvSpPr/>
          <p:nvPr/>
        </p:nvSpPr>
        <p:spPr>
          <a:xfrm>
            <a:off x="7685382" y="2576759"/>
            <a:ext cx="427455" cy="388963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solidFill>
            <a:srgbClr val="FF000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/>
          <a:p>
            <a:pPr algn="ctr" hangingPunct="0">
              <a:spcBef>
                <a:spcPts val="0"/>
              </a:spcBef>
              <a:spcAft>
                <a:spcPts val="0"/>
              </a:spcAft>
            </a:pPr>
            <a:r>
              <a:rPr lang="en-US" sz="2200" b="1"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798418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137855" y="4147634"/>
            <a:ext cx="2487993" cy="2488255"/>
            <a:chOff x="6766559" y="4571999"/>
            <a:chExt cx="2742839" cy="2742840"/>
          </a:xfrm>
        </p:grpSpPr>
        <p:grpSp>
          <p:nvGrpSpPr>
            <p:cNvPr id="3" name="Group 2"/>
            <p:cNvGrpSpPr/>
            <p:nvPr/>
          </p:nvGrpSpPr>
          <p:grpSpPr>
            <a:xfrm>
              <a:off x="6766559" y="5077800"/>
              <a:ext cx="2742839" cy="2237039"/>
              <a:chOff x="6766559" y="5077800"/>
              <a:chExt cx="2742839" cy="2237039"/>
            </a:xfrm>
          </p:grpSpPr>
          <p:sp>
            <p:nvSpPr>
              <p:cNvPr id="4" name="Freeform 3"/>
              <p:cNvSpPr/>
              <p:nvPr/>
            </p:nvSpPr>
            <p:spPr>
              <a:xfrm>
                <a:off x="7623720" y="5257800"/>
                <a:ext cx="471600" cy="428760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latin typeface="Arial" pitchFamily="18"/>
                    <a:ea typeface="Microsoft YaHei" pitchFamily="2"/>
                    <a:cs typeface="Mangal" pitchFamily="2"/>
                  </a:rPr>
                  <a:t>A</a:t>
                </a:r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8481240" y="5857919"/>
                <a:ext cx="471239" cy="428760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solidFill>
                      <a:srgbClr val="FFFFFF"/>
                    </a:solidFill>
                    <a:latin typeface="Arial" pitchFamily="18"/>
                    <a:ea typeface="Microsoft YaHei" pitchFamily="2"/>
                    <a:cs typeface="Mangal" pitchFamily="2"/>
                  </a:rPr>
                  <a:t>B</a:t>
                </a:r>
              </a:p>
            </p:txBody>
          </p:sp>
          <p:sp>
            <p:nvSpPr>
              <p:cNvPr id="6" name="Straight Connector 5"/>
              <p:cNvSpPr/>
              <p:nvPr/>
            </p:nvSpPr>
            <p:spPr>
              <a:xfrm flipH="1">
                <a:off x="7195319" y="5600520"/>
                <a:ext cx="471240" cy="3859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6766559" y="5977440"/>
                <a:ext cx="771119" cy="75419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43" h="2096">
                    <a:moveTo>
                      <a:pt x="1191" y="0"/>
                    </a:moveTo>
                    <a:lnTo>
                      <a:pt x="0" y="2096"/>
                    </a:lnTo>
                    <a:lnTo>
                      <a:pt x="2143" y="2096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x</a:t>
                </a:r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7838279" y="6543720"/>
                <a:ext cx="771119" cy="75419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43" h="2096">
                    <a:moveTo>
                      <a:pt x="1191" y="0"/>
                    </a:moveTo>
                    <a:lnTo>
                      <a:pt x="0" y="2096"/>
                    </a:lnTo>
                    <a:lnTo>
                      <a:pt x="2143" y="2096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y</a:t>
                </a:r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8738279" y="6560640"/>
                <a:ext cx="771119" cy="75419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43" h="2096">
                    <a:moveTo>
                      <a:pt x="1191" y="0"/>
                    </a:moveTo>
                    <a:lnTo>
                      <a:pt x="0" y="2096"/>
                    </a:lnTo>
                    <a:lnTo>
                      <a:pt x="2143" y="2096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z</a:t>
                </a:r>
              </a:p>
            </p:txBody>
          </p:sp>
          <p:sp>
            <p:nvSpPr>
              <p:cNvPr id="10" name="Straight Connector 9"/>
              <p:cNvSpPr/>
              <p:nvPr/>
            </p:nvSpPr>
            <p:spPr>
              <a:xfrm flipH="1">
                <a:off x="8266679" y="6243479"/>
                <a:ext cx="300241" cy="3002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11" name="Straight Connector 10"/>
              <p:cNvSpPr/>
              <p:nvPr/>
            </p:nvSpPr>
            <p:spPr>
              <a:xfrm>
                <a:off x="8866800" y="6243479"/>
                <a:ext cx="300239" cy="3168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12" name="Straight Connector 11"/>
              <p:cNvSpPr/>
              <p:nvPr/>
            </p:nvSpPr>
            <p:spPr>
              <a:xfrm flipV="1">
                <a:off x="8360999" y="6286679"/>
                <a:ext cx="308520" cy="3085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13" name="Straight Connector 12"/>
              <p:cNvSpPr/>
              <p:nvPr/>
            </p:nvSpPr>
            <p:spPr>
              <a:xfrm flipH="1" flipV="1">
                <a:off x="8952479" y="6183720"/>
                <a:ext cx="282961" cy="3085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14" name="Straight Connector 13"/>
              <p:cNvSpPr/>
              <p:nvPr/>
            </p:nvSpPr>
            <p:spPr>
              <a:xfrm flipV="1">
                <a:off x="7255080" y="5686559"/>
                <a:ext cx="411479" cy="3427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15" name="Straight Connector 14"/>
              <p:cNvSpPr/>
              <p:nvPr/>
            </p:nvSpPr>
            <p:spPr>
              <a:xfrm flipH="1" flipV="1">
                <a:off x="7538040" y="5077800"/>
                <a:ext cx="205560" cy="1800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16" name="Freeform 15"/>
              <p:cNvSpPr/>
              <p:nvPr/>
            </p:nvSpPr>
            <p:spPr>
              <a:xfrm rot="7014600">
                <a:off x="7030010" y="6289057"/>
                <a:ext cx="1366920" cy="53135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798" h="1477">
                    <a:moveTo>
                      <a:pt x="0" y="1277"/>
                    </a:moveTo>
                    <a:cubicBezTo>
                      <a:pt x="1743" y="1841"/>
                      <a:pt x="3217" y="1147"/>
                      <a:pt x="3798" y="0"/>
                    </a:cubicBez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17" name="Freeform 16"/>
              <p:cNvSpPr/>
              <p:nvPr/>
            </p:nvSpPr>
            <p:spPr>
              <a:xfrm rot="7014000">
                <a:off x="7061749" y="6269344"/>
                <a:ext cx="1297799" cy="5025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606" h="1397">
                    <a:moveTo>
                      <a:pt x="0" y="1214"/>
                    </a:moveTo>
                    <a:cubicBezTo>
                      <a:pt x="1615" y="1714"/>
                      <a:pt x="3024" y="1147"/>
                      <a:pt x="3606" y="0"/>
                    </a:cubicBez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head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6766559" y="4571999"/>
              <a:ext cx="2742839" cy="2742840"/>
              <a:chOff x="6766559" y="4571999"/>
              <a:chExt cx="2742839" cy="2742840"/>
            </a:xfrm>
          </p:grpSpPr>
          <p:sp>
            <p:nvSpPr>
              <p:cNvPr id="19" name="Freeform 18"/>
              <p:cNvSpPr/>
              <p:nvPr/>
            </p:nvSpPr>
            <p:spPr>
              <a:xfrm>
                <a:off x="7623720" y="5257800"/>
                <a:ext cx="471600" cy="428760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solidFill>
                      <a:srgbClr val="FFFFFF"/>
                    </a:solidFill>
                    <a:latin typeface="Arial" pitchFamily="18"/>
                    <a:ea typeface="Microsoft YaHei" pitchFamily="2"/>
                    <a:cs typeface="Mangal" pitchFamily="2"/>
                  </a:rPr>
                  <a:t>A</a:t>
                </a:r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8481240" y="5857919"/>
                <a:ext cx="471239" cy="428760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latin typeface="Arial" pitchFamily="18"/>
                    <a:ea typeface="Microsoft YaHei" pitchFamily="2"/>
                    <a:cs typeface="Mangal" pitchFamily="2"/>
                  </a:rPr>
                  <a:t>B</a:t>
                </a:r>
              </a:p>
            </p:txBody>
          </p:sp>
          <p:sp>
            <p:nvSpPr>
              <p:cNvPr id="21" name="Straight Connector 20"/>
              <p:cNvSpPr/>
              <p:nvPr/>
            </p:nvSpPr>
            <p:spPr>
              <a:xfrm>
                <a:off x="8052479" y="5600520"/>
                <a:ext cx="214200" cy="942840"/>
              </a:xfrm>
              <a:prstGeom prst="line">
                <a:avLst/>
              </a:prstGeom>
              <a:noFill/>
              <a:ln w="18360">
                <a:solidFill>
                  <a:srgbClr val="800000"/>
                </a:solidFill>
                <a:prstDash val="solid"/>
                <a:tailEnd type="arrow"/>
              </a:ln>
            </p:spPr>
            <p:txBody>
              <a:bodyPr vert="horz" wrap="none" lIns="99000" tIns="54000" rIns="99000" bIns="54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22" name="Straight Connector 21"/>
              <p:cNvSpPr/>
              <p:nvPr/>
            </p:nvSpPr>
            <p:spPr>
              <a:xfrm flipH="1">
                <a:off x="7195319" y="5600520"/>
                <a:ext cx="471240" cy="3859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6766559" y="5977440"/>
                <a:ext cx="771119" cy="75419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43" h="2096">
                    <a:moveTo>
                      <a:pt x="1191" y="0"/>
                    </a:moveTo>
                    <a:lnTo>
                      <a:pt x="0" y="2096"/>
                    </a:lnTo>
                    <a:lnTo>
                      <a:pt x="2143" y="2096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x</a:t>
                </a:r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7838279" y="6543720"/>
                <a:ext cx="771119" cy="75419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43" h="2096">
                    <a:moveTo>
                      <a:pt x="1191" y="0"/>
                    </a:moveTo>
                    <a:lnTo>
                      <a:pt x="0" y="2096"/>
                    </a:lnTo>
                    <a:lnTo>
                      <a:pt x="2143" y="2096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y</a:t>
                </a:r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8738279" y="6560640"/>
                <a:ext cx="771119" cy="75419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43" h="2096">
                    <a:moveTo>
                      <a:pt x="1191" y="0"/>
                    </a:moveTo>
                    <a:lnTo>
                      <a:pt x="0" y="2096"/>
                    </a:lnTo>
                    <a:lnTo>
                      <a:pt x="2143" y="2096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z</a:t>
                </a:r>
              </a:p>
            </p:txBody>
          </p:sp>
          <p:sp>
            <p:nvSpPr>
              <p:cNvPr id="26" name="Straight Connector 25"/>
              <p:cNvSpPr/>
              <p:nvPr/>
            </p:nvSpPr>
            <p:spPr>
              <a:xfrm flipH="1">
                <a:off x="8266679" y="6243479"/>
                <a:ext cx="300241" cy="3002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27" name="Straight Connector 26"/>
              <p:cNvSpPr/>
              <p:nvPr/>
            </p:nvSpPr>
            <p:spPr>
              <a:xfrm>
                <a:off x="8866800" y="6243479"/>
                <a:ext cx="300239" cy="3168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28" name="Straight Connector 27"/>
              <p:cNvSpPr/>
              <p:nvPr/>
            </p:nvSpPr>
            <p:spPr>
              <a:xfrm flipV="1">
                <a:off x="8360999" y="6286679"/>
                <a:ext cx="308520" cy="3085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29" name="Straight Connector 28"/>
              <p:cNvSpPr/>
              <p:nvPr/>
            </p:nvSpPr>
            <p:spPr>
              <a:xfrm flipH="1" flipV="1">
                <a:off x="8952479" y="6183720"/>
                <a:ext cx="282961" cy="3085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30" name="Straight Connector 29"/>
              <p:cNvSpPr/>
              <p:nvPr/>
            </p:nvSpPr>
            <p:spPr>
              <a:xfrm flipV="1">
                <a:off x="7255080" y="5686559"/>
                <a:ext cx="411479" cy="3427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6963479" y="4571999"/>
                <a:ext cx="677520" cy="582839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solidFill>
                      <a:srgbClr val="FFFFFF"/>
                    </a:solidFill>
                    <a:latin typeface="Arial" pitchFamily="18"/>
                    <a:ea typeface="Microsoft YaHei" pitchFamily="2"/>
                    <a:cs typeface="Mangal" pitchFamily="2"/>
                  </a:rPr>
                  <a:t>A's</a:t>
                </a: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solidFill>
                      <a:srgbClr val="FFFFFF"/>
                    </a:solidFill>
                    <a:latin typeface="Arial" pitchFamily="18"/>
                    <a:ea typeface="Microsoft YaHei" pitchFamily="2"/>
                    <a:cs typeface="Mangal" pitchFamily="2"/>
                  </a:rPr>
                  <a:t>parent</a:t>
                </a:r>
              </a:p>
            </p:txBody>
          </p:sp>
          <p:sp>
            <p:nvSpPr>
              <p:cNvPr id="32" name="Straight Connector 31"/>
              <p:cNvSpPr/>
              <p:nvPr/>
            </p:nvSpPr>
            <p:spPr>
              <a:xfrm flipH="1" flipV="1">
                <a:off x="7538040" y="5077800"/>
                <a:ext cx="205560" cy="1800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</p:grpSp>
        <p:sp>
          <p:nvSpPr>
            <p:cNvPr id="33" name="Freeform 32"/>
            <p:cNvSpPr/>
            <p:nvPr/>
          </p:nvSpPr>
          <p:spPr>
            <a:xfrm>
              <a:off x="6963479" y="4571999"/>
              <a:ext cx="677520" cy="582839"/>
            </a:xfrm>
            <a:custGeom>
              <a:avLst/>
              <a:gdLst>
                <a:gd name="idx" fmla="cos wd2 2700000"/>
                <a:gd name="idy" fmla="sin hd2 2700000"/>
                <a:gd name="il" fmla="+- hc 0 idx"/>
                <a:gd name="ir" fmla="+- hc idx 0"/>
                <a:gd name="it" fmla="+- vc 0 idy"/>
                <a:gd name="ib" fmla="+- vc idy 0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t" r="ir" b="ib"/>
              <a:pathLst>
                <a:path>
                  <a:moveTo>
                    <a:pt x="l" y="vc"/>
                  </a:moveTo>
                  <a:arcTo wR="wd2" hR="hd2" stAng="cd2" swAng="cd4"/>
                  <a:arcTo wR="wd2" hR="hd2" stAng="3cd4" swAng="cd4"/>
                  <a:arcTo wR="wd2" hR="hd2" stAng="0" swAng="cd4"/>
                  <a:arcTo wR="wd2" hR="hd2" stAng="cd4" swAng="cd4"/>
                  <a:close/>
                </a:path>
              </a:pathLst>
            </a:custGeom>
            <a:solidFill>
              <a:srgbClr val="CFE7F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>
                  <a:latin typeface="Arial" pitchFamily="18"/>
                  <a:ea typeface="Microsoft YaHei" pitchFamily="2"/>
                  <a:cs typeface="Mangal" pitchFamily="2"/>
                </a:rPr>
                <a:t>G</a:t>
              </a:r>
            </a:p>
          </p:txBody>
        </p:sp>
      </p:grpSp>
      <p:sp>
        <p:nvSpPr>
          <p:cNvPr id="34" name="Rectangle 33"/>
          <p:cNvSpPr/>
          <p:nvPr/>
        </p:nvSpPr>
        <p:spPr>
          <a:xfrm>
            <a:off x="580608" y="1525806"/>
            <a:ext cx="4644863" cy="248858"/>
          </a:xfrm>
          <a:prstGeom prst="rect">
            <a:avLst/>
          </a:prstGeom>
          <a:solidFill>
            <a:srgbClr val="FFFF0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/>
          <a:p>
            <a:pPr hangingPunct="0">
              <a:spcBef>
                <a:spcPts val="0"/>
              </a:spcBef>
              <a:spcAft>
                <a:spcPts val="0"/>
              </a:spcAft>
            </a:pPr>
            <a:endParaRPr lang="en-US" sz="16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5" name="Title 34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Link B's Left Child to A (1)</a:t>
            </a:r>
          </a:p>
        </p:txBody>
      </p:sp>
      <p:sp>
        <p:nvSpPr>
          <p:cNvPr id="36" name="Text Placeholder 35"/>
          <p:cNvSpPr txBox="1">
            <a:spLocks noGrp="1"/>
          </p:cNvSpPr>
          <p:nvPr>
            <p:ph type="body" idx="4294967295"/>
          </p:nvPr>
        </p:nvSpPr>
        <p:spPr>
          <a:xfrm>
            <a:off x="90781" y="1493476"/>
            <a:ext cx="6032053" cy="1742986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1999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3999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>
              <a:spcAft>
                <a:spcPts val="0"/>
              </a:spcAft>
              <a:buNone/>
            </a:pPr>
            <a:r>
              <a:rPr lang="en-US" sz="18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    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oldParent.</a:t>
            </a: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_right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= newParent.</a:t>
            </a: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_left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;</a:t>
            </a:r>
          </a:p>
          <a:p>
            <a:pPr>
              <a:spcAft>
                <a:spcPts val="0"/>
              </a:spcAft>
              <a:buNone/>
            </a:pPr>
            <a:r>
              <a:rPr lang="en-US" sz="1800">
                <a:solidFill>
                  <a:srgbClr val="7F0055"/>
                </a:solidFill>
                <a:latin typeface="Consolas" pitchFamily="33"/>
                <a:cs typeface="Consolas" pitchFamily="33"/>
              </a:rPr>
              <a:t>    if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(</a:t>
            </a:r>
            <a:r>
              <a:rPr lang="en-US" sz="1800">
                <a:solidFill>
                  <a:srgbClr val="7F0055"/>
                </a:solidFill>
                <a:latin typeface="Consolas" pitchFamily="33"/>
                <a:cs typeface="Consolas" pitchFamily="33"/>
              </a:rPr>
              <a:t>null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!= oldParent.</a:t>
            </a: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_right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) {</a:t>
            </a:r>
          </a:p>
          <a:p>
            <a:pPr lvl="0">
              <a:buNone/>
            </a:pPr>
            <a:r>
              <a:rPr lang="en-US" sz="1800">
                <a:solidFill>
                  <a:srgbClr val="7F0055"/>
                </a:solidFill>
                <a:latin typeface="Consolas" pitchFamily="33"/>
                <a:cs typeface="Consolas" pitchFamily="33"/>
              </a:rPr>
              <a:t>        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oldParent.</a:t>
            </a: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_right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.</a:t>
            </a: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_parent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= oldParent;</a:t>
            </a:r>
            <a:b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</a:br>
            <a:r>
              <a:rPr lang="en-US" sz="1800">
                <a:solidFill>
                  <a:srgbClr val="7F0055"/>
                </a:solidFill>
                <a:latin typeface="Consolas" pitchFamily="33"/>
                <a:cs typeface="Consolas" pitchFamily="33"/>
              </a:rPr>
              <a:t>    }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/>
            </a:r>
            <a:b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</a:br>
            <a:endParaRPr lang="en-US" sz="1800">
              <a:solidFill>
                <a:srgbClr val="000000"/>
              </a:solidFill>
              <a:latin typeface="Consolas" pitchFamily="33"/>
              <a:cs typeface="Consolas" pitchFamily="33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6130018" y="1410195"/>
            <a:ext cx="2487993" cy="2488255"/>
            <a:chOff x="6757919" y="1554479"/>
            <a:chExt cx="2742839" cy="2742840"/>
          </a:xfrm>
        </p:grpSpPr>
        <p:grpSp>
          <p:nvGrpSpPr>
            <p:cNvPr id="38" name="Group 37"/>
            <p:cNvGrpSpPr/>
            <p:nvPr/>
          </p:nvGrpSpPr>
          <p:grpSpPr>
            <a:xfrm>
              <a:off x="6757919" y="2060279"/>
              <a:ext cx="2742839" cy="2237040"/>
              <a:chOff x="6757919" y="2060279"/>
              <a:chExt cx="2742839" cy="2237040"/>
            </a:xfrm>
          </p:grpSpPr>
          <p:sp>
            <p:nvSpPr>
              <p:cNvPr id="39" name="Freeform 38"/>
              <p:cNvSpPr/>
              <p:nvPr/>
            </p:nvSpPr>
            <p:spPr>
              <a:xfrm>
                <a:off x="7615080" y="2240279"/>
                <a:ext cx="471600" cy="428760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latin typeface="Arial" pitchFamily="18"/>
                    <a:ea typeface="Microsoft YaHei" pitchFamily="2"/>
                    <a:cs typeface="Mangal" pitchFamily="2"/>
                  </a:rPr>
                  <a:t>A</a:t>
                </a:r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8472600" y="2840399"/>
                <a:ext cx="471239" cy="428760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solidFill>
                      <a:srgbClr val="FFFFFF"/>
                    </a:solidFill>
                    <a:latin typeface="Arial" pitchFamily="18"/>
                    <a:ea typeface="Microsoft YaHei" pitchFamily="2"/>
                    <a:cs typeface="Mangal" pitchFamily="2"/>
                  </a:rPr>
                  <a:t>B</a:t>
                </a:r>
              </a:p>
            </p:txBody>
          </p:sp>
          <p:sp>
            <p:nvSpPr>
              <p:cNvPr id="41" name="Straight Connector 40"/>
              <p:cNvSpPr/>
              <p:nvPr/>
            </p:nvSpPr>
            <p:spPr>
              <a:xfrm>
                <a:off x="8043840" y="2582999"/>
                <a:ext cx="471240" cy="3427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42" name="Straight Connector 41"/>
              <p:cNvSpPr/>
              <p:nvPr/>
            </p:nvSpPr>
            <p:spPr>
              <a:xfrm flipH="1">
                <a:off x="7186679" y="2582999"/>
                <a:ext cx="471240" cy="3859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6757919" y="2959919"/>
                <a:ext cx="771119" cy="75419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43" h="2096">
                    <a:moveTo>
                      <a:pt x="1191" y="0"/>
                    </a:moveTo>
                    <a:lnTo>
                      <a:pt x="0" y="2096"/>
                    </a:lnTo>
                    <a:lnTo>
                      <a:pt x="2143" y="2096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x</a:t>
                </a:r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7829639" y="3526199"/>
                <a:ext cx="771119" cy="75419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43" h="2096">
                    <a:moveTo>
                      <a:pt x="1191" y="0"/>
                    </a:moveTo>
                    <a:lnTo>
                      <a:pt x="0" y="2096"/>
                    </a:lnTo>
                    <a:lnTo>
                      <a:pt x="2143" y="2096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y</a:t>
                </a:r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8729639" y="3543120"/>
                <a:ext cx="771119" cy="75419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43" h="2096">
                    <a:moveTo>
                      <a:pt x="1191" y="0"/>
                    </a:moveTo>
                    <a:lnTo>
                      <a:pt x="0" y="2096"/>
                    </a:lnTo>
                    <a:lnTo>
                      <a:pt x="2143" y="2096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z</a:t>
                </a:r>
              </a:p>
            </p:txBody>
          </p:sp>
          <p:sp>
            <p:nvSpPr>
              <p:cNvPr id="46" name="Straight Connector 45"/>
              <p:cNvSpPr/>
              <p:nvPr/>
            </p:nvSpPr>
            <p:spPr>
              <a:xfrm flipH="1">
                <a:off x="8258040" y="3225960"/>
                <a:ext cx="300239" cy="3002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47" name="Straight Connector 46"/>
              <p:cNvSpPr/>
              <p:nvPr/>
            </p:nvSpPr>
            <p:spPr>
              <a:xfrm>
                <a:off x="8858160" y="3225960"/>
                <a:ext cx="300239" cy="31679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48" name="Straight Connector 47"/>
              <p:cNvSpPr/>
              <p:nvPr/>
            </p:nvSpPr>
            <p:spPr>
              <a:xfrm flipV="1">
                <a:off x="8352360" y="3269159"/>
                <a:ext cx="308519" cy="3085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49" name="Straight Connector 48"/>
              <p:cNvSpPr/>
              <p:nvPr/>
            </p:nvSpPr>
            <p:spPr>
              <a:xfrm flipH="1" flipV="1">
                <a:off x="8943840" y="3166199"/>
                <a:ext cx="282960" cy="3085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50" name="Straight Connector 49"/>
              <p:cNvSpPr/>
              <p:nvPr/>
            </p:nvSpPr>
            <p:spPr>
              <a:xfrm flipV="1">
                <a:off x="7246440" y="2669039"/>
                <a:ext cx="411479" cy="3427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51" name="Straight Connector 50"/>
              <p:cNvSpPr/>
              <p:nvPr/>
            </p:nvSpPr>
            <p:spPr>
              <a:xfrm flipH="1" flipV="1">
                <a:off x="7529399" y="2060279"/>
                <a:ext cx="205560" cy="1800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52" name="Freeform 51"/>
              <p:cNvSpPr/>
              <p:nvPr/>
            </p:nvSpPr>
            <p:spPr>
              <a:xfrm rot="7014600">
                <a:off x="7021370" y="3271537"/>
                <a:ext cx="1366920" cy="53135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798" h="1477">
                    <a:moveTo>
                      <a:pt x="0" y="1277"/>
                    </a:moveTo>
                    <a:cubicBezTo>
                      <a:pt x="1743" y="1841"/>
                      <a:pt x="3217" y="1147"/>
                      <a:pt x="3798" y="0"/>
                    </a:cubicBez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53" name="Freeform 52"/>
              <p:cNvSpPr/>
              <p:nvPr/>
            </p:nvSpPr>
            <p:spPr>
              <a:xfrm rot="7014000">
                <a:off x="7053109" y="3251824"/>
                <a:ext cx="1297799" cy="5025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606" h="1397">
                    <a:moveTo>
                      <a:pt x="0" y="1214"/>
                    </a:moveTo>
                    <a:cubicBezTo>
                      <a:pt x="1615" y="1714"/>
                      <a:pt x="3024" y="1147"/>
                      <a:pt x="3606" y="0"/>
                    </a:cubicBezTo>
                  </a:path>
                </a:pathLst>
              </a:custGeom>
              <a:noFill/>
              <a:ln w="18360">
                <a:solidFill>
                  <a:srgbClr val="800000"/>
                </a:solidFill>
                <a:prstDash val="solid"/>
                <a:headEnd type="arrow"/>
              </a:ln>
            </p:spPr>
            <p:txBody>
              <a:bodyPr vert="horz" wrap="none" lIns="99000" tIns="54000" rIns="99000" bIns="54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6757919" y="1554479"/>
              <a:ext cx="2742839" cy="2742840"/>
              <a:chOff x="6757919" y="1554479"/>
              <a:chExt cx="2742839" cy="2742840"/>
            </a:xfrm>
          </p:grpSpPr>
          <p:sp>
            <p:nvSpPr>
              <p:cNvPr id="55" name="Freeform 54"/>
              <p:cNvSpPr/>
              <p:nvPr/>
            </p:nvSpPr>
            <p:spPr>
              <a:xfrm>
                <a:off x="7615080" y="2240279"/>
                <a:ext cx="471600" cy="428760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latin typeface="Arial" pitchFamily="18"/>
                    <a:ea typeface="Microsoft YaHei" pitchFamily="2"/>
                    <a:cs typeface="Mangal" pitchFamily="2"/>
                  </a:rPr>
                  <a:t>A</a:t>
                </a:r>
              </a:p>
            </p:txBody>
          </p:sp>
          <p:sp>
            <p:nvSpPr>
              <p:cNvPr id="56" name="Freeform 55"/>
              <p:cNvSpPr/>
              <p:nvPr/>
            </p:nvSpPr>
            <p:spPr>
              <a:xfrm>
                <a:off x="8472600" y="2840399"/>
                <a:ext cx="471239" cy="428760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latin typeface="Arial" pitchFamily="18"/>
                    <a:ea typeface="Microsoft YaHei" pitchFamily="2"/>
                    <a:cs typeface="Mangal" pitchFamily="2"/>
                  </a:rPr>
                  <a:t>B</a:t>
                </a:r>
              </a:p>
            </p:txBody>
          </p:sp>
          <p:sp>
            <p:nvSpPr>
              <p:cNvPr id="57" name="Straight Connector 56"/>
              <p:cNvSpPr/>
              <p:nvPr/>
            </p:nvSpPr>
            <p:spPr>
              <a:xfrm>
                <a:off x="8043840" y="2582999"/>
                <a:ext cx="471240" cy="3427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58" name="Straight Connector 57"/>
              <p:cNvSpPr/>
              <p:nvPr/>
            </p:nvSpPr>
            <p:spPr>
              <a:xfrm flipH="1">
                <a:off x="7186679" y="2582999"/>
                <a:ext cx="471240" cy="3859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59" name="Freeform 58"/>
              <p:cNvSpPr/>
              <p:nvPr/>
            </p:nvSpPr>
            <p:spPr>
              <a:xfrm>
                <a:off x="6757919" y="2959919"/>
                <a:ext cx="771119" cy="75419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43" h="2096">
                    <a:moveTo>
                      <a:pt x="1191" y="0"/>
                    </a:moveTo>
                    <a:lnTo>
                      <a:pt x="0" y="2096"/>
                    </a:lnTo>
                    <a:lnTo>
                      <a:pt x="2143" y="2096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x</a:t>
                </a:r>
              </a:p>
            </p:txBody>
          </p:sp>
          <p:sp>
            <p:nvSpPr>
              <p:cNvPr id="60" name="Freeform 59"/>
              <p:cNvSpPr/>
              <p:nvPr/>
            </p:nvSpPr>
            <p:spPr>
              <a:xfrm>
                <a:off x="7829639" y="3526199"/>
                <a:ext cx="771119" cy="75419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43" h="2096">
                    <a:moveTo>
                      <a:pt x="1191" y="0"/>
                    </a:moveTo>
                    <a:lnTo>
                      <a:pt x="0" y="2096"/>
                    </a:lnTo>
                    <a:lnTo>
                      <a:pt x="2143" y="2096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y</a:t>
                </a:r>
              </a:p>
            </p:txBody>
          </p:sp>
          <p:sp>
            <p:nvSpPr>
              <p:cNvPr id="61" name="Freeform 60"/>
              <p:cNvSpPr/>
              <p:nvPr/>
            </p:nvSpPr>
            <p:spPr>
              <a:xfrm>
                <a:off x="8729639" y="3543120"/>
                <a:ext cx="771119" cy="75419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43" h="2096">
                    <a:moveTo>
                      <a:pt x="1191" y="0"/>
                    </a:moveTo>
                    <a:lnTo>
                      <a:pt x="0" y="2096"/>
                    </a:lnTo>
                    <a:lnTo>
                      <a:pt x="2143" y="2096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z</a:t>
                </a:r>
              </a:p>
            </p:txBody>
          </p:sp>
          <p:sp>
            <p:nvSpPr>
              <p:cNvPr id="62" name="Straight Connector 61"/>
              <p:cNvSpPr/>
              <p:nvPr/>
            </p:nvSpPr>
            <p:spPr>
              <a:xfrm flipH="1">
                <a:off x="8258040" y="3225960"/>
                <a:ext cx="300239" cy="3002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63" name="Straight Connector 62"/>
              <p:cNvSpPr/>
              <p:nvPr/>
            </p:nvSpPr>
            <p:spPr>
              <a:xfrm>
                <a:off x="8858160" y="3225960"/>
                <a:ext cx="300239" cy="31679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64" name="Straight Connector 63"/>
              <p:cNvSpPr/>
              <p:nvPr/>
            </p:nvSpPr>
            <p:spPr>
              <a:xfrm flipV="1">
                <a:off x="8352360" y="3269159"/>
                <a:ext cx="308519" cy="3085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65" name="Straight Connector 64"/>
              <p:cNvSpPr/>
              <p:nvPr/>
            </p:nvSpPr>
            <p:spPr>
              <a:xfrm flipH="1" flipV="1">
                <a:off x="8943840" y="3166199"/>
                <a:ext cx="282960" cy="3085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66" name="Straight Connector 65"/>
              <p:cNvSpPr/>
              <p:nvPr/>
            </p:nvSpPr>
            <p:spPr>
              <a:xfrm flipV="1">
                <a:off x="7246440" y="2669039"/>
                <a:ext cx="411479" cy="3427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67" name="Freeform 66"/>
              <p:cNvSpPr/>
              <p:nvPr/>
            </p:nvSpPr>
            <p:spPr>
              <a:xfrm>
                <a:off x="6954840" y="1554479"/>
                <a:ext cx="677520" cy="582839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solidFill>
                      <a:srgbClr val="FFFFFF"/>
                    </a:solidFill>
                    <a:latin typeface="Arial" pitchFamily="18"/>
                    <a:ea typeface="Microsoft YaHei" pitchFamily="2"/>
                    <a:cs typeface="Mangal" pitchFamily="2"/>
                  </a:rPr>
                  <a:t>G</a:t>
                </a:r>
              </a:p>
            </p:txBody>
          </p:sp>
          <p:sp>
            <p:nvSpPr>
              <p:cNvPr id="68" name="Straight Connector 67"/>
              <p:cNvSpPr/>
              <p:nvPr/>
            </p:nvSpPr>
            <p:spPr>
              <a:xfrm flipH="1" flipV="1">
                <a:off x="7529399" y="2060279"/>
                <a:ext cx="205560" cy="1800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58478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137855" y="4147634"/>
            <a:ext cx="2487993" cy="2488255"/>
            <a:chOff x="6766559" y="4571999"/>
            <a:chExt cx="2742839" cy="2742840"/>
          </a:xfrm>
        </p:grpSpPr>
        <p:grpSp>
          <p:nvGrpSpPr>
            <p:cNvPr id="3" name="Group 2"/>
            <p:cNvGrpSpPr/>
            <p:nvPr/>
          </p:nvGrpSpPr>
          <p:grpSpPr>
            <a:xfrm>
              <a:off x="6766559" y="5077800"/>
              <a:ext cx="2742839" cy="2237039"/>
              <a:chOff x="6766559" y="5077800"/>
              <a:chExt cx="2742839" cy="2237039"/>
            </a:xfrm>
          </p:grpSpPr>
          <p:sp>
            <p:nvSpPr>
              <p:cNvPr id="4" name="Freeform 3"/>
              <p:cNvSpPr/>
              <p:nvPr/>
            </p:nvSpPr>
            <p:spPr>
              <a:xfrm>
                <a:off x="7623720" y="5257800"/>
                <a:ext cx="471600" cy="428760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latin typeface="Arial" pitchFamily="18"/>
                    <a:ea typeface="Microsoft YaHei" pitchFamily="2"/>
                    <a:cs typeface="Mangal" pitchFamily="2"/>
                  </a:rPr>
                  <a:t>A</a:t>
                </a:r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8481240" y="5857919"/>
                <a:ext cx="471239" cy="428760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solidFill>
                      <a:srgbClr val="FFFFFF"/>
                    </a:solidFill>
                    <a:latin typeface="Arial" pitchFamily="18"/>
                    <a:ea typeface="Microsoft YaHei" pitchFamily="2"/>
                    <a:cs typeface="Mangal" pitchFamily="2"/>
                  </a:rPr>
                  <a:t>B</a:t>
                </a:r>
              </a:p>
            </p:txBody>
          </p:sp>
          <p:sp>
            <p:nvSpPr>
              <p:cNvPr id="6" name="Straight Connector 5"/>
              <p:cNvSpPr/>
              <p:nvPr/>
            </p:nvSpPr>
            <p:spPr>
              <a:xfrm flipH="1">
                <a:off x="7195319" y="5600520"/>
                <a:ext cx="471240" cy="3859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6766559" y="5977440"/>
                <a:ext cx="771119" cy="75419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43" h="2096">
                    <a:moveTo>
                      <a:pt x="1191" y="0"/>
                    </a:moveTo>
                    <a:lnTo>
                      <a:pt x="0" y="2096"/>
                    </a:lnTo>
                    <a:lnTo>
                      <a:pt x="2143" y="2096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x</a:t>
                </a:r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7838279" y="6543720"/>
                <a:ext cx="771119" cy="75419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43" h="2096">
                    <a:moveTo>
                      <a:pt x="1191" y="0"/>
                    </a:moveTo>
                    <a:lnTo>
                      <a:pt x="0" y="2096"/>
                    </a:lnTo>
                    <a:lnTo>
                      <a:pt x="2143" y="2096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y</a:t>
                </a:r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8738279" y="6560640"/>
                <a:ext cx="771119" cy="75419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43" h="2096">
                    <a:moveTo>
                      <a:pt x="1191" y="0"/>
                    </a:moveTo>
                    <a:lnTo>
                      <a:pt x="0" y="2096"/>
                    </a:lnTo>
                    <a:lnTo>
                      <a:pt x="2143" y="2096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z</a:t>
                </a:r>
              </a:p>
            </p:txBody>
          </p:sp>
          <p:sp>
            <p:nvSpPr>
              <p:cNvPr id="10" name="Straight Connector 9"/>
              <p:cNvSpPr/>
              <p:nvPr/>
            </p:nvSpPr>
            <p:spPr>
              <a:xfrm flipH="1">
                <a:off x="8266679" y="6243479"/>
                <a:ext cx="300241" cy="3002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11" name="Straight Connector 10"/>
              <p:cNvSpPr/>
              <p:nvPr/>
            </p:nvSpPr>
            <p:spPr>
              <a:xfrm>
                <a:off x="8866800" y="6243479"/>
                <a:ext cx="300239" cy="3168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12" name="Straight Connector 11"/>
              <p:cNvSpPr/>
              <p:nvPr/>
            </p:nvSpPr>
            <p:spPr>
              <a:xfrm flipH="1" flipV="1">
                <a:off x="8952479" y="6183720"/>
                <a:ext cx="282961" cy="3085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13" name="Straight Connector 12"/>
              <p:cNvSpPr/>
              <p:nvPr/>
            </p:nvSpPr>
            <p:spPr>
              <a:xfrm flipV="1">
                <a:off x="7255080" y="5686559"/>
                <a:ext cx="411479" cy="3427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14" name="Straight Connector 13"/>
              <p:cNvSpPr/>
              <p:nvPr/>
            </p:nvSpPr>
            <p:spPr>
              <a:xfrm flipH="1" flipV="1">
                <a:off x="7538040" y="5077800"/>
                <a:ext cx="205560" cy="1800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15" name="Freeform 14"/>
              <p:cNvSpPr/>
              <p:nvPr/>
            </p:nvSpPr>
            <p:spPr>
              <a:xfrm rot="7014600">
                <a:off x="7030010" y="6289057"/>
                <a:ext cx="1366920" cy="53135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798" h="1477">
                    <a:moveTo>
                      <a:pt x="0" y="1277"/>
                    </a:moveTo>
                    <a:cubicBezTo>
                      <a:pt x="1743" y="1841"/>
                      <a:pt x="3217" y="1147"/>
                      <a:pt x="3798" y="0"/>
                    </a:cubicBez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16" name="Freeform 15"/>
              <p:cNvSpPr/>
              <p:nvPr/>
            </p:nvSpPr>
            <p:spPr>
              <a:xfrm rot="7014000">
                <a:off x="7061749" y="6269344"/>
                <a:ext cx="1297799" cy="5025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606" h="1397">
                    <a:moveTo>
                      <a:pt x="0" y="1214"/>
                    </a:moveTo>
                    <a:cubicBezTo>
                      <a:pt x="1615" y="1714"/>
                      <a:pt x="3024" y="1147"/>
                      <a:pt x="3606" y="0"/>
                    </a:cubicBez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head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6766559" y="4571999"/>
              <a:ext cx="2742839" cy="2742840"/>
              <a:chOff x="6766559" y="4571999"/>
              <a:chExt cx="2742839" cy="2742840"/>
            </a:xfrm>
          </p:grpSpPr>
          <p:sp>
            <p:nvSpPr>
              <p:cNvPr id="18" name="Freeform 17"/>
              <p:cNvSpPr/>
              <p:nvPr/>
            </p:nvSpPr>
            <p:spPr>
              <a:xfrm>
                <a:off x="7623720" y="5257800"/>
                <a:ext cx="471600" cy="428760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solidFill>
                      <a:srgbClr val="FFFFFF"/>
                    </a:solidFill>
                    <a:latin typeface="Arial" pitchFamily="18"/>
                    <a:ea typeface="Microsoft YaHei" pitchFamily="2"/>
                    <a:cs typeface="Mangal" pitchFamily="2"/>
                  </a:rPr>
                  <a:t>A</a:t>
                </a:r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8481240" y="5857919"/>
                <a:ext cx="471239" cy="428760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latin typeface="Arial" pitchFamily="18"/>
                    <a:ea typeface="Microsoft YaHei" pitchFamily="2"/>
                    <a:cs typeface="Mangal" pitchFamily="2"/>
                  </a:rPr>
                  <a:t>B</a:t>
                </a:r>
              </a:p>
            </p:txBody>
          </p:sp>
          <p:sp>
            <p:nvSpPr>
              <p:cNvPr id="20" name="Straight Connector 19"/>
              <p:cNvSpPr/>
              <p:nvPr/>
            </p:nvSpPr>
            <p:spPr>
              <a:xfrm>
                <a:off x="8052479" y="5600520"/>
                <a:ext cx="214200" cy="9428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21" name="Straight Connector 20"/>
              <p:cNvSpPr/>
              <p:nvPr/>
            </p:nvSpPr>
            <p:spPr>
              <a:xfrm flipH="1">
                <a:off x="7195319" y="5600520"/>
                <a:ext cx="471240" cy="3859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6766559" y="5977440"/>
                <a:ext cx="771119" cy="75419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43" h="2096">
                    <a:moveTo>
                      <a:pt x="1191" y="0"/>
                    </a:moveTo>
                    <a:lnTo>
                      <a:pt x="0" y="2096"/>
                    </a:lnTo>
                    <a:lnTo>
                      <a:pt x="2143" y="2096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x</a:t>
                </a:r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7838279" y="6543720"/>
                <a:ext cx="771119" cy="75419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43" h="2096">
                    <a:moveTo>
                      <a:pt x="1191" y="0"/>
                    </a:moveTo>
                    <a:lnTo>
                      <a:pt x="0" y="2096"/>
                    </a:lnTo>
                    <a:lnTo>
                      <a:pt x="2143" y="2096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2200" b="1" i="1">
                  <a:solidFill>
                    <a:srgbClr val="FFFFFF"/>
                  </a:solidFill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solidFill>
                      <a:srgbClr val="FFFFFF"/>
                    </a:solidFill>
                    <a:latin typeface="Arial" pitchFamily="18"/>
                    <a:ea typeface="Microsoft YaHei" pitchFamily="2"/>
                    <a:cs typeface="Mangal" pitchFamily="2"/>
                  </a:rPr>
                  <a:t>y</a:t>
                </a:r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8738279" y="6560640"/>
                <a:ext cx="771119" cy="75419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43" h="2096">
                    <a:moveTo>
                      <a:pt x="1191" y="0"/>
                    </a:moveTo>
                    <a:lnTo>
                      <a:pt x="0" y="2096"/>
                    </a:lnTo>
                    <a:lnTo>
                      <a:pt x="2143" y="2096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z</a:t>
                </a:r>
              </a:p>
            </p:txBody>
          </p:sp>
          <p:sp>
            <p:nvSpPr>
              <p:cNvPr id="25" name="Straight Connector 24"/>
              <p:cNvSpPr/>
              <p:nvPr/>
            </p:nvSpPr>
            <p:spPr>
              <a:xfrm flipH="1">
                <a:off x="8266679" y="6243479"/>
                <a:ext cx="300241" cy="3002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26" name="Straight Connector 25"/>
              <p:cNvSpPr/>
              <p:nvPr/>
            </p:nvSpPr>
            <p:spPr>
              <a:xfrm>
                <a:off x="8866800" y="6243479"/>
                <a:ext cx="300239" cy="3168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27" name="Straight Connector 26"/>
              <p:cNvSpPr/>
              <p:nvPr/>
            </p:nvSpPr>
            <p:spPr>
              <a:xfrm flipH="1" flipV="1">
                <a:off x="8000999" y="5617800"/>
                <a:ext cx="205560" cy="977400"/>
              </a:xfrm>
              <a:prstGeom prst="line">
                <a:avLst/>
              </a:prstGeom>
              <a:noFill/>
              <a:ln w="18360">
                <a:solidFill>
                  <a:srgbClr val="800000"/>
                </a:solidFill>
                <a:prstDash val="solid"/>
                <a:tailEnd type="arrow"/>
              </a:ln>
            </p:spPr>
            <p:txBody>
              <a:bodyPr vert="horz" wrap="none" lIns="99000" tIns="54000" rIns="99000" bIns="54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28" name="Straight Connector 27"/>
              <p:cNvSpPr/>
              <p:nvPr/>
            </p:nvSpPr>
            <p:spPr>
              <a:xfrm flipH="1" flipV="1">
                <a:off x="8952479" y="6183720"/>
                <a:ext cx="282961" cy="3085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29" name="Straight Connector 28"/>
              <p:cNvSpPr/>
              <p:nvPr/>
            </p:nvSpPr>
            <p:spPr>
              <a:xfrm flipV="1">
                <a:off x="7255080" y="5686559"/>
                <a:ext cx="411479" cy="3427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6963479" y="4571999"/>
                <a:ext cx="677520" cy="582839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solidFill>
                      <a:srgbClr val="FFFFFF"/>
                    </a:solidFill>
                    <a:latin typeface="Arial" pitchFamily="18"/>
                    <a:ea typeface="Microsoft YaHei" pitchFamily="2"/>
                    <a:cs typeface="Mangal" pitchFamily="2"/>
                  </a:rPr>
                  <a:t>A's</a:t>
                </a: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solidFill>
                      <a:srgbClr val="FFFFFF"/>
                    </a:solidFill>
                    <a:latin typeface="Arial" pitchFamily="18"/>
                    <a:ea typeface="Microsoft YaHei" pitchFamily="2"/>
                    <a:cs typeface="Mangal" pitchFamily="2"/>
                  </a:rPr>
                  <a:t>parent</a:t>
                </a:r>
              </a:p>
            </p:txBody>
          </p:sp>
          <p:sp>
            <p:nvSpPr>
              <p:cNvPr id="31" name="Straight Connector 30"/>
              <p:cNvSpPr/>
              <p:nvPr/>
            </p:nvSpPr>
            <p:spPr>
              <a:xfrm flipH="1" flipV="1">
                <a:off x="7538040" y="5077800"/>
                <a:ext cx="205560" cy="1800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</p:grpSp>
        <p:sp>
          <p:nvSpPr>
            <p:cNvPr id="32" name="Freeform 31"/>
            <p:cNvSpPr/>
            <p:nvPr/>
          </p:nvSpPr>
          <p:spPr>
            <a:xfrm>
              <a:off x="6963479" y="4571999"/>
              <a:ext cx="677520" cy="582839"/>
            </a:xfrm>
            <a:custGeom>
              <a:avLst/>
              <a:gdLst>
                <a:gd name="idx" fmla="cos wd2 2700000"/>
                <a:gd name="idy" fmla="sin hd2 2700000"/>
                <a:gd name="il" fmla="+- hc 0 idx"/>
                <a:gd name="ir" fmla="+- hc idx 0"/>
                <a:gd name="it" fmla="+- vc 0 idy"/>
                <a:gd name="ib" fmla="+- vc idy 0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t" r="ir" b="ib"/>
              <a:pathLst>
                <a:path>
                  <a:moveTo>
                    <a:pt x="l" y="vc"/>
                  </a:moveTo>
                  <a:arcTo wR="wd2" hR="hd2" stAng="cd2" swAng="cd4"/>
                  <a:arcTo wR="wd2" hR="hd2" stAng="3cd4" swAng="cd4"/>
                  <a:arcTo wR="wd2" hR="hd2" stAng="0" swAng="cd4"/>
                  <a:arcTo wR="wd2" hR="hd2" stAng="cd4" swAng="cd4"/>
                  <a:close/>
                </a:path>
              </a:pathLst>
            </a:custGeom>
            <a:solidFill>
              <a:srgbClr val="CFE7F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>
                  <a:latin typeface="Arial" pitchFamily="18"/>
                  <a:ea typeface="Microsoft YaHei" pitchFamily="2"/>
                  <a:cs typeface="Mangal" pitchFamily="2"/>
                </a:rPr>
                <a:t>G</a:t>
              </a:r>
            </a:p>
          </p:txBody>
        </p:sp>
        <p:sp>
          <p:nvSpPr>
            <p:cNvPr id="33" name="Freeform 32"/>
            <p:cNvSpPr/>
            <p:nvPr/>
          </p:nvSpPr>
          <p:spPr>
            <a:xfrm>
              <a:off x="7623720" y="5257800"/>
              <a:ext cx="471600" cy="428760"/>
            </a:xfrm>
            <a:custGeom>
              <a:avLst/>
              <a:gdLst>
                <a:gd name="idx" fmla="cos wd2 2700000"/>
                <a:gd name="idy" fmla="sin hd2 2700000"/>
                <a:gd name="il" fmla="+- hc 0 idx"/>
                <a:gd name="ir" fmla="+- hc idx 0"/>
                <a:gd name="it" fmla="+- vc 0 idy"/>
                <a:gd name="ib" fmla="+- vc idy 0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t" r="ir" b="ib"/>
              <a:pathLst>
                <a:path>
                  <a:moveTo>
                    <a:pt x="l" y="vc"/>
                  </a:moveTo>
                  <a:arcTo wR="wd2" hR="hd2" stAng="cd2" swAng="cd4"/>
                  <a:arcTo wR="wd2" hR="hd2" stAng="3cd4" swAng="cd4"/>
                  <a:arcTo wR="wd2" hR="hd2" stAng="0" swAng="cd4"/>
                  <a:arcTo wR="wd2" hR="hd2" stAng="cd4" swAng="cd4"/>
                  <a:close/>
                </a:path>
              </a:pathLst>
            </a:custGeom>
            <a:solidFill>
              <a:srgbClr val="CFE7F5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>
                  <a:latin typeface="Arial" pitchFamily="18"/>
                  <a:ea typeface="Microsoft YaHei" pitchFamily="2"/>
                  <a:cs typeface="Mangal" pitchFamily="2"/>
                </a:rPr>
                <a:t>A</a:t>
              </a:r>
            </a:p>
          </p:txBody>
        </p:sp>
      </p:grpSp>
      <p:sp>
        <p:nvSpPr>
          <p:cNvPr id="34" name="Rectangle 33"/>
          <p:cNvSpPr/>
          <p:nvPr/>
        </p:nvSpPr>
        <p:spPr>
          <a:xfrm>
            <a:off x="580608" y="1787076"/>
            <a:ext cx="5308416" cy="784457"/>
          </a:xfrm>
          <a:prstGeom prst="rect">
            <a:avLst/>
          </a:prstGeom>
          <a:solidFill>
            <a:srgbClr val="FFFF0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/>
          <a:p>
            <a:pPr hangingPunct="0">
              <a:spcBef>
                <a:spcPts val="0"/>
              </a:spcBef>
              <a:spcAft>
                <a:spcPts val="0"/>
              </a:spcAft>
            </a:pPr>
            <a:endParaRPr lang="en-US" sz="16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5" name="Text Placeholder 34"/>
          <p:cNvSpPr txBox="1">
            <a:spLocks noGrp="1"/>
          </p:cNvSpPr>
          <p:nvPr>
            <p:ph type="body" idx="4294967295"/>
          </p:nvPr>
        </p:nvSpPr>
        <p:spPr>
          <a:xfrm>
            <a:off x="90781" y="1493476"/>
            <a:ext cx="6032053" cy="1742986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1999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3999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>
              <a:spcAft>
                <a:spcPts val="0"/>
              </a:spcAft>
              <a:buNone/>
            </a:pPr>
            <a:r>
              <a:rPr lang="en-US" sz="18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    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oldParent.</a:t>
            </a: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_right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= newParent.</a:t>
            </a: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_left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;</a:t>
            </a:r>
          </a:p>
          <a:p>
            <a:pPr>
              <a:spcAft>
                <a:spcPts val="0"/>
              </a:spcAft>
              <a:buNone/>
            </a:pPr>
            <a:r>
              <a:rPr lang="en-US" sz="1800">
                <a:solidFill>
                  <a:srgbClr val="7F0055"/>
                </a:solidFill>
                <a:latin typeface="Consolas" pitchFamily="33"/>
                <a:cs typeface="Consolas" pitchFamily="33"/>
              </a:rPr>
              <a:t>    if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(</a:t>
            </a:r>
            <a:r>
              <a:rPr lang="en-US" sz="1800">
                <a:solidFill>
                  <a:srgbClr val="7F0055"/>
                </a:solidFill>
                <a:latin typeface="Consolas" pitchFamily="33"/>
                <a:cs typeface="Consolas" pitchFamily="33"/>
              </a:rPr>
              <a:t>null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!= oldParent.</a:t>
            </a: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_right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) {</a:t>
            </a:r>
          </a:p>
          <a:p>
            <a:pPr lvl="0">
              <a:buNone/>
            </a:pPr>
            <a:r>
              <a:rPr lang="en-US" sz="1800">
                <a:solidFill>
                  <a:srgbClr val="7F0055"/>
                </a:solidFill>
                <a:latin typeface="Consolas" pitchFamily="33"/>
                <a:cs typeface="Consolas" pitchFamily="33"/>
              </a:rPr>
              <a:t>        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oldParent.</a:t>
            </a: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_right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.</a:t>
            </a: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_parent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= oldParent;</a:t>
            </a:r>
            <a:b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</a:br>
            <a:r>
              <a:rPr lang="en-US" sz="1800">
                <a:solidFill>
                  <a:srgbClr val="7F0055"/>
                </a:solidFill>
                <a:latin typeface="Consolas" pitchFamily="33"/>
                <a:cs typeface="Consolas" pitchFamily="33"/>
              </a:rPr>
              <a:t>    }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/>
            </a:r>
            <a:b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</a:br>
            <a:endParaRPr lang="en-US" sz="1800">
              <a:solidFill>
                <a:srgbClr val="000000"/>
              </a:solidFill>
              <a:latin typeface="Consolas" pitchFamily="33"/>
              <a:cs typeface="Consolas" pitchFamily="33"/>
            </a:endParaRPr>
          </a:p>
        </p:txBody>
      </p:sp>
      <p:sp>
        <p:nvSpPr>
          <p:cNvPr id="36" name="Title 35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Link B's Left Child to A (2)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6130018" y="1410195"/>
            <a:ext cx="2487993" cy="2488255"/>
            <a:chOff x="6757919" y="1554479"/>
            <a:chExt cx="2742839" cy="2742840"/>
          </a:xfrm>
        </p:grpSpPr>
        <p:grpSp>
          <p:nvGrpSpPr>
            <p:cNvPr id="38" name="Group 37"/>
            <p:cNvGrpSpPr/>
            <p:nvPr/>
          </p:nvGrpSpPr>
          <p:grpSpPr>
            <a:xfrm>
              <a:off x="6757919" y="2060279"/>
              <a:ext cx="2742839" cy="2237040"/>
              <a:chOff x="6757919" y="2060279"/>
              <a:chExt cx="2742839" cy="2237040"/>
            </a:xfrm>
          </p:grpSpPr>
          <p:sp>
            <p:nvSpPr>
              <p:cNvPr id="39" name="Freeform 38"/>
              <p:cNvSpPr/>
              <p:nvPr/>
            </p:nvSpPr>
            <p:spPr>
              <a:xfrm>
                <a:off x="7615080" y="2240279"/>
                <a:ext cx="471600" cy="428760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latin typeface="Arial" pitchFamily="18"/>
                    <a:ea typeface="Microsoft YaHei" pitchFamily="2"/>
                    <a:cs typeface="Mangal" pitchFamily="2"/>
                  </a:rPr>
                  <a:t>A</a:t>
                </a:r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8472600" y="2840399"/>
                <a:ext cx="471239" cy="428760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solidFill>
                      <a:srgbClr val="FFFFFF"/>
                    </a:solidFill>
                    <a:latin typeface="Arial" pitchFamily="18"/>
                    <a:ea typeface="Microsoft YaHei" pitchFamily="2"/>
                    <a:cs typeface="Mangal" pitchFamily="2"/>
                  </a:rPr>
                  <a:t>B</a:t>
                </a:r>
              </a:p>
            </p:txBody>
          </p:sp>
          <p:sp>
            <p:nvSpPr>
              <p:cNvPr id="41" name="Straight Connector 40"/>
              <p:cNvSpPr/>
              <p:nvPr/>
            </p:nvSpPr>
            <p:spPr>
              <a:xfrm flipH="1">
                <a:off x="7186679" y="2582999"/>
                <a:ext cx="471240" cy="3859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6757919" y="2959919"/>
                <a:ext cx="771119" cy="75419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43" h="2096">
                    <a:moveTo>
                      <a:pt x="1191" y="0"/>
                    </a:moveTo>
                    <a:lnTo>
                      <a:pt x="0" y="2096"/>
                    </a:lnTo>
                    <a:lnTo>
                      <a:pt x="2143" y="2096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x</a:t>
                </a:r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7829639" y="3526199"/>
                <a:ext cx="771119" cy="75419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43" h="2096">
                    <a:moveTo>
                      <a:pt x="1191" y="0"/>
                    </a:moveTo>
                    <a:lnTo>
                      <a:pt x="0" y="2096"/>
                    </a:lnTo>
                    <a:lnTo>
                      <a:pt x="2143" y="2096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y</a:t>
                </a:r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8729639" y="3543120"/>
                <a:ext cx="771119" cy="75419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43" h="2096">
                    <a:moveTo>
                      <a:pt x="1191" y="0"/>
                    </a:moveTo>
                    <a:lnTo>
                      <a:pt x="0" y="2096"/>
                    </a:lnTo>
                    <a:lnTo>
                      <a:pt x="2143" y="2096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z</a:t>
                </a:r>
              </a:p>
            </p:txBody>
          </p:sp>
          <p:sp>
            <p:nvSpPr>
              <p:cNvPr id="45" name="Straight Connector 44"/>
              <p:cNvSpPr/>
              <p:nvPr/>
            </p:nvSpPr>
            <p:spPr>
              <a:xfrm flipH="1">
                <a:off x="8258040" y="3225960"/>
                <a:ext cx="300239" cy="3002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46" name="Straight Connector 45"/>
              <p:cNvSpPr/>
              <p:nvPr/>
            </p:nvSpPr>
            <p:spPr>
              <a:xfrm>
                <a:off x="8858160" y="3225960"/>
                <a:ext cx="300239" cy="31679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47" name="Straight Connector 46"/>
              <p:cNvSpPr/>
              <p:nvPr/>
            </p:nvSpPr>
            <p:spPr>
              <a:xfrm flipV="1">
                <a:off x="8352360" y="3269159"/>
                <a:ext cx="308519" cy="3085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48" name="Straight Connector 47"/>
              <p:cNvSpPr/>
              <p:nvPr/>
            </p:nvSpPr>
            <p:spPr>
              <a:xfrm flipH="1" flipV="1">
                <a:off x="8943840" y="3166199"/>
                <a:ext cx="282960" cy="3085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49" name="Straight Connector 48"/>
              <p:cNvSpPr/>
              <p:nvPr/>
            </p:nvSpPr>
            <p:spPr>
              <a:xfrm flipV="1">
                <a:off x="7246440" y="2669039"/>
                <a:ext cx="411479" cy="3427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50" name="Straight Connector 49"/>
              <p:cNvSpPr/>
              <p:nvPr/>
            </p:nvSpPr>
            <p:spPr>
              <a:xfrm flipH="1" flipV="1">
                <a:off x="7529399" y="2060279"/>
                <a:ext cx="205560" cy="1800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51" name="Freeform 50"/>
              <p:cNvSpPr/>
              <p:nvPr/>
            </p:nvSpPr>
            <p:spPr>
              <a:xfrm rot="7014600">
                <a:off x="7021370" y="3271537"/>
                <a:ext cx="1366920" cy="53135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798" h="1477">
                    <a:moveTo>
                      <a:pt x="0" y="1277"/>
                    </a:moveTo>
                    <a:cubicBezTo>
                      <a:pt x="1743" y="1841"/>
                      <a:pt x="3217" y="1147"/>
                      <a:pt x="3798" y="0"/>
                    </a:cubicBez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52" name="Freeform 51"/>
              <p:cNvSpPr/>
              <p:nvPr/>
            </p:nvSpPr>
            <p:spPr>
              <a:xfrm rot="7014000">
                <a:off x="7053109" y="3251824"/>
                <a:ext cx="1297799" cy="5025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606" h="1397">
                    <a:moveTo>
                      <a:pt x="0" y="1214"/>
                    </a:moveTo>
                    <a:cubicBezTo>
                      <a:pt x="1615" y="1714"/>
                      <a:pt x="3024" y="1147"/>
                      <a:pt x="3606" y="0"/>
                    </a:cubicBez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head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6757919" y="1554479"/>
              <a:ext cx="2742839" cy="2742840"/>
              <a:chOff x="6757919" y="1554479"/>
              <a:chExt cx="2742839" cy="2742840"/>
            </a:xfrm>
          </p:grpSpPr>
          <p:sp>
            <p:nvSpPr>
              <p:cNvPr id="54" name="Freeform 53"/>
              <p:cNvSpPr/>
              <p:nvPr/>
            </p:nvSpPr>
            <p:spPr>
              <a:xfrm>
                <a:off x="7615080" y="2240279"/>
                <a:ext cx="471600" cy="428760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solidFill>
                      <a:srgbClr val="FFFFFF"/>
                    </a:solidFill>
                    <a:latin typeface="Arial" pitchFamily="18"/>
                    <a:ea typeface="Microsoft YaHei" pitchFamily="2"/>
                    <a:cs typeface="Mangal" pitchFamily="2"/>
                  </a:rPr>
                  <a:t>A</a:t>
                </a:r>
              </a:p>
            </p:txBody>
          </p:sp>
          <p:sp>
            <p:nvSpPr>
              <p:cNvPr id="55" name="Freeform 54"/>
              <p:cNvSpPr/>
              <p:nvPr/>
            </p:nvSpPr>
            <p:spPr>
              <a:xfrm>
                <a:off x="8472600" y="2840399"/>
                <a:ext cx="471239" cy="428760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latin typeface="Arial" pitchFamily="18"/>
                    <a:ea typeface="Microsoft YaHei" pitchFamily="2"/>
                    <a:cs typeface="Mangal" pitchFamily="2"/>
                  </a:rPr>
                  <a:t>B</a:t>
                </a:r>
              </a:p>
            </p:txBody>
          </p:sp>
          <p:sp>
            <p:nvSpPr>
              <p:cNvPr id="56" name="Straight Connector 55"/>
              <p:cNvSpPr/>
              <p:nvPr/>
            </p:nvSpPr>
            <p:spPr>
              <a:xfrm>
                <a:off x="8043840" y="2582999"/>
                <a:ext cx="214200" cy="942840"/>
              </a:xfrm>
              <a:prstGeom prst="line">
                <a:avLst/>
              </a:prstGeom>
              <a:noFill/>
              <a:ln w="18360">
                <a:solidFill>
                  <a:srgbClr val="800000"/>
                </a:solidFill>
                <a:prstDash val="solid"/>
                <a:tailEnd type="arrow"/>
              </a:ln>
            </p:spPr>
            <p:txBody>
              <a:bodyPr vert="horz" wrap="none" lIns="99000" tIns="54000" rIns="99000" bIns="54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57" name="Straight Connector 56"/>
              <p:cNvSpPr/>
              <p:nvPr/>
            </p:nvSpPr>
            <p:spPr>
              <a:xfrm flipH="1">
                <a:off x="7186679" y="2582999"/>
                <a:ext cx="471240" cy="3859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58" name="Freeform 57"/>
              <p:cNvSpPr/>
              <p:nvPr/>
            </p:nvSpPr>
            <p:spPr>
              <a:xfrm>
                <a:off x="6757919" y="2959919"/>
                <a:ext cx="771119" cy="75419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43" h="2096">
                    <a:moveTo>
                      <a:pt x="1191" y="0"/>
                    </a:moveTo>
                    <a:lnTo>
                      <a:pt x="0" y="2096"/>
                    </a:lnTo>
                    <a:lnTo>
                      <a:pt x="2143" y="2096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x</a:t>
                </a:r>
              </a:p>
            </p:txBody>
          </p:sp>
          <p:sp>
            <p:nvSpPr>
              <p:cNvPr id="59" name="Freeform 58"/>
              <p:cNvSpPr/>
              <p:nvPr/>
            </p:nvSpPr>
            <p:spPr>
              <a:xfrm>
                <a:off x="7829639" y="3526199"/>
                <a:ext cx="771119" cy="75419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43" h="2096">
                    <a:moveTo>
                      <a:pt x="1191" y="0"/>
                    </a:moveTo>
                    <a:lnTo>
                      <a:pt x="0" y="2096"/>
                    </a:lnTo>
                    <a:lnTo>
                      <a:pt x="2143" y="2096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y</a:t>
                </a:r>
              </a:p>
            </p:txBody>
          </p:sp>
          <p:sp>
            <p:nvSpPr>
              <p:cNvPr id="60" name="Freeform 59"/>
              <p:cNvSpPr/>
              <p:nvPr/>
            </p:nvSpPr>
            <p:spPr>
              <a:xfrm>
                <a:off x="8729639" y="3543120"/>
                <a:ext cx="771119" cy="75419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43" h="2096">
                    <a:moveTo>
                      <a:pt x="1191" y="0"/>
                    </a:moveTo>
                    <a:lnTo>
                      <a:pt x="0" y="2096"/>
                    </a:lnTo>
                    <a:lnTo>
                      <a:pt x="2143" y="2096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z</a:t>
                </a:r>
              </a:p>
            </p:txBody>
          </p:sp>
          <p:sp>
            <p:nvSpPr>
              <p:cNvPr id="61" name="Straight Connector 60"/>
              <p:cNvSpPr/>
              <p:nvPr/>
            </p:nvSpPr>
            <p:spPr>
              <a:xfrm flipH="1">
                <a:off x="8258040" y="3225960"/>
                <a:ext cx="300239" cy="3002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62" name="Straight Connector 61"/>
              <p:cNvSpPr/>
              <p:nvPr/>
            </p:nvSpPr>
            <p:spPr>
              <a:xfrm>
                <a:off x="8858160" y="3225960"/>
                <a:ext cx="300239" cy="31679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63" name="Straight Connector 62"/>
              <p:cNvSpPr/>
              <p:nvPr/>
            </p:nvSpPr>
            <p:spPr>
              <a:xfrm flipV="1">
                <a:off x="8352360" y="3269159"/>
                <a:ext cx="308519" cy="3085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64" name="Straight Connector 63"/>
              <p:cNvSpPr/>
              <p:nvPr/>
            </p:nvSpPr>
            <p:spPr>
              <a:xfrm flipH="1" flipV="1">
                <a:off x="8943840" y="3166199"/>
                <a:ext cx="282960" cy="3085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65" name="Straight Connector 64"/>
              <p:cNvSpPr/>
              <p:nvPr/>
            </p:nvSpPr>
            <p:spPr>
              <a:xfrm flipV="1">
                <a:off x="7246440" y="2669039"/>
                <a:ext cx="411479" cy="3427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66" name="Freeform 65"/>
              <p:cNvSpPr/>
              <p:nvPr/>
            </p:nvSpPr>
            <p:spPr>
              <a:xfrm>
                <a:off x="6954840" y="1554479"/>
                <a:ext cx="677520" cy="582839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solidFill>
                      <a:srgbClr val="FFFFFF"/>
                    </a:solidFill>
                    <a:latin typeface="Arial" pitchFamily="18"/>
                    <a:ea typeface="Microsoft YaHei" pitchFamily="2"/>
                    <a:cs typeface="Mangal" pitchFamily="2"/>
                  </a:rPr>
                  <a:t>A's</a:t>
                </a: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solidFill>
                      <a:srgbClr val="FFFFFF"/>
                    </a:solidFill>
                    <a:latin typeface="Arial" pitchFamily="18"/>
                    <a:ea typeface="Microsoft YaHei" pitchFamily="2"/>
                    <a:cs typeface="Mangal" pitchFamily="2"/>
                  </a:rPr>
                  <a:t>parent</a:t>
                </a:r>
              </a:p>
            </p:txBody>
          </p:sp>
          <p:sp>
            <p:nvSpPr>
              <p:cNvPr id="67" name="Straight Connector 66"/>
              <p:cNvSpPr/>
              <p:nvPr/>
            </p:nvSpPr>
            <p:spPr>
              <a:xfrm flipH="1" flipV="1">
                <a:off x="7529399" y="2060279"/>
                <a:ext cx="205560" cy="1800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</p:grpSp>
        <p:sp>
          <p:nvSpPr>
            <p:cNvPr id="68" name="Freeform 67"/>
            <p:cNvSpPr/>
            <p:nvPr/>
          </p:nvSpPr>
          <p:spPr>
            <a:xfrm>
              <a:off x="6954840" y="1554479"/>
              <a:ext cx="677520" cy="582839"/>
            </a:xfrm>
            <a:custGeom>
              <a:avLst/>
              <a:gdLst>
                <a:gd name="idx" fmla="cos wd2 2700000"/>
                <a:gd name="idy" fmla="sin hd2 2700000"/>
                <a:gd name="il" fmla="+- hc 0 idx"/>
                <a:gd name="ir" fmla="+- hc idx 0"/>
                <a:gd name="it" fmla="+- vc 0 idy"/>
                <a:gd name="ib" fmla="+- vc idy 0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t" r="ir" b="ib"/>
              <a:pathLst>
                <a:path>
                  <a:moveTo>
                    <a:pt x="l" y="vc"/>
                  </a:moveTo>
                  <a:arcTo wR="wd2" hR="hd2" stAng="cd2" swAng="cd4"/>
                  <a:arcTo wR="wd2" hR="hd2" stAng="3cd4" swAng="cd4"/>
                  <a:arcTo wR="wd2" hR="hd2" stAng="0" swAng="cd4"/>
                  <a:arcTo wR="wd2" hR="hd2" stAng="cd4" swAng="cd4"/>
                  <a:close/>
                </a:path>
              </a:pathLst>
            </a:custGeom>
            <a:solidFill>
              <a:srgbClr val="CFE7F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>
                  <a:latin typeface="Arial" pitchFamily="18"/>
                  <a:ea typeface="Microsoft YaHei" pitchFamily="2"/>
                  <a:cs typeface="Mangal" pitchFamily="2"/>
                </a:rPr>
                <a:t>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65677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0608" y="1721759"/>
            <a:ext cx="4644863" cy="248858"/>
          </a:xfrm>
          <a:prstGeom prst="rect">
            <a:avLst/>
          </a:prstGeom>
          <a:solidFill>
            <a:srgbClr val="FFFF0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/>
          <a:p>
            <a:pPr hangingPunct="0">
              <a:spcBef>
                <a:spcPts val="0"/>
              </a:spcBef>
              <a:spcAft>
                <a:spcPts val="0"/>
              </a:spcAft>
            </a:pPr>
            <a:endParaRPr lang="en-US" sz="16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90781" y="1493476"/>
            <a:ext cx="6032053" cy="1742986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1999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3999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>
              <a:spcAft>
                <a:spcPts val="0"/>
              </a:spcAft>
              <a:buNone/>
            </a:pPr>
            <a:r>
              <a:rPr lang="en-US" sz="15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...</a:t>
            </a:r>
          </a:p>
          <a:p>
            <a:pPr>
              <a:spcAft>
                <a:spcPts val="0"/>
              </a:spcAft>
              <a:buNone/>
            </a:pPr>
            <a:r>
              <a:rPr lang="en-US" sz="15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 </a:t>
            </a:r>
            <a:r>
              <a:rPr lang="en-US" sz="18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   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newParent.</a:t>
            </a: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_left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= oldParent;</a:t>
            </a:r>
          </a:p>
          <a:p>
            <a:pPr>
              <a:spcAft>
                <a:spcPts val="0"/>
              </a:spcAft>
              <a:buNone/>
            </a:pPr>
            <a:r>
              <a:rPr lang="en-US" sz="18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    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oldParent.</a:t>
            </a: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_parent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= newParent;</a:t>
            </a:r>
          </a:p>
          <a:p>
            <a:pPr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}</a:t>
            </a:r>
          </a:p>
          <a:p>
            <a:pPr>
              <a:spcAft>
                <a:spcPts val="0"/>
              </a:spcAft>
              <a:buNone/>
            </a:pPr>
            <a:endParaRPr lang="en-US" sz="1800">
              <a:latin typeface="Consolas" pitchFamily="33"/>
              <a:cs typeface="Consolas" pitchFamily="33"/>
            </a:endParaRPr>
          </a:p>
        </p:txBody>
      </p:sp>
      <p:sp>
        <p:nvSpPr>
          <p:cNvPr id="4" name="Title 3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Link A to B (1)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137855" y="1418360"/>
            <a:ext cx="2487993" cy="2488255"/>
            <a:chOff x="6766559" y="1563479"/>
            <a:chExt cx="2742839" cy="2742840"/>
          </a:xfrm>
        </p:grpSpPr>
        <p:grpSp>
          <p:nvGrpSpPr>
            <p:cNvPr id="6" name="Group 5"/>
            <p:cNvGrpSpPr/>
            <p:nvPr/>
          </p:nvGrpSpPr>
          <p:grpSpPr>
            <a:xfrm>
              <a:off x="6766559" y="2069280"/>
              <a:ext cx="2742839" cy="2237039"/>
              <a:chOff x="6766559" y="2069280"/>
              <a:chExt cx="2742839" cy="2237039"/>
            </a:xfrm>
          </p:grpSpPr>
          <p:sp>
            <p:nvSpPr>
              <p:cNvPr id="7" name="Freeform 6"/>
              <p:cNvSpPr/>
              <p:nvPr/>
            </p:nvSpPr>
            <p:spPr>
              <a:xfrm>
                <a:off x="7623720" y="2249280"/>
                <a:ext cx="471600" cy="428760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latin typeface="Arial" pitchFamily="18"/>
                    <a:ea typeface="Microsoft YaHei" pitchFamily="2"/>
                    <a:cs typeface="Mangal" pitchFamily="2"/>
                  </a:rPr>
                  <a:t>A</a:t>
                </a:r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8481240" y="2849400"/>
                <a:ext cx="471239" cy="428760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solidFill>
                      <a:srgbClr val="FFFFFF"/>
                    </a:solidFill>
                    <a:latin typeface="Arial" pitchFamily="18"/>
                    <a:ea typeface="Microsoft YaHei" pitchFamily="2"/>
                    <a:cs typeface="Mangal" pitchFamily="2"/>
                  </a:rPr>
                  <a:t>B</a:t>
                </a:r>
              </a:p>
            </p:txBody>
          </p:sp>
          <p:sp>
            <p:nvSpPr>
              <p:cNvPr id="9" name="Straight Connector 8"/>
              <p:cNvSpPr/>
              <p:nvPr/>
            </p:nvSpPr>
            <p:spPr>
              <a:xfrm flipH="1">
                <a:off x="7195319" y="2592000"/>
                <a:ext cx="471240" cy="3859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6766559" y="2968919"/>
                <a:ext cx="771119" cy="75419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43" h="2096">
                    <a:moveTo>
                      <a:pt x="1191" y="0"/>
                    </a:moveTo>
                    <a:lnTo>
                      <a:pt x="0" y="2096"/>
                    </a:lnTo>
                    <a:lnTo>
                      <a:pt x="2143" y="2096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x</a:t>
                </a:r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7838279" y="3535200"/>
                <a:ext cx="771119" cy="75419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43" h="2096">
                    <a:moveTo>
                      <a:pt x="1191" y="0"/>
                    </a:moveTo>
                    <a:lnTo>
                      <a:pt x="0" y="2096"/>
                    </a:lnTo>
                    <a:lnTo>
                      <a:pt x="2143" y="2096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y</a:t>
                </a:r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8738279" y="3552120"/>
                <a:ext cx="771119" cy="75419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43" h="2096">
                    <a:moveTo>
                      <a:pt x="1191" y="0"/>
                    </a:moveTo>
                    <a:lnTo>
                      <a:pt x="0" y="2096"/>
                    </a:lnTo>
                    <a:lnTo>
                      <a:pt x="2143" y="2096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z</a:t>
                </a:r>
              </a:p>
            </p:txBody>
          </p:sp>
          <p:sp>
            <p:nvSpPr>
              <p:cNvPr id="13" name="Straight Connector 12"/>
              <p:cNvSpPr/>
              <p:nvPr/>
            </p:nvSpPr>
            <p:spPr>
              <a:xfrm flipH="1">
                <a:off x="8266679" y="3234960"/>
                <a:ext cx="300241" cy="3002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14" name="Straight Connector 13"/>
              <p:cNvSpPr/>
              <p:nvPr/>
            </p:nvSpPr>
            <p:spPr>
              <a:xfrm>
                <a:off x="8866800" y="3234960"/>
                <a:ext cx="300239" cy="3168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15" name="Straight Connector 14"/>
              <p:cNvSpPr/>
              <p:nvPr/>
            </p:nvSpPr>
            <p:spPr>
              <a:xfrm flipH="1" flipV="1">
                <a:off x="8952479" y="3175200"/>
                <a:ext cx="282961" cy="30851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16" name="Straight Connector 15"/>
              <p:cNvSpPr/>
              <p:nvPr/>
            </p:nvSpPr>
            <p:spPr>
              <a:xfrm flipV="1">
                <a:off x="7255080" y="2678040"/>
                <a:ext cx="411479" cy="3427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17" name="Straight Connector 16"/>
              <p:cNvSpPr/>
              <p:nvPr/>
            </p:nvSpPr>
            <p:spPr>
              <a:xfrm flipH="1" flipV="1">
                <a:off x="7538040" y="2069280"/>
                <a:ext cx="205560" cy="1800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18" name="Freeform 17"/>
              <p:cNvSpPr/>
              <p:nvPr/>
            </p:nvSpPr>
            <p:spPr>
              <a:xfrm rot="7014600">
                <a:off x="7030010" y="3280537"/>
                <a:ext cx="1366920" cy="53135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798" h="1477">
                    <a:moveTo>
                      <a:pt x="0" y="1277"/>
                    </a:moveTo>
                    <a:cubicBezTo>
                      <a:pt x="1743" y="1841"/>
                      <a:pt x="3217" y="1147"/>
                      <a:pt x="3798" y="0"/>
                    </a:cubicBez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19" name="Freeform 18"/>
              <p:cNvSpPr/>
              <p:nvPr/>
            </p:nvSpPr>
            <p:spPr>
              <a:xfrm rot="7014000">
                <a:off x="7061749" y="3260824"/>
                <a:ext cx="1297799" cy="5025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606" h="1397">
                    <a:moveTo>
                      <a:pt x="0" y="1214"/>
                    </a:moveTo>
                    <a:cubicBezTo>
                      <a:pt x="1615" y="1714"/>
                      <a:pt x="3024" y="1147"/>
                      <a:pt x="3606" y="0"/>
                    </a:cubicBez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head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6766559" y="1563479"/>
              <a:ext cx="2742839" cy="2742840"/>
              <a:chOff x="6766559" y="1563479"/>
              <a:chExt cx="2742839" cy="2742840"/>
            </a:xfrm>
          </p:grpSpPr>
          <p:sp>
            <p:nvSpPr>
              <p:cNvPr id="21" name="Freeform 20"/>
              <p:cNvSpPr/>
              <p:nvPr/>
            </p:nvSpPr>
            <p:spPr>
              <a:xfrm>
                <a:off x="7623720" y="2249280"/>
                <a:ext cx="471600" cy="428760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solidFill>
                      <a:srgbClr val="FFFFFF"/>
                    </a:solidFill>
                    <a:latin typeface="Arial" pitchFamily="18"/>
                    <a:ea typeface="Microsoft YaHei" pitchFamily="2"/>
                    <a:cs typeface="Mangal" pitchFamily="2"/>
                  </a:rPr>
                  <a:t>A</a:t>
                </a:r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8481240" y="2849400"/>
                <a:ext cx="471239" cy="428760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latin typeface="Arial" pitchFamily="18"/>
                    <a:ea typeface="Microsoft YaHei" pitchFamily="2"/>
                    <a:cs typeface="Mangal" pitchFamily="2"/>
                  </a:rPr>
                  <a:t>B</a:t>
                </a:r>
              </a:p>
            </p:txBody>
          </p:sp>
          <p:sp>
            <p:nvSpPr>
              <p:cNvPr id="23" name="Straight Connector 22"/>
              <p:cNvSpPr/>
              <p:nvPr/>
            </p:nvSpPr>
            <p:spPr>
              <a:xfrm>
                <a:off x="8052479" y="2592000"/>
                <a:ext cx="214200" cy="9428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24" name="Straight Connector 23"/>
              <p:cNvSpPr/>
              <p:nvPr/>
            </p:nvSpPr>
            <p:spPr>
              <a:xfrm flipH="1">
                <a:off x="7195319" y="2592000"/>
                <a:ext cx="471240" cy="3859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6766559" y="2968919"/>
                <a:ext cx="771119" cy="75419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43" h="2096">
                    <a:moveTo>
                      <a:pt x="1191" y="0"/>
                    </a:moveTo>
                    <a:lnTo>
                      <a:pt x="0" y="2096"/>
                    </a:lnTo>
                    <a:lnTo>
                      <a:pt x="2143" y="2096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x</a:t>
                </a:r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7838279" y="3535200"/>
                <a:ext cx="771119" cy="75419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43" h="2096">
                    <a:moveTo>
                      <a:pt x="1191" y="0"/>
                    </a:moveTo>
                    <a:lnTo>
                      <a:pt x="0" y="2096"/>
                    </a:lnTo>
                    <a:lnTo>
                      <a:pt x="2143" y="2096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2200" b="1" i="1">
                  <a:solidFill>
                    <a:srgbClr val="FFFFFF"/>
                  </a:solidFill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solidFill>
                      <a:srgbClr val="FFFFFF"/>
                    </a:solidFill>
                    <a:latin typeface="Arial" pitchFamily="18"/>
                    <a:ea typeface="Microsoft YaHei" pitchFamily="2"/>
                    <a:cs typeface="Mangal" pitchFamily="2"/>
                  </a:rPr>
                  <a:t>y</a:t>
                </a:r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8738279" y="3552120"/>
                <a:ext cx="771119" cy="75419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43" h="2096">
                    <a:moveTo>
                      <a:pt x="1191" y="0"/>
                    </a:moveTo>
                    <a:lnTo>
                      <a:pt x="0" y="2096"/>
                    </a:lnTo>
                    <a:lnTo>
                      <a:pt x="2143" y="2096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z</a:t>
                </a:r>
              </a:p>
            </p:txBody>
          </p:sp>
          <p:sp>
            <p:nvSpPr>
              <p:cNvPr id="28" name="Straight Connector 27"/>
              <p:cNvSpPr/>
              <p:nvPr/>
            </p:nvSpPr>
            <p:spPr>
              <a:xfrm flipH="1">
                <a:off x="8266679" y="3234960"/>
                <a:ext cx="300241" cy="3002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29" name="Straight Connector 28"/>
              <p:cNvSpPr/>
              <p:nvPr/>
            </p:nvSpPr>
            <p:spPr>
              <a:xfrm>
                <a:off x="8866800" y="3234960"/>
                <a:ext cx="300239" cy="3168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30" name="Straight Connector 29"/>
              <p:cNvSpPr/>
              <p:nvPr/>
            </p:nvSpPr>
            <p:spPr>
              <a:xfrm flipH="1" flipV="1">
                <a:off x="8000999" y="2609280"/>
                <a:ext cx="205560" cy="977400"/>
              </a:xfrm>
              <a:prstGeom prst="line">
                <a:avLst/>
              </a:prstGeom>
              <a:noFill/>
              <a:ln w="18360">
                <a:solidFill>
                  <a:srgbClr val="800000"/>
                </a:solidFill>
                <a:prstDash val="solid"/>
                <a:tailEnd type="arrow"/>
              </a:ln>
            </p:spPr>
            <p:txBody>
              <a:bodyPr vert="horz" wrap="none" lIns="99000" tIns="54000" rIns="99000" bIns="54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31" name="Straight Connector 30"/>
              <p:cNvSpPr/>
              <p:nvPr/>
            </p:nvSpPr>
            <p:spPr>
              <a:xfrm flipH="1" flipV="1">
                <a:off x="8952479" y="3175200"/>
                <a:ext cx="282961" cy="30851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32" name="Straight Connector 31"/>
              <p:cNvSpPr/>
              <p:nvPr/>
            </p:nvSpPr>
            <p:spPr>
              <a:xfrm flipV="1">
                <a:off x="7255080" y="2678040"/>
                <a:ext cx="411479" cy="3427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6963479" y="1563479"/>
                <a:ext cx="677520" cy="582839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solidFill>
                      <a:srgbClr val="FFFFFF"/>
                    </a:solidFill>
                    <a:latin typeface="Arial" pitchFamily="18"/>
                    <a:ea typeface="Microsoft YaHei" pitchFamily="2"/>
                    <a:cs typeface="Mangal" pitchFamily="2"/>
                  </a:rPr>
                  <a:t>A's</a:t>
                </a: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solidFill>
                      <a:srgbClr val="FFFFFF"/>
                    </a:solidFill>
                    <a:latin typeface="Arial" pitchFamily="18"/>
                    <a:ea typeface="Microsoft YaHei" pitchFamily="2"/>
                    <a:cs typeface="Mangal" pitchFamily="2"/>
                  </a:rPr>
                  <a:t>parent</a:t>
                </a:r>
              </a:p>
            </p:txBody>
          </p:sp>
          <p:sp>
            <p:nvSpPr>
              <p:cNvPr id="34" name="Straight Connector 33"/>
              <p:cNvSpPr/>
              <p:nvPr/>
            </p:nvSpPr>
            <p:spPr>
              <a:xfrm flipH="1" flipV="1">
                <a:off x="7538040" y="2069280"/>
                <a:ext cx="205560" cy="1800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</p:grpSp>
        <p:sp>
          <p:nvSpPr>
            <p:cNvPr id="35" name="Freeform 34"/>
            <p:cNvSpPr/>
            <p:nvPr/>
          </p:nvSpPr>
          <p:spPr>
            <a:xfrm>
              <a:off x="6963479" y="1563479"/>
              <a:ext cx="677520" cy="582839"/>
            </a:xfrm>
            <a:custGeom>
              <a:avLst/>
              <a:gdLst>
                <a:gd name="idx" fmla="cos wd2 2700000"/>
                <a:gd name="idy" fmla="sin hd2 2700000"/>
                <a:gd name="il" fmla="+- hc 0 idx"/>
                <a:gd name="ir" fmla="+- hc idx 0"/>
                <a:gd name="it" fmla="+- vc 0 idy"/>
                <a:gd name="ib" fmla="+- vc idy 0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t" r="ir" b="ib"/>
              <a:pathLst>
                <a:path>
                  <a:moveTo>
                    <a:pt x="l" y="vc"/>
                  </a:moveTo>
                  <a:arcTo wR="wd2" hR="hd2" stAng="cd2" swAng="cd4"/>
                  <a:arcTo wR="wd2" hR="hd2" stAng="3cd4" swAng="cd4"/>
                  <a:arcTo wR="wd2" hR="hd2" stAng="0" swAng="cd4"/>
                  <a:arcTo wR="wd2" hR="hd2" stAng="cd4" swAng="cd4"/>
                  <a:close/>
                </a:path>
              </a:pathLst>
            </a:custGeom>
            <a:solidFill>
              <a:srgbClr val="CFE7F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>
                  <a:latin typeface="Arial" pitchFamily="18"/>
                  <a:ea typeface="Microsoft YaHei" pitchFamily="2"/>
                  <a:cs typeface="Mangal" pitchFamily="2"/>
                </a:rPr>
                <a:t>G</a:t>
              </a:r>
            </a:p>
          </p:txBody>
        </p:sp>
        <p:sp>
          <p:nvSpPr>
            <p:cNvPr id="36" name="Freeform 35"/>
            <p:cNvSpPr/>
            <p:nvPr/>
          </p:nvSpPr>
          <p:spPr>
            <a:xfrm>
              <a:off x="7623720" y="2249280"/>
              <a:ext cx="471600" cy="428760"/>
            </a:xfrm>
            <a:custGeom>
              <a:avLst/>
              <a:gdLst>
                <a:gd name="idx" fmla="cos wd2 2700000"/>
                <a:gd name="idy" fmla="sin hd2 2700000"/>
                <a:gd name="il" fmla="+- hc 0 idx"/>
                <a:gd name="ir" fmla="+- hc idx 0"/>
                <a:gd name="it" fmla="+- vc 0 idy"/>
                <a:gd name="ib" fmla="+- vc idy 0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t" r="ir" b="ib"/>
              <a:pathLst>
                <a:path>
                  <a:moveTo>
                    <a:pt x="l" y="vc"/>
                  </a:moveTo>
                  <a:arcTo wR="wd2" hR="hd2" stAng="cd2" swAng="cd4"/>
                  <a:arcTo wR="wd2" hR="hd2" stAng="3cd4" swAng="cd4"/>
                  <a:arcTo wR="wd2" hR="hd2" stAng="0" swAng="cd4"/>
                  <a:arcTo wR="wd2" hR="hd2" stAng="cd4" swAng="cd4"/>
                  <a:close/>
                </a:path>
              </a:pathLst>
            </a:custGeom>
            <a:solidFill>
              <a:srgbClr val="CFE7F5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>
                  <a:latin typeface="Arial" pitchFamily="18"/>
                  <a:ea typeface="Microsoft YaHei" pitchFamily="2"/>
                  <a:cs typeface="Mangal" pitchFamily="2"/>
                </a:rPr>
                <a:t>A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121201" y="4130978"/>
            <a:ext cx="2504647" cy="2504911"/>
            <a:chOff x="6748199" y="4553639"/>
            <a:chExt cx="2761199" cy="2761200"/>
          </a:xfrm>
        </p:grpSpPr>
        <p:grpSp>
          <p:nvGrpSpPr>
            <p:cNvPr id="38" name="Group 37"/>
            <p:cNvGrpSpPr/>
            <p:nvPr/>
          </p:nvGrpSpPr>
          <p:grpSpPr>
            <a:xfrm>
              <a:off x="6748199" y="4883760"/>
              <a:ext cx="2197080" cy="2431079"/>
              <a:chOff x="6748199" y="4883760"/>
              <a:chExt cx="2197080" cy="2431079"/>
            </a:xfrm>
          </p:grpSpPr>
          <p:sp>
            <p:nvSpPr>
              <p:cNvPr id="39" name="Freeform 38"/>
              <p:cNvSpPr/>
              <p:nvPr/>
            </p:nvSpPr>
            <p:spPr>
              <a:xfrm>
                <a:off x="7616520" y="5248440"/>
                <a:ext cx="477719" cy="434159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latin typeface="Arial" pitchFamily="18"/>
                    <a:ea typeface="Microsoft YaHei" pitchFamily="2"/>
                    <a:cs typeface="Mangal" pitchFamily="2"/>
                  </a:rPr>
                  <a:t>A</a:t>
                </a:r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8467560" y="4883760"/>
                <a:ext cx="477719" cy="434159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solidFill>
                      <a:srgbClr val="FFFFFF"/>
                    </a:solidFill>
                    <a:latin typeface="Arial" pitchFamily="18"/>
                    <a:ea typeface="Microsoft YaHei" pitchFamily="2"/>
                    <a:cs typeface="Mangal" pitchFamily="2"/>
                  </a:rPr>
                  <a:t>B</a:t>
                </a:r>
              </a:p>
            </p:txBody>
          </p:sp>
          <p:sp>
            <p:nvSpPr>
              <p:cNvPr id="41" name="Straight Connector 40"/>
              <p:cNvSpPr/>
              <p:nvPr/>
            </p:nvSpPr>
            <p:spPr>
              <a:xfrm flipH="1">
                <a:off x="7182360" y="5595479"/>
                <a:ext cx="477719" cy="39060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6748199" y="5977080"/>
                <a:ext cx="781199" cy="76391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71" h="2123">
                    <a:moveTo>
                      <a:pt x="1206" y="0"/>
                    </a:moveTo>
                    <a:lnTo>
                      <a:pt x="0" y="2123"/>
                    </a:lnTo>
                    <a:lnTo>
                      <a:pt x="2171" y="2123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x</a:t>
                </a:r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7833959" y="6550920"/>
                <a:ext cx="781199" cy="76391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71" h="2123">
                    <a:moveTo>
                      <a:pt x="1206" y="0"/>
                    </a:moveTo>
                    <a:lnTo>
                      <a:pt x="0" y="2123"/>
                    </a:lnTo>
                    <a:lnTo>
                      <a:pt x="2171" y="2123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y</a:t>
                </a:r>
              </a:p>
            </p:txBody>
          </p:sp>
          <p:sp>
            <p:nvSpPr>
              <p:cNvPr id="44" name="Straight Connector 43"/>
              <p:cNvSpPr/>
              <p:nvPr/>
            </p:nvSpPr>
            <p:spPr>
              <a:xfrm flipV="1">
                <a:off x="7243200" y="5682600"/>
                <a:ext cx="416879" cy="3474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45" name="Straight Connector 44"/>
              <p:cNvSpPr/>
              <p:nvPr/>
            </p:nvSpPr>
            <p:spPr>
              <a:xfrm flipH="1" flipV="1">
                <a:off x="7529760" y="5065920"/>
                <a:ext cx="208439" cy="1825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46" name="Freeform 45"/>
              <p:cNvSpPr/>
              <p:nvPr/>
            </p:nvSpPr>
            <p:spPr>
              <a:xfrm rot="7014000">
                <a:off x="7192581" y="5088156"/>
                <a:ext cx="517679" cy="67248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439" h="1869">
                    <a:moveTo>
                      <a:pt x="0" y="1869"/>
                    </a:moveTo>
                    <a:cubicBezTo>
                      <a:pt x="718" y="1096"/>
                      <a:pt x="847" y="1162"/>
                      <a:pt x="1439" y="0"/>
                    </a:cubicBez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head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6748199" y="4553639"/>
              <a:ext cx="1866959" cy="2761200"/>
              <a:chOff x="6748199" y="4553639"/>
              <a:chExt cx="1866959" cy="2761200"/>
            </a:xfrm>
          </p:grpSpPr>
          <p:sp>
            <p:nvSpPr>
              <p:cNvPr id="48" name="Freeform 47"/>
              <p:cNvSpPr/>
              <p:nvPr/>
            </p:nvSpPr>
            <p:spPr>
              <a:xfrm>
                <a:off x="7616520" y="5248440"/>
                <a:ext cx="477719" cy="434159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latin typeface="Arial" pitchFamily="18"/>
                    <a:ea typeface="Microsoft YaHei" pitchFamily="2"/>
                    <a:cs typeface="Mangal" pitchFamily="2"/>
                  </a:rPr>
                  <a:t>A</a:t>
                </a:r>
              </a:p>
            </p:txBody>
          </p:sp>
          <p:sp>
            <p:nvSpPr>
              <p:cNvPr id="49" name="Straight Connector 48"/>
              <p:cNvSpPr/>
              <p:nvPr/>
            </p:nvSpPr>
            <p:spPr>
              <a:xfrm flipH="1">
                <a:off x="7182360" y="5595479"/>
                <a:ext cx="477719" cy="39060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50" name="Freeform 49"/>
              <p:cNvSpPr/>
              <p:nvPr/>
            </p:nvSpPr>
            <p:spPr>
              <a:xfrm>
                <a:off x="6748199" y="5977080"/>
                <a:ext cx="781199" cy="76391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71" h="2123">
                    <a:moveTo>
                      <a:pt x="1206" y="0"/>
                    </a:moveTo>
                    <a:lnTo>
                      <a:pt x="0" y="2123"/>
                    </a:lnTo>
                    <a:lnTo>
                      <a:pt x="2171" y="2123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x</a:t>
                </a:r>
              </a:p>
            </p:txBody>
          </p:sp>
          <p:sp>
            <p:nvSpPr>
              <p:cNvPr id="51" name="Freeform 50"/>
              <p:cNvSpPr/>
              <p:nvPr/>
            </p:nvSpPr>
            <p:spPr>
              <a:xfrm>
                <a:off x="7833959" y="6550920"/>
                <a:ext cx="781199" cy="76391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71" h="2123">
                    <a:moveTo>
                      <a:pt x="1206" y="0"/>
                    </a:moveTo>
                    <a:lnTo>
                      <a:pt x="0" y="2123"/>
                    </a:lnTo>
                    <a:lnTo>
                      <a:pt x="2171" y="2123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y</a:t>
                </a:r>
              </a:p>
            </p:txBody>
          </p:sp>
          <p:sp>
            <p:nvSpPr>
              <p:cNvPr id="52" name="Straight Connector 51"/>
              <p:cNvSpPr/>
              <p:nvPr/>
            </p:nvSpPr>
            <p:spPr>
              <a:xfrm flipV="1">
                <a:off x="7243200" y="5682600"/>
                <a:ext cx="416879" cy="3474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53" name="Freeform 52"/>
              <p:cNvSpPr/>
              <p:nvPr/>
            </p:nvSpPr>
            <p:spPr>
              <a:xfrm>
                <a:off x="6947639" y="4553639"/>
                <a:ext cx="686520" cy="590400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solidFill>
                      <a:srgbClr val="FFFFFF"/>
                    </a:solidFill>
                    <a:latin typeface="Arial" pitchFamily="18"/>
                    <a:ea typeface="Microsoft YaHei" pitchFamily="2"/>
                    <a:cs typeface="Mangal" pitchFamily="2"/>
                  </a:rPr>
                  <a:t>A's</a:t>
                </a: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solidFill>
                      <a:srgbClr val="FFFFFF"/>
                    </a:solidFill>
                    <a:latin typeface="Arial" pitchFamily="18"/>
                    <a:ea typeface="Microsoft YaHei" pitchFamily="2"/>
                    <a:cs typeface="Mangal" pitchFamily="2"/>
                  </a:rPr>
                  <a:t>parent</a:t>
                </a:r>
              </a:p>
            </p:txBody>
          </p:sp>
          <p:sp>
            <p:nvSpPr>
              <p:cNvPr id="54" name="Straight Connector 53"/>
              <p:cNvSpPr/>
              <p:nvPr/>
            </p:nvSpPr>
            <p:spPr>
              <a:xfrm flipH="1" flipV="1">
                <a:off x="7529760" y="5065920"/>
                <a:ext cx="208439" cy="1825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6748199" y="4553639"/>
              <a:ext cx="2761199" cy="2761200"/>
              <a:chOff x="6748199" y="4553639"/>
              <a:chExt cx="2761199" cy="2761200"/>
            </a:xfrm>
          </p:grpSpPr>
          <p:sp>
            <p:nvSpPr>
              <p:cNvPr id="56" name="Freeform 55"/>
              <p:cNvSpPr/>
              <p:nvPr/>
            </p:nvSpPr>
            <p:spPr>
              <a:xfrm>
                <a:off x="7616520" y="5248440"/>
                <a:ext cx="477719" cy="434159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80808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latin typeface="Arial" pitchFamily="18"/>
                    <a:ea typeface="Microsoft YaHei" pitchFamily="2"/>
                    <a:cs typeface="Mangal" pitchFamily="2"/>
                  </a:rPr>
                  <a:t>A</a:t>
                </a:r>
              </a:p>
            </p:txBody>
          </p:sp>
          <p:sp>
            <p:nvSpPr>
              <p:cNvPr id="57" name="Straight Connector 56"/>
              <p:cNvSpPr/>
              <p:nvPr/>
            </p:nvSpPr>
            <p:spPr>
              <a:xfrm flipH="1">
                <a:off x="7182360" y="5595479"/>
                <a:ext cx="477719" cy="39060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58" name="Freeform 57"/>
              <p:cNvSpPr/>
              <p:nvPr/>
            </p:nvSpPr>
            <p:spPr>
              <a:xfrm>
                <a:off x="6748199" y="5977080"/>
                <a:ext cx="781199" cy="76391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71" h="2123">
                    <a:moveTo>
                      <a:pt x="1206" y="0"/>
                    </a:moveTo>
                    <a:lnTo>
                      <a:pt x="0" y="2123"/>
                    </a:lnTo>
                    <a:lnTo>
                      <a:pt x="2171" y="2123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80808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x</a:t>
                </a:r>
              </a:p>
            </p:txBody>
          </p:sp>
          <p:sp>
            <p:nvSpPr>
              <p:cNvPr id="59" name="Freeform 58"/>
              <p:cNvSpPr/>
              <p:nvPr/>
            </p:nvSpPr>
            <p:spPr>
              <a:xfrm>
                <a:off x="7833959" y="6550920"/>
                <a:ext cx="781199" cy="76391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71" h="2123">
                    <a:moveTo>
                      <a:pt x="1206" y="0"/>
                    </a:moveTo>
                    <a:lnTo>
                      <a:pt x="0" y="2123"/>
                    </a:lnTo>
                    <a:lnTo>
                      <a:pt x="2171" y="2123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80808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y</a:t>
                </a:r>
              </a:p>
            </p:txBody>
          </p:sp>
          <p:sp>
            <p:nvSpPr>
              <p:cNvPr id="60" name="Freeform 59"/>
              <p:cNvSpPr/>
              <p:nvPr/>
            </p:nvSpPr>
            <p:spPr>
              <a:xfrm>
                <a:off x="8728199" y="5664959"/>
                <a:ext cx="781199" cy="76391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71" h="2123">
                    <a:moveTo>
                      <a:pt x="1206" y="0"/>
                    </a:moveTo>
                    <a:lnTo>
                      <a:pt x="0" y="2123"/>
                    </a:lnTo>
                    <a:lnTo>
                      <a:pt x="2171" y="2123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80808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z</a:t>
                </a:r>
              </a:p>
            </p:txBody>
          </p:sp>
          <p:sp>
            <p:nvSpPr>
              <p:cNvPr id="61" name="Straight Connector 60"/>
              <p:cNvSpPr/>
              <p:nvPr/>
            </p:nvSpPr>
            <p:spPr>
              <a:xfrm>
                <a:off x="8780400" y="5317920"/>
                <a:ext cx="312479" cy="4514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62" name="Straight Connector 61"/>
              <p:cNvSpPr/>
              <p:nvPr/>
            </p:nvSpPr>
            <p:spPr>
              <a:xfrm flipH="1" flipV="1">
                <a:off x="8884440" y="5248440"/>
                <a:ext cx="260639" cy="41687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63" name="Straight Connector 62"/>
              <p:cNvSpPr/>
              <p:nvPr/>
            </p:nvSpPr>
            <p:spPr>
              <a:xfrm flipV="1">
                <a:off x="7243200" y="5682600"/>
                <a:ext cx="416879" cy="3474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64" name="Freeform 63"/>
              <p:cNvSpPr/>
              <p:nvPr/>
            </p:nvSpPr>
            <p:spPr>
              <a:xfrm>
                <a:off x="6947639" y="4553639"/>
                <a:ext cx="686520" cy="590400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80808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latin typeface="Arial" pitchFamily="18"/>
                    <a:ea typeface="Microsoft YaHei" pitchFamily="2"/>
                    <a:cs typeface="Mangal" pitchFamily="2"/>
                  </a:rPr>
                  <a:t>G</a:t>
                </a:r>
              </a:p>
            </p:txBody>
          </p:sp>
          <p:sp>
            <p:nvSpPr>
              <p:cNvPr id="65" name="Straight Connector 64"/>
              <p:cNvSpPr/>
              <p:nvPr/>
            </p:nvSpPr>
            <p:spPr>
              <a:xfrm flipH="1" flipV="1">
                <a:off x="7529760" y="5065920"/>
                <a:ext cx="208439" cy="1825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66" name="Freeform 65"/>
              <p:cNvSpPr/>
              <p:nvPr/>
            </p:nvSpPr>
            <p:spPr>
              <a:xfrm rot="7014600">
                <a:off x="7141009" y="4950546"/>
                <a:ext cx="516959" cy="78875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437" h="2192">
                    <a:moveTo>
                      <a:pt x="0" y="2192"/>
                    </a:moveTo>
                    <a:cubicBezTo>
                      <a:pt x="1109" y="645"/>
                      <a:pt x="848" y="1162"/>
                      <a:pt x="1437" y="0"/>
                    </a:cubicBez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67" name="Straight Connector 66"/>
              <p:cNvSpPr/>
              <p:nvPr/>
            </p:nvSpPr>
            <p:spPr>
              <a:xfrm flipH="1">
                <a:off x="8050679" y="5144039"/>
                <a:ext cx="416881" cy="208441"/>
              </a:xfrm>
              <a:prstGeom prst="line">
                <a:avLst/>
              </a:prstGeom>
              <a:noFill/>
              <a:ln w="18360">
                <a:solidFill>
                  <a:srgbClr val="800000"/>
                </a:solidFill>
                <a:prstDash val="solid"/>
                <a:tailEnd type="arrow"/>
              </a:ln>
            </p:spPr>
            <p:txBody>
              <a:bodyPr vert="horz" wrap="none" lIns="99000" tIns="54000" rIns="99000" bIns="54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</p:grpSp>
        <p:sp>
          <p:nvSpPr>
            <p:cNvPr id="68" name="Straight Connector 67"/>
            <p:cNvSpPr/>
            <p:nvPr/>
          </p:nvSpPr>
          <p:spPr>
            <a:xfrm>
              <a:off x="8036640" y="5595479"/>
              <a:ext cx="217079" cy="95508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69" name="Straight Connector 68"/>
            <p:cNvSpPr/>
            <p:nvPr/>
          </p:nvSpPr>
          <p:spPr>
            <a:xfrm flipH="1" flipV="1">
              <a:off x="7984440" y="5613120"/>
              <a:ext cx="208439" cy="98999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5947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121201" y="4130978"/>
            <a:ext cx="2504647" cy="2504911"/>
            <a:chOff x="6748199" y="4553639"/>
            <a:chExt cx="2761199" cy="2761200"/>
          </a:xfrm>
        </p:grpSpPr>
        <p:grpSp>
          <p:nvGrpSpPr>
            <p:cNvPr id="3" name="Group 2"/>
            <p:cNvGrpSpPr/>
            <p:nvPr/>
          </p:nvGrpSpPr>
          <p:grpSpPr>
            <a:xfrm>
              <a:off x="6748199" y="4883760"/>
              <a:ext cx="2197080" cy="2431079"/>
              <a:chOff x="6748199" y="4883760"/>
              <a:chExt cx="2197080" cy="2431079"/>
            </a:xfrm>
          </p:grpSpPr>
          <p:sp>
            <p:nvSpPr>
              <p:cNvPr id="4" name="Freeform 3"/>
              <p:cNvSpPr/>
              <p:nvPr/>
            </p:nvSpPr>
            <p:spPr>
              <a:xfrm>
                <a:off x="7616520" y="5248440"/>
                <a:ext cx="477719" cy="434159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latin typeface="Arial" pitchFamily="18"/>
                    <a:ea typeface="Microsoft YaHei" pitchFamily="2"/>
                    <a:cs typeface="Mangal" pitchFamily="2"/>
                  </a:rPr>
                  <a:t>A</a:t>
                </a:r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8467560" y="4883760"/>
                <a:ext cx="477719" cy="434159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solidFill>
                      <a:srgbClr val="FFFFFF"/>
                    </a:solidFill>
                    <a:latin typeface="Arial" pitchFamily="18"/>
                    <a:ea typeface="Microsoft YaHei" pitchFamily="2"/>
                    <a:cs typeface="Mangal" pitchFamily="2"/>
                  </a:rPr>
                  <a:t>B</a:t>
                </a:r>
              </a:p>
            </p:txBody>
          </p:sp>
          <p:sp>
            <p:nvSpPr>
              <p:cNvPr id="6" name="Straight Connector 5"/>
              <p:cNvSpPr/>
              <p:nvPr/>
            </p:nvSpPr>
            <p:spPr>
              <a:xfrm flipH="1">
                <a:off x="7182360" y="5595479"/>
                <a:ext cx="477719" cy="39060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6748199" y="5977080"/>
                <a:ext cx="781199" cy="76391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71" h="2123">
                    <a:moveTo>
                      <a:pt x="1206" y="0"/>
                    </a:moveTo>
                    <a:lnTo>
                      <a:pt x="0" y="2123"/>
                    </a:lnTo>
                    <a:lnTo>
                      <a:pt x="2171" y="2123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x</a:t>
                </a:r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7833959" y="6550920"/>
                <a:ext cx="781199" cy="76391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71" h="2123">
                    <a:moveTo>
                      <a:pt x="1206" y="0"/>
                    </a:moveTo>
                    <a:lnTo>
                      <a:pt x="0" y="2123"/>
                    </a:lnTo>
                    <a:lnTo>
                      <a:pt x="2171" y="2123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y</a:t>
                </a:r>
              </a:p>
            </p:txBody>
          </p:sp>
          <p:sp>
            <p:nvSpPr>
              <p:cNvPr id="9" name="Straight Connector 8"/>
              <p:cNvSpPr/>
              <p:nvPr/>
            </p:nvSpPr>
            <p:spPr>
              <a:xfrm flipV="1">
                <a:off x="7243200" y="5682600"/>
                <a:ext cx="416879" cy="3474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10" name="Freeform 9"/>
              <p:cNvSpPr/>
              <p:nvPr/>
            </p:nvSpPr>
            <p:spPr>
              <a:xfrm rot="7014000">
                <a:off x="7192581" y="5088156"/>
                <a:ext cx="517679" cy="67248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439" h="1869">
                    <a:moveTo>
                      <a:pt x="0" y="1869"/>
                    </a:moveTo>
                    <a:cubicBezTo>
                      <a:pt x="718" y="1096"/>
                      <a:pt x="847" y="1162"/>
                      <a:pt x="1439" y="0"/>
                    </a:cubicBez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head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6748199" y="4553639"/>
              <a:ext cx="1866959" cy="2761200"/>
              <a:chOff x="6748199" y="4553639"/>
              <a:chExt cx="1866959" cy="2761200"/>
            </a:xfrm>
          </p:grpSpPr>
          <p:sp>
            <p:nvSpPr>
              <p:cNvPr id="12" name="Freeform 11"/>
              <p:cNvSpPr/>
              <p:nvPr/>
            </p:nvSpPr>
            <p:spPr>
              <a:xfrm>
                <a:off x="7616520" y="5248440"/>
                <a:ext cx="477719" cy="434159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latin typeface="Arial" pitchFamily="18"/>
                    <a:ea typeface="Microsoft YaHei" pitchFamily="2"/>
                    <a:cs typeface="Mangal" pitchFamily="2"/>
                  </a:rPr>
                  <a:t>A</a:t>
                </a:r>
              </a:p>
            </p:txBody>
          </p:sp>
          <p:sp>
            <p:nvSpPr>
              <p:cNvPr id="13" name="Straight Connector 12"/>
              <p:cNvSpPr/>
              <p:nvPr/>
            </p:nvSpPr>
            <p:spPr>
              <a:xfrm flipH="1">
                <a:off x="7182360" y="5595479"/>
                <a:ext cx="477719" cy="39060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6748199" y="5977080"/>
                <a:ext cx="781199" cy="76391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71" h="2123">
                    <a:moveTo>
                      <a:pt x="1206" y="0"/>
                    </a:moveTo>
                    <a:lnTo>
                      <a:pt x="0" y="2123"/>
                    </a:lnTo>
                    <a:lnTo>
                      <a:pt x="2171" y="2123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x</a:t>
                </a:r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7833959" y="6550920"/>
                <a:ext cx="781199" cy="76391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71" h="2123">
                    <a:moveTo>
                      <a:pt x="1206" y="0"/>
                    </a:moveTo>
                    <a:lnTo>
                      <a:pt x="0" y="2123"/>
                    </a:lnTo>
                    <a:lnTo>
                      <a:pt x="2171" y="2123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y</a:t>
                </a:r>
              </a:p>
            </p:txBody>
          </p:sp>
          <p:sp>
            <p:nvSpPr>
              <p:cNvPr id="16" name="Straight Connector 15"/>
              <p:cNvSpPr/>
              <p:nvPr/>
            </p:nvSpPr>
            <p:spPr>
              <a:xfrm flipV="1">
                <a:off x="7243200" y="5682600"/>
                <a:ext cx="416879" cy="3474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6947639" y="4553639"/>
                <a:ext cx="686520" cy="590400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solidFill>
                      <a:srgbClr val="FFFFFF"/>
                    </a:solidFill>
                    <a:latin typeface="Arial" pitchFamily="18"/>
                    <a:ea typeface="Microsoft YaHei" pitchFamily="2"/>
                    <a:cs typeface="Mangal" pitchFamily="2"/>
                  </a:rPr>
                  <a:t>A's</a:t>
                </a: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solidFill>
                      <a:srgbClr val="FFFFFF"/>
                    </a:solidFill>
                    <a:latin typeface="Arial" pitchFamily="18"/>
                    <a:ea typeface="Microsoft YaHei" pitchFamily="2"/>
                    <a:cs typeface="Mangal" pitchFamily="2"/>
                  </a:rPr>
                  <a:t>parent</a:t>
                </a: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6748199" y="4553639"/>
              <a:ext cx="2761199" cy="2761200"/>
              <a:chOff x="6748199" y="4553639"/>
              <a:chExt cx="2761199" cy="2761200"/>
            </a:xfrm>
          </p:grpSpPr>
          <p:sp>
            <p:nvSpPr>
              <p:cNvPr id="19" name="Freeform 18"/>
              <p:cNvSpPr/>
              <p:nvPr/>
            </p:nvSpPr>
            <p:spPr>
              <a:xfrm>
                <a:off x="7616520" y="5248440"/>
                <a:ext cx="477719" cy="434159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80808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solidFill>
                      <a:srgbClr val="FFFFFF"/>
                    </a:solidFill>
                    <a:latin typeface="Arial" pitchFamily="18"/>
                    <a:ea typeface="Microsoft YaHei" pitchFamily="2"/>
                    <a:cs typeface="Mangal" pitchFamily="2"/>
                  </a:rPr>
                  <a:t>A</a:t>
                </a:r>
              </a:p>
            </p:txBody>
          </p:sp>
          <p:sp>
            <p:nvSpPr>
              <p:cNvPr id="20" name="Straight Connector 19"/>
              <p:cNvSpPr/>
              <p:nvPr/>
            </p:nvSpPr>
            <p:spPr>
              <a:xfrm flipH="1">
                <a:off x="7182360" y="5595479"/>
                <a:ext cx="477719" cy="39060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6748199" y="5977080"/>
                <a:ext cx="781199" cy="76391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71" h="2123">
                    <a:moveTo>
                      <a:pt x="1206" y="0"/>
                    </a:moveTo>
                    <a:lnTo>
                      <a:pt x="0" y="2123"/>
                    </a:lnTo>
                    <a:lnTo>
                      <a:pt x="2171" y="2123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80808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x</a:t>
                </a:r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7833959" y="6550920"/>
                <a:ext cx="781199" cy="76391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71" h="2123">
                    <a:moveTo>
                      <a:pt x="1206" y="0"/>
                    </a:moveTo>
                    <a:lnTo>
                      <a:pt x="0" y="2123"/>
                    </a:lnTo>
                    <a:lnTo>
                      <a:pt x="2171" y="2123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80808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y</a:t>
                </a:r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8728199" y="5664959"/>
                <a:ext cx="781199" cy="76391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71" h="2123">
                    <a:moveTo>
                      <a:pt x="1206" y="0"/>
                    </a:moveTo>
                    <a:lnTo>
                      <a:pt x="0" y="2123"/>
                    </a:lnTo>
                    <a:lnTo>
                      <a:pt x="2171" y="2123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80808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z</a:t>
                </a:r>
              </a:p>
            </p:txBody>
          </p:sp>
          <p:sp>
            <p:nvSpPr>
              <p:cNvPr id="24" name="Straight Connector 23"/>
              <p:cNvSpPr/>
              <p:nvPr/>
            </p:nvSpPr>
            <p:spPr>
              <a:xfrm>
                <a:off x="8780400" y="5317920"/>
                <a:ext cx="312479" cy="4514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25" name="Straight Connector 24"/>
              <p:cNvSpPr/>
              <p:nvPr/>
            </p:nvSpPr>
            <p:spPr>
              <a:xfrm flipH="1" flipV="1">
                <a:off x="8884440" y="5248440"/>
                <a:ext cx="260639" cy="41687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26" name="Straight Connector 25"/>
              <p:cNvSpPr/>
              <p:nvPr/>
            </p:nvSpPr>
            <p:spPr>
              <a:xfrm flipV="1">
                <a:off x="7243200" y="5682600"/>
                <a:ext cx="416879" cy="3474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6947639" y="4553639"/>
                <a:ext cx="686520" cy="590400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80808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latin typeface="Arial" pitchFamily="18"/>
                    <a:ea typeface="Microsoft YaHei" pitchFamily="2"/>
                    <a:cs typeface="Mangal" pitchFamily="2"/>
                  </a:rPr>
                  <a:t>G</a:t>
                </a:r>
              </a:p>
            </p:txBody>
          </p:sp>
          <p:sp>
            <p:nvSpPr>
              <p:cNvPr id="28" name="Straight Connector 27"/>
              <p:cNvSpPr/>
              <p:nvPr/>
            </p:nvSpPr>
            <p:spPr>
              <a:xfrm flipV="1">
                <a:off x="8094239" y="5196239"/>
                <a:ext cx="373321" cy="208440"/>
              </a:xfrm>
              <a:prstGeom prst="line">
                <a:avLst/>
              </a:prstGeom>
              <a:noFill/>
              <a:ln w="18360">
                <a:solidFill>
                  <a:srgbClr val="800000"/>
                </a:solidFill>
                <a:prstDash val="solid"/>
                <a:tailEnd type="arrow"/>
              </a:ln>
            </p:spPr>
            <p:txBody>
              <a:bodyPr vert="horz" wrap="none" lIns="99000" tIns="54000" rIns="99000" bIns="54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29" name="Freeform 28"/>
              <p:cNvSpPr/>
              <p:nvPr/>
            </p:nvSpPr>
            <p:spPr>
              <a:xfrm rot="7014600">
                <a:off x="7141009" y="4950546"/>
                <a:ext cx="516959" cy="78875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437" h="2192">
                    <a:moveTo>
                      <a:pt x="0" y="2192"/>
                    </a:moveTo>
                    <a:cubicBezTo>
                      <a:pt x="1109" y="645"/>
                      <a:pt x="848" y="1162"/>
                      <a:pt x="1437" y="0"/>
                    </a:cubicBez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30" name="Straight Connector 29"/>
              <p:cNvSpPr/>
              <p:nvPr/>
            </p:nvSpPr>
            <p:spPr>
              <a:xfrm flipH="1">
                <a:off x="8050679" y="5144039"/>
                <a:ext cx="416881" cy="2084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</p:grpSp>
        <p:sp>
          <p:nvSpPr>
            <p:cNvPr id="31" name="Straight Connector 30"/>
            <p:cNvSpPr/>
            <p:nvPr/>
          </p:nvSpPr>
          <p:spPr>
            <a:xfrm>
              <a:off x="8036640" y="5595479"/>
              <a:ext cx="217079" cy="95508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32" name="Straight Connector 31"/>
            <p:cNvSpPr/>
            <p:nvPr/>
          </p:nvSpPr>
          <p:spPr>
            <a:xfrm flipH="1" flipV="1">
              <a:off x="7984440" y="5613120"/>
              <a:ext cx="208439" cy="98999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33" name="Freeform 32"/>
            <p:cNvSpPr/>
            <p:nvPr/>
          </p:nvSpPr>
          <p:spPr>
            <a:xfrm>
              <a:off x="8467560" y="4883760"/>
              <a:ext cx="477360" cy="434159"/>
            </a:xfrm>
            <a:custGeom>
              <a:avLst/>
              <a:gdLst>
                <a:gd name="idx" fmla="cos wd2 2700000"/>
                <a:gd name="idy" fmla="sin hd2 2700000"/>
                <a:gd name="il" fmla="+- hc 0 idx"/>
                <a:gd name="ir" fmla="+- hc idx 0"/>
                <a:gd name="it" fmla="+- vc 0 idy"/>
                <a:gd name="ib" fmla="+- vc idy 0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t" r="ir" b="ib"/>
              <a:pathLst>
                <a:path>
                  <a:moveTo>
                    <a:pt x="l" y="vc"/>
                  </a:moveTo>
                  <a:arcTo wR="wd2" hR="hd2" stAng="cd2" swAng="cd4"/>
                  <a:arcTo wR="wd2" hR="hd2" stAng="3cd4" swAng="cd4"/>
                  <a:arcTo wR="wd2" hR="hd2" stAng="0" swAng="cd4"/>
                  <a:arcTo wR="wd2" hR="hd2" stAng="cd4" swAng="cd4"/>
                  <a:close/>
                </a:path>
              </a:pathLst>
            </a:custGeom>
            <a:solidFill>
              <a:srgbClr val="CFE7F5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>
                  <a:latin typeface="Arial" pitchFamily="18"/>
                  <a:ea typeface="Microsoft YaHei" pitchFamily="2"/>
                  <a:cs typeface="Mangal" pitchFamily="2"/>
                </a:rPr>
                <a:t>B</a:t>
              </a:r>
            </a:p>
          </p:txBody>
        </p:sp>
      </p:grpSp>
      <p:sp>
        <p:nvSpPr>
          <p:cNvPr id="34" name="Rectangle 33"/>
          <p:cNvSpPr/>
          <p:nvPr/>
        </p:nvSpPr>
        <p:spPr>
          <a:xfrm>
            <a:off x="580608" y="1983027"/>
            <a:ext cx="4644863" cy="248858"/>
          </a:xfrm>
          <a:prstGeom prst="rect">
            <a:avLst/>
          </a:prstGeom>
          <a:solidFill>
            <a:srgbClr val="FFFF0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/>
          <a:p>
            <a:pPr hangingPunct="0">
              <a:spcBef>
                <a:spcPts val="0"/>
              </a:spcBef>
              <a:spcAft>
                <a:spcPts val="0"/>
              </a:spcAft>
            </a:pPr>
            <a:endParaRPr lang="en-US" sz="16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5" name="Text Placeholder 34"/>
          <p:cNvSpPr txBox="1">
            <a:spLocks noGrp="1"/>
          </p:cNvSpPr>
          <p:nvPr>
            <p:ph type="body" idx="4294967295"/>
          </p:nvPr>
        </p:nvSpPr>
        <p:spPr>
          <a:xfrm>
            <a:off x="90781" y="1493476"/>
            <a:ext cx="6032053" cy="1742986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1999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3999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>
              <a:spcAft>
                <a:spcPts val="0"/>
              </a:spcAft>
              <a:buNone/>
            </a:pPr>
            <a:r>
              <a:rPr lang="en-US" sz="15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...</a:t>
            </a:r>
          </a:p>
          <a:p>
            <a:pPr>
              <a:spcAft>
                <a:spcPts val="0"/>
              </a:spcAft>
              <a:buNone/>
            </a:pPr>
            <a:r>
              <a:rPr lang="en-US" sz="15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 </a:t>
            </a:r>
            <a:r>
              <a:rPr lang="en-US" sz="18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   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newParent.</a:t>
            </a: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_left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= oldParent;</a:t>
            </a:r>
          </a:p>
          <a:p>
            <a:pPr>
              <a:spcAft>
                <a:spcPts val="0"/>
              </a:spcAft>
              <a:buNone/>
            </a:pPr>
            <a:r>
              <a:rPr lang="en-US" sz="18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    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oldParent.</a:t>
            </a: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_parent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= newParent;</a:t>
            </a:r>
          </a:p>
          <a:p>
            <a:pPr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}</a:t>
            </a:r>
          </a:p>
        </p:txBody>
      </p:sp>
      <p:sp>
        <p:nvSpPr>
          <p:cNvPr id="36" name="Title 35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Link A to B (2)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6121201" y="1387662"/>
            <a:ext cx="2504647" cy="2504909"/>
            <a:chOff x="6748199" y="1529640"/>
            <a:chExt cx="2761199" cy="2761198"/>
          </a:xfrm>
        </p:grpSpPr>
        <p:grpSp>
          <p:nvGrpSpPr>
            <p:cNvPr id="38" name="Group 37"/>
            <p:cNvGrpSpPr/>
            <p:nvPr/>
          </p:nvGrpSpPr>
          <p:grpSpPr>
            <a:xfrm>
              <a:off x="6748199" y="1859759"/>
              <a:ext cx="2197080" cy="2431079"/>
              <a:chOff x="6748199" y="1859759"/>
              <a:chExt cx="2197080" cy="2431079"/>
            </a:xfrm>
          </p:grpSpPr>
          <p:sp>
            <p:nvSpPr>
              <p:cNvPr id="39" name="Freeform 38"/>
              <p:cNvSpPr/>
              <p:nvPr/>
            </p:nvSpPr>
            <p:spPr>
              <a:xfrm>
                <a:off x="7616520" y="2224440"/>
                <a:ext cx="477719" cy="434159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latin typeface="Arial" pitchFamily="18"/>
                    <a:ea typeface="Microsoft YaHei" pitchFamily="2"/>
                    <a:cs typeface="Mangal" pitchFamily="2"/>
                  </a:rPr>
                  <a:t>A</a:t>
                </a:r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8467560" y="1859759"/>
                <a:ext cx="477719" cy="434159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solidFill>
                      <a:srgbClr val="FFFFFF"/>
                    </a:solidFill>
                    <a:latin typeface="Arial" pitchFamily="18"/>
                    <a:ea typeface="Microsoft YaHei" pitchFamily="2"/>
                    <a:cs typeface="Mangal" pitchFamily="2"/>
                  </a:rPr>
                  <a:t>B</a:t>
                </a:r>
              </a:p>
            </p:txBody>
          </p:sp>
          <p:sp>
            <p:nvSpPr>
              <p:cNvPr id="41" name="Straight Connector 40"/>
              <p:cNvSpPr/>
              <p:nvPr/>
            </p:nvSpPr>
            <p:spPr>
              <a:xfrm flipH="1">
                <a:off x="7182360" y="2571479"/>
                <a:ext cx="477719" cy="3906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6748199" y="2953079"/>
                <a:ext cx="781199" cy="76391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71" h="2123">
                    <a:moveTo>
                      <a:pt x="1206" y="0"/>
                    </a:moveTo>
                    <a:lnTo>
                      <a:pt x="0" y="2123"/>
                    </a:lnTo>
                    <a:lnTo>
                      <a:pt x="2171" y="2123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x</a:t>
                </a:r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7833959" y="3526919"/>
                <a:ext cx="781199" cy="76391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71" h="2123">
                    <a:moveTo>
                      <a:pt x="1206" y="0"/>
                    </a:moveTo>
                    <a:lnTo>
                      <a:pt x="0" y="2123"/>
                    </a:lnTo>
                    <a:lnTo>
                      <a:pt x="2171" y="2123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y</a:t>
                </a:r>
              </a:p>
            </p:txBody>
          </p:sp>
          <p:sp>
            <p:nvSpPr>
              <p:cNvPr id="44" name="Straight Connector 43"/>
              <p:cNvSpPr/>
              <p:nvPr/>
            </p:nvSpPr>
            <p:spPr>
              <a:xfrm flipV="1">
                <a:off x="7243200" y="2658599"/>
                <a:ext cx="416879" cy="34740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45" name="Straight Connector 44"/>
              <p:cNvSpPr/>
              <p:nvPr/>
            </p:nvSpPr>
            <p:spPr>
              <a:xfrm flipH="1" flipV="1">
                <a:off x="7529760" y="2041919"/>
                <a:ext cx="208439" cy="1825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46" name="Freeform 45"/>
              <p:cNvSpPr/>
              <p:nvPr/>
            </p:nvSpPr>
            <p:spPr>
              <a:xfrm rot="7014000">
                <a:off x="7192581" y="2064156"/>
                <a:ext cx="517679" cy="67248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439" h="1869">
                    <a:moveTo>
                      <a:pt x="0" y="1869"/>
                    </a:moveTo>
                    <a:cubicBezTo>
                      <a:pt x="718" y="1096"/>
                      <a:pt x="847" y="1162"/>
                      <a:pt x="1439" y="0"/>
                    </a:cubicBez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head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6748199" y="1529640"/>
              <a:ext cx="1866959" cy="2761198"/>
              <a:chOff x="6748199" y="1529640"/>
              <a:chExt cx="1866959" cy="2761198"/>
            </a:xfrm>
          </p:grpSpPr>
          <p:sp>
            <p:nvSpPr>
              <p:cNvPr id="48" name="Freeform 47"/>
              <p:cNvSpPr/>
              <p:nvPr/>
            </p:nvSpPr>
            <p:spPr>
              <a:xfrm>
                <a:off x="7616520" y="2224440"/>
                <a:ext cx="477719" cy="434159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latin typeface="Arial" pitchFamily="18"/>
                    <a:ea typeface="Microsoft YaHei" pitchFamily="2"/>
                    <a:cs typeface="Mangal" pitchFamily="2"/>
                  </a:rPr>
                  <a:t>A</a:t>
                </a:r>
              </a:p>
            </p:txBody>
          </p:sp>
          <p:sp>
            <p:nvSpPr>
              <p:cNvPr id="49" name="Straight Connector 48"/>
              <p:cNvSpPr/>
              <p:nvPr/>
            </p:nvSpPr>
            <p:spPr>
              <a:xfrm flipH="1">
                <a:off x="7182360" y="2571479"/>
                <a:ext cx="477719" cy="3906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50" name="Freeform 49"/>
              <p:cNvSpPr/>
              <p:nvPr/>
            </p:nvSpPr>
            <p:spPr>
              <a:xfrm>
                <a:off x="6748199" y="2953079"/>
                <a:ext cx="781199" cy="76391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71" h="2123">
                    <a:moveTo>
                      <a:pt x="1206" y="0"/>
                    </a:moveTo>
                    <a:lnTo>
                      <a:pt x="0" y="2123"/>
                    </a:lnTo>
                    <a:lnTo>
                      <a:pt x="2171" y="2123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x</a:t>
                </a:r>
              </a:p>
            </p:txBody>
          </p:sp>
          <p:sp>
            <p:nvSpPr>
              <p:cNvPr id="51" name="Freeform 50"/>
              <p:cNvSpPr/>
              <p:nvPr/>
            </p:nvSpPr>
            <p:spPr>
              <a:xfrm>
                <a:off x="7833959" y="3526919"/>
                <a:ext cx="781199" cy="76391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71" h="2123">
                    <a:moveTo>
                      <a:pt x="1206" y="0"/>
                    </a:moveTo>
                    <a:lnTo>
                      <a:pt x="0" y="2123"/>
                    </a:lnTo>
                    <a:lnTo>
                      <a:pt x="2171" y="2123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y</a:t>
                </a:r>
              </a:p>
            </p:txBody>
          </p:sp>
          <p:sp>
            <p:nvSpPr>
              <p:cNvPr id="52" name="Straight Connector 51"/>
              <p:cNvSpPr/>
              <p:nvPr/>
            </p:nvSpPr>
            <p:spPr>
              <a:xfrm flipV="1">
                <a:off x="7243200" y="2658599"/>
                <a:ext cx="416879" cy="34740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53" name="Freeform 52"/>
              <p:cNvSpPr/>
              <p:nvPr/>
            </p:nvSpPr>
            <p:spPr>
              <a:xfrm>
                <a:off x="6947639" y="1529640"/>
                <a:ext cx="686520" cy="590400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solidFill>
                      <a:srgbClr val="FFFFFF"/>
                    </a:solidFill>
                    <a:latin typeface="Arial" pitchFamily="18"/>
                    <a:ea typeface="Microsoft YaHei" pitchFamily="2"/>
                    <a:cs typeface="Mangal" pitchFamily="2"/>
                  </a:rPr>
                  <a:t>A's</a:t>
                </a: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solidFill>
                      <a:srgbClr val="FFFFFF"/>
                    </a:solidFill>
                    <a:latin typeface="Arial" pitchFamily="18"/>
                    <a:ea typeface="Microsoft YaHei" pitchFamily="2"/>
                    <a:cs typeface="Mangal" pitchFamily="2"/>
                  </a:rPr>
                  <a:t>parent</a:t>
                </a:r>
              </a:p>
            </p:txBody>
          </p:sp>
          <p:sp>
            <p:nvSpPr>
              <p:cNvPr id="54" name="Straight Connector 53"/>
              <p:cNvSpPr/>
              <p:nvPr/>
            </p:nvSpPr>
            <p:spPr>
              <a:xfrm flipH="1" flipV="1">
                <a:off x="7529760" y="2041919"/>
                <a:ext cx="208439" cy="1825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6748199" y="1529640"/>
              <a:ext cx="2761199" cy="2761198"/>
              <a:chOff x="6748199" y="1529640"/>
              <a:chExt cx="2761199" cy="2761198"/>
            </a:xfrm>
          </p:grpSpPr>
          <p:sp>
            <p:nvSpPr>
              <p:cNvPr id="56" name="Freeform 55"/>
              <p:cNvSpPr/>
              <p:nvPr/>
            </p:nvSpPr>
            <p:spPr>
              <a:xfrm>
                <a:off x="7616520" y="2224440"/>
                <a:ext cx="477719" cy="434159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80808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latin typeface="Arial" pitchFamily="18"/>
                    <a:ea typeface="Microsoft YaHei" pitchFamily="2"/>
                    <a:cs typeface="Mangal" pitchFamily="2"/>
                  </a:rPr>
                  <a:t>A</a:t>
                </a:r>
              </a:p>
            </p:txBody>
          </p:sp>
          <p:sp>
            <p:nvSpPr>
              <p:cNvPr id="57" name="Straight Connector 56"/>
              <p:cNvSpPr/>
              <p:nvPr/>
            </p:nvSpPr>
            <p:spPr>
              <a:xfrm flipH="1">
                <a:off x="7182360" y="2571479"/>
                <a:ext cx="477719" cy="3906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58" name="Freeform 57"/>
              <p:cNvSpPr/>
              <p:nvPr/>
            </p:nvSpPr>
            <p:spPr>
              <a:xfrm>
                <a:off x="6748199" y="2953079"/>
                <a:ext cx="781199" cy="76391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71" h="2123">
                    <a:moveTo>
                      <a:pt x="1206" y="0"/>
                    </a:moveTo>
                    <a:lnTo>
                      <a:pt x="0" y="2123"/>
                    </a:lnTo>
                    <a:lnTo>
                      <a:pt x="2171" y="2123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80808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x</a:t>
                </a:r>
              </a:p>
            </p:txBody>
          </p:sp>
          <p:sp>
            <p:nvSpPr>
              <p:cNvPr id="59" name="Freeform 58"/>
              <p:cNvSpPr/>
              <p:nvPr/>
            </p:nvSpPr>
            <p:spPr>
              <a:xfrm>
                <a:off x="7833959" y="3526919"/>
                <a:ext cx="781199" cy="76391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71" h="2123">
                    <a:moveTo>
                      <a:pt x="1206" y="0"/>
                    </a:moveTo>
                    <a:lnTo>
                      <a:pt x="0" y="2123"/>
                    </a:lnTo>
                    <a:lnTo>
                      <a:pt x="2171" y="2123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80808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y</a:t>
                </a:r>
              </a:p>
            </p:txBody>
          </p:sp>
          <p:sp>
            <p:nvSpPr>
              <p:cNvPr id="60" name="Freeform 59"/>
              <p:cNvSpPr/>
              <p:nvPr/>
            </p:nvSpPr>
            <p:spPr>
              <a:xfrm>
                <a:off x="8728199" y="2640960"/>
                <a:ext cx="781199" cy="76391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71" h="2123">
                    <a:moveTo>
                      <a:pt x="1206" y="0"/>
                    </a:moveTo>
                    <a:lnTo>
                      <a:pt x="0" y="2123"/>
                    </a:lnTo>
                    <a:lnTo>
                      <a:pt x="2171" y="2123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80808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z</a:t>
                </a:r>
              </a:p>
            </p:txBody>
          </p:sp>
          <p:sp>
            <p:nvSpPr>
              <p:cNvPr id="61" name="Straight Connector 60"/>
              <p:cNvSpPr/>
              <p:nvPr/>
            </p:nvSpPr>
            <p:spPr>
              <a:xfrm>
                <a:off x="8780400" y="2293919"/>
                <a:ext cx="312479" cy="4514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62" name="Straight Connector 61"/>
              <p:cNvSpPr/>
              <p:nvPr/>
            </p:nvSpPr>
            <p:spPr>
              <a:xfrm flipH="1" flipV="1">
                <a:off x="8884440" y="2224440"/>
                <a:ext cx="260639" cy="41687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63" name="Straight Connector 62"/>
              <p:cNvSpPr/>
              <p:nvPr/>
            </p:nvSpPr>
            <p:spPr>
              <a:xfrm flipV="1">
                <a:off x="7243200" y="2658599"/>
                <a:ext cx="416879" cy="34740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64" name="Freeform 63"/>
              <p:cNvSpPr/>
              <p:nvPr/>
            </p:nvSpPr>
            <p:spPr>
              <a:xfrm>
                <a:off x="6947639" y="1529640"/>
                <a:ext cx="686520" cy="590400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80808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latin typeface="Arial" pitchFamily="18"/>
                    <a:ea typeface="Microsoft YaHei" pitchFamily="2"/>
                    <a:cs typeface="Mangal" pitchFamily="2"/>
                  </a:rPr>
                  <a:t>G</a:t>
                </a:r>
              </a:p>
            </p:txBody>
          </p:sp>
          <p:sp>
            <p:nvSpPr>
              <p:cNvPr id="65" name="Straight Connector 64"/>
              <p:cNvSpPr/>
              <p:nvPr/>
            </p:nvSpPr>
            <p:spPr>
              <a:xfrm flipH="1" flipV="1">
                <a:off x="7529760" y="2041919"/>
                <a:ext cx="208439" cy="1825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66" name="Freeform 65"/>
              <p:cNvSpPr/>
              <p:nvPr/>
            </p:nvSpPr>
            <p:spPr>
              <a:xfrm rot="7014600">
                <a:off x="7141009" y="1926546"/>
                <a:ext cx="516959" cy="78875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437" h="2192">
                    <a:moveTo>
                      <a:pt x="0" y="2192"/>
                    </a:moveTo>
                    <a:cubicBezTo>
                      <a:pt x="1109" y="645"/>
                      <a:pt x="848" y="1162"/>
                      <a:pt x="1437" y="0"/>
                    </a:cubicBez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67" name="Straight Connector 66"/>
              <p:cNvSpPr/>
              <p:nvPr/>
            </p:nvSpPr>
            <p:spPr>
              <a:xfrm flipH="1">
                <a:off x="8050679" y="2120040"/>
                <a:ext cx="416881" cy="208439"/>
              </a:xfrm>
              <a:prstGeom prst="line">
                <a:avLst/>
              </a:prstGeom>
              <a:noFill/>
              <a:ln w="18360">
                <a:solidFill>
                  <a:srgbClr val="800000"/>
                </a:solidFill>
                <a:prstDash val="solid"/>
                <a:tailEnd type="arrow"/>
              </a:ln>
            </p:spPr>
            <p:txBody>
              <a:bodyPr vert="horz" wrap="none" lIns="99000" tIns="54000" rIns="99000" bIns="54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</p:grpSp>
        <p:sp>
          <p:nvSpPr>
            <p:cNvPr id="68" name="Straight Connector 67"/>
            <p:cNvSpPr/>
            <p:nvPr/>
          </p:nvSpPr>
          <p:spPr>
            <a:xfrm>
              <a:off x="8036640" y="2571479"/>
              <a:ext cx="217079" cy="95508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69" name="Straight Connector 68"/>
            <p:cNvSpPr/>
            <p:nvPr/>
          </p:nvSpPr>
          <p:spPr>
            <a:xfrm flipH="1" flipV="1">
              <a:off x="7984440" y="2589119"/>
              <a:ext cx="208439" cy="9900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1964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892615" y="2661344"/>
            <a:ext cx="2504647" cy="2504910"/>
            <a:chOff x="6496199" y="2933639"/>
            <a:chExt cx="2761199" cy="2761199"/>
          </a:xfrm>
        </p:grpSpPr>
        <p:grpSp>
          <p:nvGrpSpPr>
            <p:cNvPr id="3" name="Group 2"/>
            <p:cNvGrpSpPr/>
            <p:nvPr/>
          </p:nvGrpSpPr>
          <p:grpSpPr>
            <a:xfrm>
              <a:off x="6496199" y="3263760"/>
              <a:ext cx="2197080" cy="2431078"/>
              <a:chOff x="6496199" y="3263760"/>
              <a:chExt cx="2197080" cy="2431078"/>
            </a:xfrm>
          </p:grpSpPr>
          <p:sp>
            <p:nvSpPr>
              <p:cNvPr id="4" name="Freeform 3"/>
              <p:cNvSpPr/>
              <p:nvPr/>
            </p:nvSpPr>
            <p:spPr>
              <a:xfrm>
                <a:off x="7364520" y="3628440"/>
                <a:ext cx="477719" cy="434159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latin typeface="Arial" pitchFamily="18"/>
                    <a:ea typeface="Microsoft YaHei" pitchFamily="2"/>
                    <a:cs typeface="Mangal" pitchFamily="2"/>
                  </a:rPr>
                  <a:t>A</a:t>
                </a:r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8215560" y="3263760"/>
                <a:ext cx="477719" cy="434159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solidFill>
                      <a:srgbClr val="FFFFFF"/>
                    </a:solidFill>
                    <a:latin typeface="Arial" pitchFamily="18"/>
                    <a:ea typeface="Microsoft YaHei" pitchFamily="2"/>
                    <a:cs typeface="Mangal" pitchFamily="2"/>
                  </a:rPr>
                  <a:t>B</a:t>
                </a:r>
              </a:p>
            </p:txBody>
          </p:sp>
          <p:sp>
            <p:nvSpPr>
              <p:cNvPr id="6" name="Straight Connector 5"/>
              <p:cNvSpPr/>
              <p:nvPr/>
            </p:nvSpPr>
            <p:spPr>
              <a:xfrm flipH="1">
                <a:off x="6930360" y="3975479"/>
                <a:ext cx="477719" cy="3906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6496199" y="4357079"/>
                <a:ext cx="781199" cy="76391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71" h="2123">
                    <a:moveTo>
                      <a:pt x="1206" y="0"/>
                    </a:moveTo>
                    <a:lnTo>
                      <a:pt x="0" y="2123"/>
                    </a:lnTo>
                    <a:lnTo>
                      <a:pt x="2171" y="2123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x</a:t>
                </a:r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7581959" y="4930919"/>
                <a:ext cx="781199" cy="76391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71" h="2123">
                    <a:moveTo>
                      <a:pt x="1206" y="0"/>
                    </a:moveTo>
                    <a:lnTo>
                      <a:pt x="0" y="2123"/>
                    </a:lnTo>
                    <a:lnTo>
                      <a:pt x="2171" y="2123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y</a:t>
                </a:r>
              </a:p>
            </p:txBody>
          </p:sp>
          <p:sp>
            <p:nvSpPr>
              <p:cNvPr id="9" name="Straight Connector 8"/>
              <p:cNvSpPr/>
              <p:nvPr/>
            </p:nvSpPr>
            <p:spPr>
              <a:xfrm flipV="1">
                <a:off x="6991199" y="4062600"/>
                <a:ext cx="416880" cy="3474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10" name="Freeform 9"/>
              <p:cNvSpPr/>
              <p:nvPr/>
            </p:nvSpPr>
            <p:spPr>
              <a:xfrm rot="7014000">
                <a:off x="6940581" y="3468156"/>
                <a:ext cx="517679" cy="67248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439" h="1869">
                    <a:moveTo>
                      <a:pt x="0" y="1869"/>
                    </a:moveTo>
                    <a:cubicBezTo>
                      <a:pt x="718" y="1096"/>
                      <a:pt x="847" y="1162"/>
                      <a:pt x="1439" y="0"/>
                    </a:cubicBez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head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6496199" y="2933639"/>
              <a:ext cx="1866959" cy="2761199"/>
              <a:chOff x="6496199" y="2933639"/>
              <a:chExt cx="1866959" cy="2761199"/>
            </a:xfrm>
          </p:grpSpPr>
          <p:sp>
            <p:nvSpPr>
              <p:cNvPr id="12" name="Freeform 11"/>
              <p:cNvSpPr/>
              <p:nvPr/>
            </p:nvSpPr>
            <p:spPr>
              <a:xfrm>
                <a:off x="7364520" y="3628440"/>
                <a:ext cx="477719" cy="434159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latin typeface="Arial" pitchFamily="18"/>
                    <a:ea typeface="Microsoft YaHei" pitchFamily="2"/>
                    <a:cs typeface="Mangal" pitchFamily="2"/>
                  </a:rPr>
                  <a:t>A</a:t>
                </a:r>
              </a:p>
            </p:txBody>
          </p:sp>
          <p:sp>
            <p:nvSpPr>
              <p:cNvPr id="13" name="Straight Connector 12"/>
              <p:cNvSpPr/>
              <p:nvPr/>
            </p:nvSpPr>
            <p:spPr>
              <a:xfrm flipH="1">
                <a:off x="6930360" y="3975479"/>
                <a:ext cx="477719" cy="3906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6496199" y="4357079"/>
                <a:ext cx="781199" cy="76391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71" h="2123">
                    <a:moveTo>
                      <a:pt x="1206" y="0"/>
                    </a:moveTo>
                    <a:lnTo>
                      <a:pt x="0" y="2123"/>
                    </a:lnTo>
                    <a:lnTo>
                      <a:pt x="2171" y="2123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x</a:t>
                </a:r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7581959" y="4930919"/>
                <a:ext cx="781199" cy="76391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71" h="2123">
                    <a:moveTo>
                      <a:pt x="1206" y="0"/>
                    </a:moveTo>
                    <a:lnTo>
                      <a:pt x="0" y="2123"/>
                    </a:lnTo>
                    <a:lnTo>
                      <a:pt x="2171" y="2123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y</a:t>
                </a:r>
              </a:p>
            </p:txBody>
          </p:sp>
          <p:sp>
            <p:nvSpPr>
              <p:cNvPr id="16" name="Straight Connector 15"/>
              <p:cNvSpPr/>
              <p:nvPr/>
            </p:nvSpPr>
            <p:spPr>
              <a:xfrm flipV="1">
                <a:off x="6991199" y="4062600"/>
                <a:ext cx="416880" cy="3474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6695640" y="2933639"/>
                <a:ext cx="686520" cy="590400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solidFill>
                      <a:srgbClr val="FFFFFF"/>
                    </a:solidFill>
                    <a:latin typeface="Arial" pitchFamily="18"/>
                    <a:ea typeface="Microsoft YaHei" pitchFamily="2"/>
                    <a:cs typeface="Mangal" pitchFamily="2"/>
                  </a:rPr>
                  <a:t>A's</a:t>
                </a: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solidFill>
                      <a:srgbClr val="FFFFFF"/>
                    </a:solidFill>
                    <a:latin typeface="Arial" pitchFamily="18"/>
                    <a:ea typeface="Microsoft YaHei" pitchFamily="2"/>
                    <a:cs typeface="Mangal" pitchFamily="2"/>
                  </a:rPr>
                  <a:t>parent</a:t>
                </a: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6496199" y="2933639"/>
              <a:ext cx="2761199" cy="2761199"/>
              <a:chOff x="6496199" y="2933639"/>
              <a:chExt cx="2761199" cy="2761199"/>
            </a:xfrm>
          </p:grpSpPr>
          <p:sp>
            <p:nvSpPr>
              <p:cNvPr id="19" name="Freeform 18"/>
              <p:cNvSpPr/>
              <p:nvPr/>
            </p:nvSpPr>
            <p:spPr>
              <a:xfrm>
                <a:off x="7364520" y="3628440"/>
                <a:ext cx="477719" cy="434159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80808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solidFill>
                      <a:srgbClr val="FFFFFF"/>
                    </a:solidFill>
                    <a:latin typeface="Arial" pitchFamily="18"/>
                    <a:ea typeface="Microsoft YaHei" pitchFamily="2"/>
                    <a:cs typeface="Mangal" pitchFamily="2"/>
                  </a:rPr>
                  <a:t>A</a:t>
                </a:r>
              </a:p>
            </p:txBody>
          </p:sp>
          <p:sp>
            <p:nvSpPr>
              <p:cNvPr id="20" name="Straight Connector 19"/>
              <p:cNvSpPr/>
              <p:nvPr/>
            </p:nvSpPr>
            <p:spPr>
              <a:xfrm flipH="1">
                <a:off x="6930360" y="3975479"/>
                <a:ext cx="477719" cy="3906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6496199" y="4357079"/>
                <a:ext cx="781199" cy="76391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71" h="2123">
                    <a:moveTo>
                      <a:pt x="1206" y="0"/>
                    </a:moveTo>
                    <a:lnTo>
                      <a:pt x="0" y="2123"/>
                    </a:lnTo>
                    <a:lnTo>
                      <a:pt x="2171" y="2123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80808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x</a:t>
                </a:r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7581959" y="4930919"/>
                <a:ext cx="781199" cy="76391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71" h="2123">
                    <a:moveTo>
                      <a:pt x="1206" y="0"/>
                    </a:moveTo>
                    <a:lnTo>
                      <a:pt x="0" y="2123"/>
                    </a:lnTo>
                    <a:lnTo>
                      <a:pt x="2171" y="2123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80808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y</a:t>
                </a:r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8476199" y="4044959"/>
                <a:ext cx="781199" cy="76391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71" h="2123">
                    <a:moveTo>
                      <a:pt x="1206" y="0"/>
                    </a:moveTo>
                    <a:lnTo>
                      <a:pt x="0" y="2123"/>
                    </a:lnTo>
                    <a:lnTo>
                      <a:pt x="2171" y="2123"/>
                    </a:lnTo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80808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 i="1">
                    <a:latin typeface="Arial" pitchFamily="18"/>
                    <a:ea typeface="Microsoft YaHei" pitchFamily="2"/>
                    <a:cs typeface="Mangal" pitchFamily="2"/>
                  </a:rPr>
                  <a:t>z</a:t>
                </a:r>
              </a:p>
            </p:txBody>
          </p:sp>
          <p:sp>
            <p:nvSpPr>
              <p:cNvPr id="24" name="Straight Connector 23"/>
              <p:cNvSpPr/>
              <p:nvPr/>
            </p:nvSpPr>
            <p:spPr>
              <a:xfrm>
                <a:off x="8528400" y="3697920"/>
                <a:ext cx="312479" cy="4514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25" name="Straight Connector 24"/>
              <p:cNvSpPr/>
              <p:nvPr/>
            </p:nvSpPr>
            <p:spPr>
              <a:xfrm flipH="1" flipV="1">
                <a:off x="8632439" y="3628440"/>
                <a:ext cx="260640" cy="41687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26" name="Straight Connector 25"/>
              <p:cNvSpPr/>
              <p:nvPr/>
            </p:nvSpPr>
            <p:spPr>
              <a:xfrm flipV="1">
                <a:off x="6991199" y="4062600"/>
                <a:ext cx="416880" cy="3474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6695640" y="2933639"/>
                <a:ext cx="686520" cy="590400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il" t="it" r="ir" b="ib"/>
                <a:pathLst>
                  <a:path>
                    <a:moveTo>
                      <a:pt x="l" y="vc"/>
                    </a:moveTo>
                    <a:arcTo wR="wd2" hR="hd2" stAng="cd2" swAng="cd4"/>
                    <a:arcTo wR="wd2" hR="hd2" stAng="3cd4" swAng="cd4"/>
                    <a:arcTo wR="wd2" hR="hd2" stAng="0" swAng="cd4"/>
                    <a:arcTo wR="wd2" hR="hd2" stAng="cd4" swAng="cd4"/>
                    <a:close/>
                  </a:path>
                </a:pathLst>
              </a:custGeom>
              <a:solidFill>
                <a:srgbClr val="CFE7F5"/>
              </a:solidFill>
              <a:ln w="0">
                <a:solidFill>
                  <a:srgbClr val="80808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1">
                    <a:latin typeface="Arial" pitchFamily="18"/>
                    <a:ea typeface="Microsoft YaHei" pitchFamily="2"/>
                    <a:cs typeface="Mangal" pitchFamily="2"/>
                  </a:rPr>
                  <a:t>G</a:t>
                </a:r>
              </a:p>
            </p:txBody>
          </p:sp>
          <p:sp>
            <p:nvSpPr>
              <p:cNvPr id="28" name="Straight Connector 27"/>
              <p:cNvSpPr/>
              <p:nvPr/>
            </p:nvSpPr>
            <p:spPr>
              <a:xfrm flipV="1">
                <a:off x="7842239" y="3576239"/>
                <a:ext cx="373321" cy="2084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29" name="Freeform 28"/>
              <p:cNvSpPr/>
              <p:nvPr/>
            </p:nvSpPr>
            <p:spPr>
              <a:xfrm rot="7014600">
                <a:off x="6889009" y="3330546"/>
                <a:ext cx="516959" cy="78875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437" h="2192">
                    <a:moveTo>
                      <a:pt x="0" y="2192"/>
                    </a:moveTo>
                    <a:cubicBezTo>
                      <a:pt x="1109" y="645"/>
                      <a:pt x="848" y="1162"/>
                      <a:pt x="1437" y="0"/>
                    </a:cubicBez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30" name="Straight Connector 29"/>
              <p:cNvSpPr/>
              <p:nvPr/>
            </p:nvSpPr>
            <p:spPr>
              <a:xfrm flipH="1">
                <a:off x="7798680" y="3524039"/>
                <a:ext cx="416880" cy="2084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</p:grpSp>
        <p:sp>
          <p:nvSpPr>
            <p:cNvPr id="31" name="Straight Connector 30"/>
            <p:cNvSpPr/>
            <p:nvPr/>
          </p:nvSpPr>
          <p:spPr>
            <a:xfrm>
              <a:off x="7784640" y="3975479"/>
              <a:ext cx="217080" cy="95508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32" name="Straight Connector 31"/>
            <p:cNvSpPr/>
            <p:nvPr/>
          </p:nvSpPr>
          <p:spPr>
            <a:xfrm flipH="1" flipV="1">
              <a:off x="7732439" y="3993120"/>
              <a:ext cx="208440" cy="990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33" name="Freeform 32"/>
            <p:cNvSpPr/>
            <p:nvPr/>
          </p:nvSpPr>
          <p:spPr>
            <a:xfrm>
              <a:off x="8215560" y="3263760"/>
              <a:ext cx="477360" cy="434159"/>
            </a:xfrm>
            <a:custGeom>
              <a:avLst/>
              <a:gdLst>
                <a:gd name="idx" fmla="cos wd2 2700000"/>
                <a:gd name="idy" fmla="sin hd2 2700000"/>
                <a:gd name="il" fmla="+- hc 0 idx"/>
                <a:gd name="ir" fmla="+- hc idx 0"/>
                <a:gd name="it" fmla="+- vc 0 idy"/>
                <a:gd name="ib" fmla="+- vc idy 0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t" r="ir" b="ib"/>
              <a:pathLst>
                <a:path>
                  <a:moveTo>
                    <a:pt x="l" y="vc"/>
                  </a:moveTo>
                  <a:arcTo wR="wd2" hR="hd2" stAng="cd2" swAng="cd4"/>
                  <a:arcTo wR="wd2" hR="hd2" stAng="3cd4" swAng="cd4"/>
                  <a:arcTo wR="wd2" hR="hd2" stAng="0" swAng="cd4"/>
                  <a:arcTo wR="wd2" hR="hd2" stAng="cd4" swAng="cd4"/>
                  <a:close/>
                </a:path>
              </a:pathLst>
            </a:custGeom>
            <a:solidFill>
              <a:srgbClr val="CFE7F5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>
                  <a:latin typeface="Arial" pitchFamily="18"/>
                  <a:ea typeface="Microsoft YaHei" pitchFamily="2"/>
                  <a:cs typeface="Mangal" pitchFamily="2"/>
                </a:rPr>
                <a:t>B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015573" y="2678000"/>
            <a:ext cx="2487993" cy="2488254"/>
            <a:chOff x="1119599" y="2951999"/>
            <a:chExt cx="2742839" cy="2742839"/>
          </a:xfrm>
        </p:grpSpPr>
        <p:sp>
          <p:nvSpPr>
            <p:cNvPr id="35" name="Freeform 34"/>
            <p:cNvSpPr/>
            <p:nvPr/>
          </p:nvSpPr>
          <p:spPr>
            <a:xfrm>
              <a:off x="1976760" y="3637800"/>
              <a:ext cx="471600" cy="428760"/>
            </a:xfrm>
            <a:custGeom>
              <a:avLst/>
              <a:gdLst>
                <a:gd name="idx" fmla="cos wd2 2700000"/>
                <a:gd name="idy" fmla="sin hd2 2700000"/>
                <a:gd name="il" fmla="+- hc 0 idx"/>
                <a:gd name="ir" fmla="+- hc idx 0"/>
                <a:gd name="it" fmla="+- vc 0 idy"/>
                <a:gd name="ib" fmla="+- vc idy 0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t" r="ir" b="ib"/>
              <a:pathLst>
                <a:path>
                  <a:moveTo>
                    <a:pt x="l" y="vc"/>
                  </a:moveTo>
                  <a:arcTo wR="wd2" hR="hd2" stAng="cd2" swAng="cd4"/>
                  <a:arcTo wR="wd2" hR="hd2" stAng="3cd4" swAng="cd4"/>
                  <a:arcTo wR="wd2" hR="hd2" stAng="0" swAng="cd4"/>
                  <a:arcTo wR="wd2" hR="hd2" stAng="cd4" swAng="cd4"/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>
                  <a:solidFill>
                    <a:srgbClr val="FFFFFF"/>
                  </a:solidFill>
                  <a:latin typeface="Arial" pitchFamily="18"/>
                  <a:ea typeface="Microsoft YaHei" pitchFamily="2"/>
                  <a:cs typeface="Mangal" pitchFamily="2"/>
                </a:rPr>
                <a:t>A</a:t>
              </a:r>
            </a:p>
          </p:txBody>
        </p:sp>
        <p:sp>
          <p:nvSpPr>
            <p:cNvPr id="36" name="Freeform 35"/>
            <p:cNvSpPr/>
            <p:nvPr/>
          </p:nvSpPr>
          <p:spPr>
            <a:xfrm>
              <a:off x="2834280" y="4237920"/>
              <a:ext cx="471239" cy="428760"/>
            </a:xfrm>
            <a:custGeom>
              <a:avLst/>
              <a:gdLst>
                <a:gd name="idx" fmla="cos wd2 2700000"/>
                <a:gd name="idy" fmla="sin hd2 2700000"/>
                <a:gd name="il" fmla="+- hc 0 idx"/>
                <a:gd name="ir" fmla="+- hc idx 0"/>
                <a:gd name="it" fmla="+- vc 0 idy"/>
                <a:gd name="ib" fmla="+- vc idy 0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t" r="ir" b="ib"/>
              <a:pathLst>
                <a:path>
                  <a:moveTo>
                    <a:pt x="l" y="vc"/>
                  </a:moveTo>
                  <a:arcTo wR="wd2" hR="hd2" stAng="cd2" swAng="cd4"/>
                  <a:arcTo wR="wd2" hR="hd2" stAng="3cd4" swAng="cd4"/>
                  <a:arcTo wR="wd2" hR="hd2" stAng="0" swAng="cd4"/>
                  <a:arcTo wR="wd2" hR="hd2" stAng="cd4" swAng="cd4"/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>
                  <a:solidFill>
                    <a:srgbClr val="FFFFFF"/>
                  </a:solidFill>
                  <a:latin typeface="Arial" pitchFamily="18"/>
                  <a:ea typeface="Microsoft YaHei" pitchFamily="2"/>
                  <a:cs typeface="Mangal" pitchFamily="2"/>
                </a:rPr>
                <a:t>B</a:t>
              </a:r>
            </a:p>
          </p:txBody>
        </p:sp>
        <p:sp>
          <p:nvSpPr>
            <p:cNvPr id="37" name="Straight Connector 36"/>
            <p:cNvSpPr/>
            <p:nvPr/>
          </p:nvSpPr>
          <p:spPr>
            <a:xfrm>
              <a:off x="2405519" y="3980879"/>
              <a:ext cx="471241" cy="3427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38" name="Straight Connector 37"/>
            <p:cNvSpPr/>
            <p:nvPr/>
          </p:nvSpPr>
          <p:spPr>
            <a:xfrm flipH="1">
              <a:off x="1548360" y="3980879"/>
              <a:ext cx="471239" cy="3859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39" name="Freeform 38"/>
            <p:cNvSpPr/>
            <p:nvPr/>
          </p:nvSpPr>
          <p:spPr>
            <a:xfrm>
              <a:off x="1119599" y="4357439"/>
              <a:ext cx="771119" cy="75419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43" h="2096">
                  <a:moveTo>
                    <a:pt x="1191" y="0"/>
                  </a:moveTo>
                  <a:lnTo>
                    <a:pt x="0" y="2096"/>
                  </a:lnTo>
                  <a:lnTo>
                    <a:pt x="2143" y="2096"/>
                  </a:lnTo>
                  <a:close/>
                </a:path>
              </a:pathLst>
            </a:custGeom>
            <a:solidFill>
              <a:srgbClr val="CFE7F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>
                  <a:latin typeface="Arial" pitchFamily="18"/>
                  <a:ea typeface="Microsoft YaHei" pitchFamily="2"/>
                  <a:cs typeface="Mangal" pitchFamily="2"/>
                </a:rPr>
                <a:t>x</a:t>
              </a:r>
            </a:p>
          </p:txBody>
        </p:sp>
        <p:sp>
          <p:nvSpPr>
            <p:cNvPr id="40" name="Freeform 39"/>
            <p:cNvSpPr/>
            <p:nvPr/>
          </p:nvSpPr>
          <p:spPr>
            <a:xfrm>
              <a:off x="2191319" y="4923719"/>
              <a:ext cx="771119" cy="75419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43" h="2096">
                  <a:moveTo>
                    <a:pt x="1191" y="0"/>
                  </a:moveTo>
                  <a:lnTo>
                    <a:pt x="0" y="2096"/>
                  </a:lnTo>
                  <a:lnTo>
                    <a:pt x="2143" y="2096"/>
                  </a:lnTo>
                  <a:close/>
                </a:path>
              </a:pathLst>
            </a:custGeom>
            <a:solidFill>
              <a:srgbClr val="CFE7F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 i="1">
                  <a:latin typeface="Arial" pitchFamily="18"/>
                  <a:ea typeface="Microsoft YaHei" pitchFamily="2"/>
                  <a:cs typeface="Mangal" pitchFamily="2"/>
                </a:rPr>
                <a:t>y</a:t>
              </a:r>
            </a:p>
          </p:txBody>
        </p:sp>
        <p:sp>
          <p:nvSpPr>
            <p:cNvPr id="41" name="Freeform 40"/>
            <p:cNvSpPr/>
            <p:nvPr/>
          </p:nvSpPr>
          <p:spPr>
            <a:xfrm>
              <a:off x="3091319" y="4940639"/>
              <a:ext cx="771119" cy="75419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43" h="2096">
                  <a:moveTo>
                    <a:pt x="1191" y="0"/>
                  </a:moveTo>
                  <a:lnTo>
                    <a:pt x="0" y="2096"/>
                  </a:lnTo>
                  <a:lnTo>
                    <a:pt x="2143" y="2096"/>
                  </a:lnTo>
                  <a:close/>
                </a:path>
              </a:pathLst>
            </a:custGeom>
            <a:solidFill>
              <a:srgbClr val="CFE7F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 i="1">
                  <a:latin typeface="Arial" pitchFamily="18"/>
                  <a:ea typeface="Microsoft YaHei" pitchFamily="2"/>
                  <a:cs typeface="Mangal" pitchFamily="2"/>
                </a:rPr>
                <a:t>z</a:t>
              </a:r>
            </a:p>
          </p:txBody>
        </p:sp>
        <p:sp>
          <p:nvSpPr>
            <p:cNvPr id="42" name="Straight Connector 41"/>
            <p:cNvSpPr/>
            <p:nvPr/>
          </p:nvSpPr>
          <p:spPr>
            <a:xfrm flipH="1">
              <a:off x="2619720" y="4623839"/>
              <a:ext cx="300239" cy="3002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43" name="Straight Connector 42"/>
            <p:cNvSpPr/>
            <p:nvPr/>
          </p:nvSpPr>
          <p:spPr>
            <a:xfrm>
              <a:off x="3219839" y="4623839"/>
              <a:ext cx="300240" cy="3168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44" name="Straight Connector 43"/>
            <p:cNvSpPr/>
            <p:nvPr/>
          </p:nvSpPr>
          <p:spPr>
            <a:xfrm flipH="1" flipV="1">
              <a:off x="2448360" y="3895200"/>
              <a:ext cx="428400" cy="3427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45" name="Straight Connector 44"/>
            <p:cNvSpPr/>
            <p:nvPr/>
          </p:nvSpPr>
          <p:spPr>
            <a:xfrm flipV="1">
              <a:off x="2714040" y="4666680"/>
              <a:ext cx="308520" cy="3085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46" name="Straight Connector 45"/>
            <p:cNvSpPr/>
            <p:nvPr/>
          </p:nvSpPr>
          <p:spPr>
            <a:xfrm flipH="1" flipV="1">
              <a:off x="3305520" y="4563719"/>
              <a:ext cx="282959" cy="3085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47" name="Straight Connector 46"/>
            <p:cNvSpPr/>
            <p:nvPr/>
          </p:nvSpPr>
          <p:spPr>
            <a:xfrm flipV="1">
              <a:off x="1608479" y="4066559"/>
              <a:ext cx="411480" cy="3427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1316879" y="2951999"/>
              <a:ext cx="677160" cy="583200"/>
            </a:xfrm>
            <a:custGeom>
              <a:avLst/>
              <a:gdLst>
                <a:gd name="idx" fmla="cos wd2 2700000"/>
                <a:gd name="idy" fmla="sin hd2 2700000"/>
                <a:gd name="il" fmla="+- hc 0 idx"/>
                <a:gd name="ir" fmla="+- hc idx 0"/>
                <a:gd name="it" fmla="+- vc 0 idy"/>
                <a:gd name="ib" fmla="+- vc idy 0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t" r="ir" b="ib"/>
              <a:pathLst>
                <a:path>
                  <a:moveTo>
                    <a:pt x="l" y="vc"/>
                  </a:moveTo>
                  <a:arcTo wR="wd2" hR="hd2" stAng="cd2" swAng="cd4"/>
                  <a:arcTo wR="wd2" hR="hd2" stAng="3cd4" swAng="cd4"/>
                  <a:arcTo wR="wd2" hR="hd2" stAng="0" swAng="cd4"/>
                  <a:arcTo wR="wd2" hR="hd2" stAng="cd4" swAng="cd4"/>
                  <a:close/>
                </a:path>
              </a:pathLst>
            </a:custGeom>
            <a:solidFill>
              <a:srgbClr val="CFE7F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>
                  <a:latin typeface="Arial" pitchFamily="18"/>
                  <a:ea typeface="Microsoft YaHei" pitchFamily="2"/>
                  <a:cs typeface="Mangal" pitchFamily="2"/>
                </a:rPr>
                <a:t>G</a:t>
              </a:r>
            </a:p>
          </p:txBody>
        </p:sp>
        <p:sp>
          <p:nvSpPr>
            <p:cNvPr id="49" name="Straight Connector 48"/>
            <p:cNvSpPr/>
            <p:nvPr/>
          </p:nvSpPr>
          <p:spPr>
            <a:xfrm>
              <a:off x="1839599" y="3483719"/>
              <a:ext cx="205561" cy="2055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50" name="Straight Connector 49"/>
            <p:cNvSpPr/>
            <p:nvPr/>
          </p:nvSpPr>
          <p:spPr>
            <a:xfrm flipH="1" flipV="1">
              <a:off x="1891080" y="3457800"/>
              <a:ext cx="205559" cy="180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1976400" y="3634560"/>
              <a:ext cx="471600" cy="428760"/>
            </a:xfrm>
            <a:custGeom>
              <a:avLst/>
              <a:gdLst>
                <a:gd name="idx" fmla="cos wd2 2700000"/>
                <a:gd name="idy" fmla="sin hd2 2700000"/>
                <a:gd name="il" fmla="+- hc 0 idx"/>
                <a:gd name="ir" fmla="+- hc idx 0"/>
                <a:gd name="it" fmla="+- vc 0 idy"/>
                <a:gd name="ib" fmla="+- vc idy 0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t" r="ir" b="ib"/>
              <a:pathLst>
                <a:path>
                  <a:moveTo>
                    <a:pt x="l" y="vc"/>
                  </a:moveTo>
                  <a:arcTo wR="wd2" hR="hd2" stAng="cd2" swAng="cd4"/>
                  <a:arcTo wR="wd2" hR="hd2" stAng="3cd4" swAng="cd4"/>
                  <a:arcTo wR="wd2" hR="hd2" stAng="0" swAng="cd4"/>
                  <a:arcTo wR="wd2" hR="hd2" stAng="cd4" swAng="cd4"/>
                  <a:close/>
                </a:path>
              </a:pathLst>
            </a:custGeom>
            <a:solidFill>
              <a:srgbClr val="CFE7F5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>
                  <a:latin typeface="Arial" pitchFamily="18"/>
                  <a:ea typeface="Microsoft YaHei" pitchFamily="2"/>
                  <a:cs typeface="Mangal" pitchFamily="2"/>
                </a:rPr>
                <a:t>A</a:t>
              </a:r>
            </a:p>
          </p:txBody>
        </p:sp>
      </p:grpSp>
      <p:sp>
        <p:nvSpPr>
          <p:cNvPr id="52" name="Straight Connector 51"/>
          <p:cNvSpPr/>
          <p:nvPr/>
        </p:nvSpPr>
        <p:spPr>
          <a:xfrm>
            <a:off x="3752727" y="3922291"/>
            <a:ext cx="1658879" cy="0"/>
          </a:xfrm>
          <a:prstGeom prst="line">
            <a:avLst/>
          </a:prstGeom>
          <a:noFill/>
          <a:ln w="4572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2212" tIns="61393" rIns="102212" bIns="61393" anchor="ctr" anchorCtr="0" compatLnSpc="0"/>
          <a:lstStyle/>
          <a:p>
            <a:pPr hangingPunct="0">
              <a:spcBef>
                <a:spcPts val="0"/>
              </a:spcBef>
              <a:spcAft>
                <a:spcPts val="0"/>
              </a:spcAft>
            </a:pPr>
            <a:endParaRPr lang="en-US" sz="16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3" name="Freeform 52"/>
          <p:cNvSpPr/>
          <p:nvPr/>
        </p:nvSpPr>
        <p:spPr>
          <a:xfrm>
            <a:off x="1793093" y="3297207"/>
            <a:ext cx="427782" cy="388963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solidFill>
            <a:srgbClr val="CFE7F5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/>
          <a:p>
            <a:pPr algn="ctr" hangingPunct="0">
              <a:spcBef>
                <a:spcPts val="0"/>
              </a:spcBef>
              <a:spcAft>
                <a:spcPts val="0"/>
              </a:spcAft>
            </a:pPr>
            <a:r>
              <a:rPr lang="en-US" sz="2200" b="1">
                <a:latin typeface="Arial" pitchFamily="18"/>
                <a:ea typeface="Microsoft YaHei" pitchFamily="2"/>
                <a:cs typeface="Mangal" pitchFamily="2"/>
              </a:rPr>
              <a:t>A</a:t>
            </a:r>
          </a:p>
        </p:txBody>
      </p:sp>
      <p:sp>
        <p:nvSpPr>
          <p:cNvPr id="54" name="Freeform 53"/>
          <p:cNvSpPr/>
          <p:nvPr/>
        </p:nvSpPr>
        <p:spPr>
          <a:xfrm>
            <a:off x="2570938" y="3841624"/>
            <a:ext cx="427455" cy="388963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solidFill>
            <a:srgbClr val="CFE7F5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/>
          <a:p>
            <a:pPr algn="ctr" hangingPunct="0">
              <a:spcBef>
                <a:spcPts val="0"/>
              </a:spcBef>
              <a:spcAft>
                <a:spcPts val="0"/>
              </a:spcAft>
            </a:pPr>
            <a:r>
              <a:rPr lang="en-US" sz="2200" b="1">
                <a:latin typeface="Arial" pitchFamily="18"/>
                <a:ea typeface="Microsoft YaHei" pitchFamily="2"/>
                <a:cs typeface="Mangal" pitchFamily="2"/>
              </a:rPr>
              <a:t>B</a:t>
            </a:r>
          </a:p>
        </p:txBody>
      </p:sp>
      <p:sp>
        <p:nvSpPr>
          <p:cNvPr id="55" name="Freeform 54"/>
          <p:cNvSpPr/>
          <p:nvPr/>
        </p:nvSpPr>
        <p:spPr>
          <a:xfrm>
            <a:off x="6680258" y="3291655"/>
            <a:ext cx="427782" cy="388963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solidFill>
            <a:srgbClr val="CFE7F5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/>
          <a:p>
            <a:pPr algn="ctr" hangingPunct="0">
              <a:spcBef>
                <a:spcPts val="0"/>
              </a:spcBef>
              <a:spcAft>
                <a:spcPts val="0"/>
              </a:spcAft>
            </a:pPr>
            <a:r>
              <a:rPr lang="en-US" sz="2200" b="1">
                <a:latin typeface="Arial" pitchFamily="18"/>
                <a:ea typeface="Microsoft YaHei" pitchFamily="2"/>
                <a:cs typeface="Mangal" pitchFamily="2"/>
              </a:rPr>
              <a:t>A</a:t>
            </a:r>
          </a:p>
        </p:txBody>
      </p:sp>
      <p:sp>
        <p:nvSpPr>
          <p:cNvPr id="56" name="Title 55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Complete Left Rotation</a:t>
            </a:r>
          </a:p>
        </p:txBody>
      </p:sp>
      <p:sp>
        <p:nvSpPr>
          <p:cNvPr id="57" name="Text Placeholder 56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1999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3999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endParaRPr lang="en-US"/>
          </a:p>
          <a:p>
            <a:pPr lvl="0">
              <a:buNone/>
            </a:pPr>
            <a:r>
              <a:rPr lang="en-US"/>
              <a:t>            Start                                   Finish</a:t>
            </a:r>
          </a:p>
        </p:txBody>
      </p:sp>
    </p:spTree>
    <p:extLst>
      <p:ext uri="{BB962C8B-B14F-4D97-AF65-F5344CB8AC3E}">
        <p14:creationId xmlns:p14="http://schemas.microsoft.com/office/powerpoint/2010/main" val="308380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Wait for the slides, or follow this link to answer both questions at once:</a:t>
            </a:r>
          </a:p>
          <a:p>
            <a:r>
              <a:rPr lang="en-US" dirty="0" smtClean="0"/>
              <a:t>http</a:t>
            </a:r>
            <a:r>
              <a:rPr lang="en-US" dirty="0"/>
              <a:t>://bit.ly/1Mow5a3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551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Muddiest point from last time (021)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875435"/>
              </p:ext>
            </p:extLst>
          </p:nvPr>
        </p:nvGraphicFramePr>
        <p:xfrm>
          <a:off x="1447800" y="1676400"/>
          <a:ext cx="6096000" cy="442722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096000"/>
              </a:tblGrid>
              <a:tr h="312420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possible to have a </a:t>
                      </a:r>
                      <a:r>
                        <a:rPr lang="en-US" sz="36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hash function </a:t>
                      </a:r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that can change all hashes depending on inputs</a:t>
                      </a:r>
                    </a:p>
                  </a:txBody>
                  <a:tcPr marL="7620" marR="7620" marT="7620" marB="0" anchor="b"/>
                </a:tc>
              </a:tr>
              <a:tr h="312420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Hello World!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load factor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hash functions</a:t>
                      </a:r>
                    </a:p>
                  </a:txBody>
                  <a:tcPr marL="7620" marR="7620" marT="7620" marB="0" anchor="b"/>
                </a:tc>
              </a:tr>
              <a:tr h="53340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How to make a </a:t>
                      </a:r>
                      <a:r>
                        <a:rPr lang="en-US" sz="36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hash function </a:t>
                      </a:r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"better"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120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7594600" cy="5842000"/>
          </a:xfrm>
          <a:prstGeom prst="rect">
            <a:avLst/>
          </a:prstGeom>
        </p:spPr>
      </p:pic>
      <p:sp>
        <p:nvSpPr>
          <p:cNvPr id="5" name="Content Placeholder 5"/>
          <p:cNvSpPr txBox="1">
            <a:spLocks/>
          </p:cNvSpPr>
          <p:nvPr/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http://bit.ly/1Mow5a3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34382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78714"/>
            <a:ext cx="7670800" cy="5689600"/>
          </a:xfrm>
          <a:prstGeom prst="rect">
            <a:avLst/>
          </a:prstGeom>
        </p:spPr>
      </p:pic>
      <p:sp>
        <p:nvSpPr>
          <p:cNvPr id="6" name="Content Placeholder 5"/>
          <p:cNvSpPr txBox="1">
            <a:spLocks/>
          </p:cNvSpPr>
          <p:nvPr/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http://bit.ly/1Mow5a3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72685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Muddiest point from last time (051)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624425"/>
              </p:ext>
            </p:extLst>
          </p:nvPr>
        </p:nvGraphicFramePr>
        <p:xfrm>
          <a:off x="457200" y="1600200"/>
          <a:ext cx="7772400" cy="492252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772400"/>
              </a:tblGrid>
              <a:tr h="483876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 it good to increase hash table size to reduce </a:t>
                      </a:r>
                      <a:r>
                        <a:rPr lang="en-US" sz="3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load factor</a:t>
                      </a:r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 </a:t>
                      </a:r>
                      <a:r>
                        <a:rPr lang="en-US" sz="3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[Yes, within</a:t>
                      </a:r>
                      <a:r>
                        <a:rPr lang="en-US" sz="3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limits]</a:t>
                      </a:r>
                      <a:endParaRPr lang="en-US" sz="3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49524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 open addressing considered better than </a:t>
                      </a:r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chaining </a:t>
                      </a:r>
                      <a:r>
                        <a:rPr lang="en-US" sz="3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[It’s what we want you</a:t>
                      </a:r>
                      <a:r>
                        <a:rPr lang="en-US" sz="3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 implement]</a:t>
                      </a:r>
                      <a:endParaRPr lang="en-US" sz="3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483876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When does a light </a:t>
                      </a:r>
                      <a:r>
                        <a:rPr lang="en-US" sz="3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load 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differ from a full load</a:t>
                      </a:r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 </a:t>
                      </a:r>
                      <a:r>
                        <a:rPr lang="en-US" sz="3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[See this</a:t>
                      </a:r>
                      <a:r>
                        <a:rPr lang="en-US" sz="3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week’s lab, and p. 381, and next slide]</a:t>
                      </a:r>
                      <a:endParaRPr lang="en-US" sz="3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483876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More code examples using </a:t>
                      </a:r>
                      <a:r>
                        <a:rPr lang="en-US" sz="3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hashTables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and </a:t>
                      </a:r>
                      <a:r>
                        <a:rPr lang="en-US" sz="3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hashTrees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might help.</a:t>
                      </a:r>
                    </a:p>
                  </a:txBody>
                  <a:tcPr marL="7620" marR="7620" marT="7620" marB="0" anchor="b"/>
                </a:tc>
              </a:tr>
              <a:tr h="484322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How to write code to </a:t>
                      </a:r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organize [balance] 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tree</a:t>
                      </a:r>
                    </a:p>
                  </a:txBody>
                  <a:tcPr marL="7620" marR="7620" marT="7620" marB="0" anchor="b"/>
                </a:tc>
              </a:tr>
              <a:tr h="484322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What if we remove the root from a tree?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069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number of probes, </a:t>
            </a:r>
            <a:r>
              <a:rPr lang="en-US" i="1" dirty="0" smtClean="0"/>
              <a:t>c</a:t>
            </a:r>
            <a:endParaRPr lang="en-US" i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Open Addressing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𝑐</m:t>
                      </m:r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3600" b="0" i="1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600" i="1">
                              <a:latin typeface="Cambria Math"/>
                            </a:rPr>
                            <m:t>1+</m:t>
                          </m:r>
                          <m:f>
                            <m:fPr>
                              <m:ctrlPr>
                                <a:rPr lang="en-US" sz="36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6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600" i="1">
                                  <a:latin typeface="Cambria Math"/>
                                </a:rPr>
                                <m:t>1−</m:t>
                              </m:r>
                              <m:r>
                                <a:rPr lang="en-US" sz="3600" i="1">
                                  <a:latin typeface="Cambria Math"/>
                                </a:rPr>
                                <m:t>𝐿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Chaining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sz="quarter" idx="4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𝑐</m:t>
                      </m:r>
                      <m:r>
                        <a:rPr lang="en-US" sz="3600" b="0" i="1" smtClean="0">
                          <a:latin typeface="Cambria Math"/>
                        </a:rPr>
                        <m:t>=1+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𝐿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228600" y="4572000"/>
            <a:ext cx="9144000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18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c – average number of comparisons needed</a:t>
            </a:r>
          </a:p>
          <a:p>
            <a:r>
              <a:rPr lang="en-US" kern="0" dirty="0" smtClean="0"/>
              <a:t>L – load factor = # </a:t>
            </a:r>
            <a:r>
              <a:rPr lang="en-US" kern="0" dirty="0" err="1" smtClean="0"/>
              <a:t>elem</a:t>
            </a:r>
            <a:r>
              <a:rPr lang="en-US" kern="0" dirty="0" smtClean="0"/>
              <a:t> / capacity</a:t>
            </a:r>
          </a:p>
          <a:p>
            <a:pPr marL="0" indent="0">
              <a:buNone/>
            </a:pPr>
            <a:r>
              <a:rPr lang="en-US" kern="0" dirty="0" smtClean="0"/>
              <a:t>Source: </a:t>
            </a:r>
            <a:r>
              <a:rPr lang="en-US" kern="0" dirty="0" err="1" smtClean="0"/>
              <a:t>Koffman</a:t>
            </a:r>
            <a:r>
              <a:rPr lang="en-US" kern="0" dirty="0" smtClean="0"/>
              <a:t> &amp; Wolfgang, p. 381, Table 7.4</a:t>
            </a:r>
          </a:p>
          <a:p>
            <a:pPr marL="0" indent="0">
              <a:buNone/>
            </a:pPr>
            <a:r>
              <a:rPr lang="en-US" kern="0" dirty="0" smtClean="0"/>
              <a:t>Knuth, “The Art of Computing,” vol. 3, “Searching and Sorting”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05235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[See example code]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[See example code]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 good hash function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55F549F9-A50D-4EE7-BB49-2B165961A0DB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Writing </a:t>
            </a:r>
            <a:r>
              <a:rPr lang="en-US" dirty="0" smtClean="0"/>
              <a:t>remove for a hash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1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a node from a tree (added after class)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easy case</a:t>
            </a:r>
          </a:p>
          <a:p>
            <a:pPr lvl="1"/>
            <a:r>
              <a:rPr lang="en-US" dirty="0" smtClean="0"/>
              <a:t>handle easy cases</a:t>
            </a:r>
          </a:p>
          <a:p>
            <a:r>
              <a:rPr lang="en-US" dirty="0" smtClean="0"/>
              <a:t>Else</a:t>
            </a:r>
          </a:p>
          <a:p>
            <a:pPr lvl="1"/>
            <a:r>
              <a:rPr lang="en-US" dirty="0" smtClean="0"/>
              <a:t>Go left one node</a:t>
            </a:r>
          </a:p>
          <a:p>
            <a:pPr lvl="1"/>
            <a:r>
              <a:rPr lang="en-US" dirty="0" smtClean="0"/>
              <a:t>While </a:t>
            </a:r>
            <a:r>
              <a:rPr lang="en-US" dirty="0" err="1" smtClean="0"/>
              <a:t>curr.right</a:t>
            </a:r>
            <a:r>
              <a:rPr lang="en-US" dirty="0" smtClean="0"/>
              <a:t> != null</a:t>
            </a:r>
          </a:p>
          <a:p>
            <a:pPr lvl="2"/>
            <a:r>
              <a:rPr lang="en-US" dirty="0" smtClean="0"/>
              <a:t>Go right</a:t>
            </a:r>
          </a:p>
          <a:p>
            <a:pPr lvl="1"/>
            <a:r>
              <a:rPr lang="en-US" dirty="0" smtClean="0"/>
              <a:t>Remove this node</a:t>
            </a:r>
          </a:p>
          <a:p>
            <a:pPr lvl="1"/>
            <a:r>
              <a:rPr lang="en-US" dirty="0" smtClean="0"/>
              <a:t>Tie its parent to its (only) child</a:t>
            </a:r>
          </a:p>
          <a:p>
            <a:pPr lvl="1"/>
            <a:r>
              <a:rPr lang="en-US" dirty="0" smtClean="0"/>
              <a:t>Put it in the place of the main node we want to remove</a:t>
            </a:r>
          </a:p>
          <a:p>
            <a:pPr marL="344487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6492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Balancing Trees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[Get out a couple sheets for notes]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49F9-A50D-4EE7-BB49-2B165961A0DB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542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9440" y="5907277"/>
            <a:ext cx="3151872" cy="414764"/>
          </a:xfrm>
          <a:prstGeom prst="rect">
            <a:avLst/>
          </a:prstGeom>
          <a:solidFill>
            <a:srgbClr val="C0FFC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/>
          <a:p>
            <a:pPr hangingPunct="0">
              <a:spcBef>
                <a:spcPts val="0"/>
              </a:spcBef>
              <a:spcAft>
                <a:spcPts val="0"/>
              </a:spcAft>
            </a:pPr>
            <a:endParaRPr lang="en-US" sz="16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9440" y="5035294"/>
            <a:ext cx="4396032" cy="871982"/>
          </a:xfrm>
          <a:prstGeom prst="rect">
            <a:avLst/>
          </a:prstGeom>
          <a:solidFill>
            <a:srgbClr val="FF808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/>
          <a:p>
            <a:pPr hangingPunct="0">
              <a:spcBef>
                <a:spcPts val="0"/>
              </a:spcBef>
              <a:spcAft>
                <a:spcPts val="0"/>
              </a:spcAft>
            </a:pPr>
            <a:endParaRPr lang="en-US" sz="16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9441" y="2413466"/>
            <a:ext cx="5142527" cy="2621827"/>
          </a:xfrm>
          <a:prstGeom prst="rect">
            <a:avLst/>
          </a:prstGeom>
          <a:solidFill>
            <a:srgbClr val="FFFF0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/>
          <a:p>
            <a:pPr hangingPunct="0">
              <a:spcBef>
                <a:spcPts val="0"/>
              </a:spcBef>
              <a:spcAft>
                <a:spcPts val="0"/>
              </a:spcAft>
            </a:pPr>
            <a:endParaRPr lang="en-US" sz="16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9440" y="928482"/>
            <a:ext cx="3981312" cy="1484983"/>
          </a:xfrm>
          <a:prstGeom prst="rect">
            <a:avLst/>
          </a:pr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/>
          <a:p>
            <a:pPr hangingPunct="0">
              <a:spcBef>
                <a:spcPts val="0"/>
              </a:spcBef>
              <a:spcAft>
                <a:spcPts val="0"/>
              </a:spcAft>
            </a:pPr>
            <a:endParaRPr lang="en-US" sz="16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6" name="Title 5"/>
          <p:cNvSpPr txBox="1">
            <a:spLocks noGrp="1"/>
          </p:cNvSpPr>
          <p:nvPr>
            <p:ph type="title" idx="4294967295"/>
          </p:nvPr>
        </p:nvSpPr>
        <p:spPr>
          <a:xfrm>
            <a:off x="457171" y="-118550"/>
            <a:ext cx="8228763" cy="1145008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Rotate Left</a:t>
            </a:r>
          </a:p>
        </p:txBody>
      </p:sp>
      <p:sp>
        <p:nvSpPr>
          <p:cNvPr id="7" name="Text Placeholder 6"/>
          <p:cNvSpPr txBox="1">
            <a:spLocks noGrp="1"/>
          </p:cNvSpPr>
          <p:nvPr>
            <p:ph type="body" idx="4294967295"/>
          </p:nvPr>
        </p:nvSpPr>
        <p:spPr>
          <a:xfrm>
            <a:off x="457171" y="746574"/>
            <a:ext cx="8228763" cy="1371659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1999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3999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>
              <a:spcAft>
                <a:spcPts val="0"/>
              </a:spcAft>
              <a:buNone/>
            </a:pPr>
            <a:r>
              <a:rPr lang="en-US" sz="15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public</a:t>
            </a:r>
            <a:r>
              <a:rPr lang="en-US" sz="1500">
                <a:solidFill>
                  <a:srgbClr val="000000"/>
                </a:solidFill>
                <a:latin typeface="Consolas" pitchFamily="33"/>
                <a:cs typeface="Consolas" pitchFamily="33"/>
              </a:rPr>
              <a:t> </a:t>
            </a:r>
            <a:r>
              <a:rPr lang="en-US" sz="15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void</a:t>
            </a:r>
            <a:r>
              <a:rPr lang="en-US" sz="1500">
                <a:solidFill>
                  <a:srgbClr val="000000"/>
                </a:solidFill>
                <a:latin typeface="Consolas" pitchFamily="33"/>
                <a:cs typeface="Consolas" pitchFamily="33"/>
              </a:rPr>
              <a:t> rotateLeft(Node oldParent) {</a:t>
            </a:r>
          </a:p>
          <a:p>
            <a:pPr>
              <a:spcAft>
                <a:spcPts val="0"/>
              </a:spcAft>
              <a:buNone/>
            </a:pPr>
            <a:r>
              <a:rPr lang="en-US" sz="15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    if</a:t>
            </a:r>
            <a:r>
              <a:rPr lang="en-US" sz="1500">
                <a:solidFill>
                  <a:srgbClr val="000000"/>
                </a:solidFill>
                <a:latin typeface="Consolas" pitchFamily="33"/>
                <a:cs typeface="Consolas" pitchFamily="33"/>
              </a:rPr>
              <a:t>(</a:t>
            </a:r>
            <a:r>
              <a:rPr lang="en-US" sz="15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null</a:t>
            </a:r>
            <a:r>
              <a:rPr lang="en-US" sz="1500">
                <a:solidFill>
                  <a:srgbClr val="000000"/>
                </a:solidFill>
                <a:latin typeface="Consolas" pitchFamily="33"/>
                <a:cs typeface="Consolas" pitchFamily="33"/>
              </a:rPr>
              <a:t> == oldParent) {</a:t>
            </a:r>
          </a:p>
          <a:p>
            <a:pPr>
              <a:spcAft>
                <a:spcPts val="0"/>
              </a:spcAft>
              <a:buNone/>
            </a:pPr>
            <a:r>
              <a:rPr lang="en-US" sz="15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        return</a:t>
            </a:r>
            <a:r>
              <a:rPr lang="en-US" sz="1500">
                <a:solidFill>
                  <a:srgbClr val="000000"/>
                </a:solidFill>
                <a:latin typeface="Consolas" pitchFamily="33"/>
                <a:cs typeface="Consolas" pitchFamily="33"/>
              </a:rPr>
              <a:t>;</a:t>
            </a:r>
          </a:p>
          <a:p>
            <a:pPr>
              <a:spcAft>
                <a:spcPts val="0"/>
              </a:spcAft>
              <a:buNone/>
            </a:pPr>
            <a:r>
              <a:rPr lang="en-US" sz="15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    </a:t>
            </a:r>
            <a:r>
              <a:rPr lang="en-US" sz="1500">
                <a:solidFill>
                  <a:srgbClr val="000000"/>
                </a:solidFill>
                <a:latin typeface="Consolas" pitchFamily="33"/>
                <a:cs typeface="Consolas" pitchFamily="33"/>
              </a:rPr>
              <a:t>}</a:t>
            </a:r>
          </a:p>
          <a:p>
            <a:pPr>
              <a:spcAft>
                <a:spcPts val="0"/>
              </a:spcAft>
              <a:buNone/>
            </a:pPr>
            <a:r>
              <a:rPr lang="en-US" sz="15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    </a:t>
            </a:r>
            <a:r>
              <a:rPr lang="en-US" sz="1500">
                <a:solidFill>
                  <a:srgbClr val="000000"/>
                </a:solidFill>
                <a:latin typeface="Consolas" pitchFamily="33"/>
                <a:cs typeface="Consolas" pitchFamily="33"/>
              </a:rPr>
              <a:t>Node newParent = oldParent.</a:t>
            </a:r>
            <a:r>
              <a:rPr lang="en-US" sz="1500">
                <a:solidFill>
                  <a:srgbClr val="0000C0"/>
                </a:solidFill>
                <a:latin typeface="Consolas" pitchFamily="33"/>
                <a:cs typeface="Consolas" pitchFamily="33"/>
              </a:rPr>
              <a:t>_right</a:t>
            </a:r>
            <a:r>
              <a:rPr lang="en-US" sz="1500">
                <a:solidFill>
                  <a:srgbClr val="000000"/>
                </a:solidFill>
                <a:latin typeface="Consolas" pitchFamily="33"/>
                <a:cs typeface="Consolas" pitchFamily="33"/>
              </a:rPr>
              <a:t>;</a:t>
            </a:r>
          </a:p>
          <a:p>
            <a:pPr>
              <a:spcAft>
                <a:spcPts val="0"/>
              </a:spcAft>
              <a:buNone/>
            </a:pPr>
            <a:r>
              <a:rPr lang="en-US" sz="15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        if</a:t>
            </a:r>
            <a:r>
              <a:rPr lang="en-US" sz="1500">
                <a:solidFill>
                  <a:srgbClr val="000000"/>
                </a:solidFill>
                <a:latin typeface="Consolas" pitchFamily="33"/>
                <a:cs typeface="Consolas" pitchFamily="33"/>
              </a:rPr>
              <a:t>(</a:t>
            </a:r>
            <a:r>
              <a:rPr lang="en-US" sz="15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null</a:t>
            </a:r>
            <a:r>
              <a:rPr lang="en-US" sz="1500">
                <a:solidFill>
                  <a:srgbClr val="000000"/>
                </a:solidFill>
                <a:latin typeface="Consolas" pitchFamily="33"/>
                <a:cs typeface="Consolas" pitchFamily="33"/>
              </a:rPr>
              <a:t> == newParent) {</a:t>
            </a:r>
          </a:p>
          <a:p>
            <a:pPr>
              <a:spcAft>
                <a:spcPts val="0"/>
              </a:spcAft>
              <a:buNone/>
            </a:pPr>
            <a:r>
              <a:rPr lang="en-US" sz="15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            return</a:t>
            </a:r>
            <a:r>
              <a:rPr lang="en-US" sz="1500">
                <a:solidFill>
                  <a:srgbClr val="000000"/>
                </a:solidFill>
                <a:latin typeface="Consolas" pitchFamily="33"/>
                <a:cs typeface="Consolas" pitchFamily="33"/>
              </a:rPr>
              <a:t>;</a:t>
            </a:r>
          </a:p>
          <a:p>
            <a:pPr>
              <a:spcAft>
                <a:spcPts val="0"/>
              </a:spcAft>
              <a:buNone/>
            </a:pPr>
            <a:r>
              <a:rPr lang="en-US" sz="15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    </a:t>
            </a:r>
            <a:r>
              <a:rPr lang="en-US" sz="1500">
                <a:solidFill>
                  <a:srgbClr val="000000"/>
                </a:solidFill>
                <a:latin typeface="Consolas" pitchFamily="33"/>
                <a:cs typeface="Consolas" pitchFamily="33"/>
              </a:rPr>
              <a:t>}</a:t>
            </a:r>
          </a:p>
          <a:p>
            <a:pPr>
              <a:spcAft>
                <a:spcPts val="0"/>
              </a:spcAft>
              <a:buNone/>
            </a:pPr>
            <a:r>
              <a:rPr lang="en-US" sz="15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    if</a:t>
            </a:r>
            <a:r>
              <a:rPr lang="en-US" sz="1500">
                <a:solidFill>
                  <a:srgbClr val="000000"/>
                </a:solidFill>
                <a:latin typeface="Consolas" pitchFamily="33"/>
                <a:cs typeface="Consolas" pitchFamily="33"/>
              </a:rPr>
              <a:t>(</a:t>
            </a:r>
            <a:r>
              <a:rPr lang="en-US" sz="1500">
                <a:solidFill>
                  <a:srgbClr val="0000C0"/>
                </a:solidFill>
                <a:latin typeface="Consolas" pitchFamily="33"/>
                <a:cs typeface="Consolas" pitchFamily="33"/>
              </a:rPr>
              <a:t>_root</a:t>
            </a:r>
            <a:r>
              <a:rPr lang="en-US" sz="1500">
                <a:solidFill>
                  <a:srgbClr val="000000"/>
                </a:solidFill>
                <a:latin typeface="Consolas" pitchFamily="33"/>
                <a:cs typeface="Consolas" pitchFamily="33"/>
              </a:rPr>
              <a:t> == oldParent) {</a:t>
            </a:r>
          </a:p>
          <a:p>
            <a:pPr>
              <a:spcAft>
                <a:spcPts val="0"/>
              </a:spcAft>
              <a:buNone/>
            </a:pPr>
            <a:r>
              <a:rPr lang="en-US" sz="15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    </a:t>
            </a:r>
            <a:r>
              <a:rPr lang="en-US" sz="1500">
                <a:solidFill>
                  <a:srgbClr val="0000C0"/>
                </a:solidFill>
                <a:latin typeface="Consolas" pitchFamily="33"/>
                <a:cs typeface="Consolas" pitchFamily="33"/>
              </a:rPr>
              <a:t>    _root</a:t>
            </a:r>
            <a:r>
              <a:rPr lang="en-US" sz="1500">
                <a:solidFill>
                  <a:srgbClr val="000000"/>
                </a:solidFill>
                <a:latin typeface="Consolas" pitchFamily="33"/>
                <a:cs typeface="Consolas" pitchFamily="33"/>
              </a:rPr>
              <a:t> = newParent;</a:t>
            </a:r>
          </a:p>
          <a:p>
            <a:pPr>
              <a:spcAft>
                <a:spcPts val="0"/>
              </a:spcAft>
              <a:buNone/>
            </a:pPr>
            <a:r>
              <a:rPr lang="en-US" sz="15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    </a:t>
            </a:r>
            <a:r>
              <a:rPr lang="en-US" sz="1500">
                <a:solidFill>
                  <a:srgbClr val="000000"/>
                </a:solidFill>
                <a:latin typeface="Consolas" pitchFamily="33"/>
                <a:cs typeface="Consolas" pitchFamily="33"/>
              </a:rPr>
              <a:t>}</a:t>
            </a:r>
          </a:p>
          <a:p>
            <a:pPr>
              <a:spcAft>
                <a:spcPts val="0"/>
              </a:spcAft>
              <a:buNone/>
            </a:pPr>
            <a:r>
              <a:rPr lang="en-US" sz="15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    </a:t>
            </a:r>
            <a:r>
              <a:rPr lang="en-US" sz="1500">
                <a:solidFill>
                  <a:srgbClr val="000000"/>
                </a:solidFill>
                <a:latin typeface="Consolas" pitchFamily="33"/>
                <a:cs typeface="Consolas" pitchFamily="33"/>
              </a:rPr>
              <a:t>newParent.</a:t>
            </a:r>
            <a:r>
              <a:rPr lang="en-US" sz="1500">
                <a:solidFill>
                  <a:srgbClr val="0000C0"/>
                </a:solidFill>
                <a:latin typeface="Consolas" pitchFamily="33"/>
                <a:cs typeface="Consolas" pitchFamily="33"/>
              </a:rPr>
              <a:t>_parent</a:t>
            </a:r>
            <a:r>
              <a:rPr lang="en-US" sz="1500">
                <a:solidFill>
                  <a:srgbClr val="000000"/>
                </a:solidFill>
                <a:latin typeface="Consolas" pitchFamily="33"/>
                <a:cs typeface="Consolas" pitchFamily="33"/>
              </a:rPr>
              <a:t> = oldParent.</a:t>
            </a:r>
            <a:r>
              <a:rPr lang="en-US" sz="1500">
                <a:solidFill>
                  <a:srgbClr val="0000C0"/>
                </a:solidFill>
                <a:latin typeface="Consolas" pitchFamily="33"/>
                <a:cs typeface="Consolas" pitchFamily="33"/>
              </a:rPr>
              <a:t>_parent</a:t>
            </a:r>
            <a:r>
              <a:rPr lang="en-US" sz="1500">
                <a:solidFill>
                  <a:srgbClr val="000000"/>
                </a:solidFill>
                <a:latin typeface="Consolas" pitchFamily="33"/>
                <a:cs typeface="Consolas" pitchFamily="33"/>
              </a:rPr>
              <a:t>;</a:t>
            </a:r>
          </a:p>
          <a:p>
            <a:pPr>
              <a:spcAft>
                <a:spcPts val="0"/>
              </a:spcAft>
              <a:buNone/>
            </a:pPr>
            <a:r>
              <a:rPr lang="en-US" sz="15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    if</a:t>
            </a:r>
            <a:r>
              <a:rPr lang="en-US" sz="1500">
                <a:solidFill>
                  <a:srgbClr val="000000"/>
                </a:solidFill>
                <a:latin typeface="Consolas" pitchFamily="33"/>
                <a:cs typeface="Consolas" pitchFamily="33"/>
              </a:rPr>
              <a:t>(</a:t>
            </a:r>
            <a:r>
              <a:rPr lang="en-US" sz="15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null</a:t>
            </a:r>
            <a:r>
              <a:rPr lang="en-US" sz="1500">
                <a:solidFill>
                  <a:srgbClr val="000000"/>
                </a:solidFill>
                <a:latin typeface="Consolas" pitchFamily="33"/>
                <a:cs typeface="Consolas" pitchFamily="33"/>
              </a:rPr>
              <a:t> != newParent.</a:t>
            </a:r>
            <a:r>
              <a:rPr lang="en-US" sz="1500">
                <a:solidFill>
                  <a:srgbClr val="0000C0"/>
                </a:solidFill>
                <a:latin typeface="Consolas" pitchFamily="33"/>
                <a:cs typeface="Consolas" pitchFamily="33"/>
              </a:rPr>
              <a:t>_parent</a:t>
            </a:r>
            <a:r>
              <a:rPr lang="en-US" sz="1500">
                <a:solidFill>
                  <a:srgbClr val="000000"/>
                </a:solidFill>
                <a:latin typeface="Consolas" pitchFamily="33"/>
                <a:cs typeface="Consolas" pitchFamily="33"/>
              </a:rPr>
              <a:t>) {</a:t>
            </a:r>
          </a:p>
          <a:p>
            <a:pPr>
              <a:spcAft>
                <a:spcPts val="0"/>
              </a:spcAft>
              <a:buNone/>
            </a:pPr>
            <a:r>
              <a:rPr lang="en-US" sz="15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        if</a:t>
            </a:r>
            <a:r>
              <a:rPr lang="en-US" sz="1500">
                <a:solidFill>
                  <a:srgbClr val="000000"/>
                </a:solidFill>
                <a:latin typeface="Consolas" pitchFamily="33"/>
                <a:cs typeface="Consolas" pitchFamily="33"/>
              </a:rPr>
              <a:t>(newParent.</a:t>
            </a:r>
            <a:r>
              <a:rPr lang="en-US" sz="1500">
                <a:solidFill>
                  <a:srgbClr val="0000C0"/>
                </a:solidFill>
                <a:latin typeface="Consolas" pitchFamily="33"/>
                <a:cs typeface="Consolas" pitchFamily="33"/>
              </a:rPr>
              <a:t>_parent</a:t>
            </a:r>
            <a:r>
              <a:rPr lang="en-US" sz="1500">
                <a:solidFill>
                  <a:srgbClr val="000000"/>
                </a:solidFill>
                <a:latin typeface="Consolas" pitchFamily="33"/>
                <a:cs typeface="Consolas" pitchFamily="33"/>
              </a:rPr>
              <a:t>.</a:t>
            </a:r>
            <a:r>
              <a:rPr lang="en-US" sz="1500">
                <a:solidFill>
                  <a:srgbClr val="0000C0"/>
                </a:solidFill>
                <a:latin typeface="Consolas" pitchFamily="33"/>
                <a:cs typeface="Consolas" pitchFamily="33"/>
              </a:rPr>
              <a:t>_right</a:t>
            </a:r>
            <a:r>
              <a:rPr lang="en-US" sz="1500">
                <a:solidFill>
                  <a:srgbClr val="000000"/>
                </a:solidFill>
                <a:latin typeface="Consolas" pitchFamily="33"/>
                <a:cs typeface="Consolas" pitchFamily="33"/>
              </a:rPr>
              <a:t> == oldParent) {</a:t>
            </a:r>
          </a:p>
          <a:p>
            <a:pPr>
              <a:spcAft>
                <a:spcPts val="0"/>
              </a:spcAft>
              <a:buNone/>
            </a:pPr>
            <a:r>
              <a:rPr lang="en-US" sz="15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    </a:t>
            </a:r>
            <a:r>
              <a:rPr lang="en-US" sz="1500">
                <a:solidFill>
                  <a:srgbClr val="000000"/>
                </a:solidFill>
                <a:latin typeface="Consolas" pitchFamily="33"/>
                <a:cs typeface="Consolas" pitchFamily="33"/>
              </a:rPr>
              <a:t>        newParent.</a:t>
            </a:r>
            <a:r>
              <a:rPr lang="en-US" sz="1500">
                <a:solidFill>
                  <a:srgbClr val="0000C0"/>
                </a:solidFill>
                <a:latin typeface="Consolas" pitchFamily="33"/>
                <a:cs typeface="Consolas" pitchFamily="33"/>
              </a:rPr>
              <a:t>_parent</a:t>
            </a:r>
            <a:r>
              <a:rPr lang="en-US" sz="1500">
                <a:solidFill>
                  <a:srgbClr val="000000"/>
                </a:solidFill>
                <a:latin typeface="Consolas" pitchFamily="33"/>
                <a:cs typeface="Consolas" pitchFamily="33"/>
              </a:rPr>
              <a:t>.</a:t>
            </a:r>
            <a:r>
              <a:rPr lang="en-US" sz="1500">
                <a:solidFill>
                  <a:srgbClr val="0000C0"/>
                </a:solidFill>
                <a:latin typeface="Consolas" pitchFamily="33"/>
                <a:cs typeface="Consolas" pitchFamily="33"/>
              </a:rPr>
              <a:t>_right</a:t>
            </a:r>
            <a:r>
              <a:rPr lang="en-US" sz="1500">
                <a:solidFill>
                  <a:srgbClr val="000000"/>
                </a:solidFill>
                <a:latin typeface="Consolas" pitchFamily="33"/>
                <a:cs typeface="Consolas" pitchFamily="33"/>
              </a:rPr>
              <a:t> = newParent;</a:t>
            </a:r>
          </a:p>
          <a:p>
            <a:pPr>
              <a:spcAft>
                <a:spcPts val="0"/>
              </a:spcAft>
              <a:buNone/>
            </a:pPr>
            <a:r>
              <a:rPr lang="en-US" sz="15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    </a:t>
            </a:r>
            <a:r>
              <a:rPr lang="en-US" sz="1500">
                <a:solidFill>
                  <a:srgbClr val="000000"/>
                </a:solidFill>
                <a:latin typeface="Consolas" pitchFamily="33"/>
                <a:cs typeface="Consolas" pitchFamily="33"/>
              </a:rPr>
              <a:t>    }</a:t>
            </a:r>
          </a:p>
          <a:p>
            <a:pPr>
              <a:spcAft>
                <a:spcPts val="0"/>
              </a:spcAft>
              <a:buNone/>
            </a:pPr>
            <a:r>
              <a:rPr lang="en-US" sz="15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        else</a:t>
            </a:r>
            <a:r>
              <a:rPr lang="en-US" sz="1500">
                <a:solidFill>
                  <a:srgbClr val="000000"/>
                </a:solidFill>
                <a:latin typeface="Consolas" pitchFamily="33"/>
                <a:cs typeface="Consolas" pitchFamily="33"/>
              </a:rPr>
              <a:t> {</a:t>
            </a:r>
          </a:p>
          <a:p>
            <a:pPr>
              <a:spcAft>
                <a:spcPts val="0"/>
              </a:spcAft>
              <a:buNone/>
            </a:pPr>
            <a:r>
              <a:rPr lang="en-US" sz="15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    </a:t>
            </a:r>
            <a:r>
              <a:rPr lang="en-US" sz="1500">
                <a:solidFill>
                  <a:srgbClr val="000000"/>
                </a:solidFill>
                <a:latin typeface="Consolas" pitchFamily="33"/>
                <a:cs typeface="Consolas" pitchFamily="33"/>
              </a:rPr>
              <a:t>        newParent.</a:t>
            </a:r>
            <a:r>
              <a:rPr lang="en-US" sz="1500">
                <a:solidFill>
                  <a:srgbClr val="0000C0"/>
                </a:solidFill>
                <a:latin typeface="Consolas" pitchFamily="33"/>
                <a:cs typeface="Consolas" pitchFamily="33"/>
              </a:rPr>
              <a:t>_parent</a:t>
            </a:r>
            <a:r>
              <a:rPr lang="en-US" sz="1500">
                <a:solidFill>
                  <a:srgbClr val="000000"/>
                </a:solidFill>
                <a:latin typeface="Consolas" pitchFamily="33"/>
                <a:cs typeface="Consolas" pitchFamily="33"/>
              </a:rPr>
              <a:t>.</a:t>
            </a:r>
            <a:r>
              <a:rPr lang="en-US" sz="1500">
                <a:solidFill>
                  <a:srgbClr val="0000C0"/>
                </a:solidFill>
                <a:latin typeface="Consolas" pitchFamily="33"/>
                <a:cs typeface="Consolas" pitchFamily="33"/>
              </a:rPr>
              <a:t>_left</a:t>
            </a:r>
            <a:r>
              <a:rPr lang="en-US" sz="1500">
                <a:solidFill>
                  <a:srgbClr val="000000"/>
                </a:solidFill>
                <a:latin typeface="Consolas" pitchFamily="33"/>
                <a:cs typeface="Consolas" pitchFamily="33"/>
              </a:rPr>
              <a:t> = newParent;</a:t>
            </a:r>
          </a:p>
          <a:p>
            <a:pPr>
              <a:spcAft>
                <a:spcPts val="0"/>
              </a:spcAft>
              <a:buNone/>
            </a:pPr>
            <a:r>
              <a:rPr lang="en-US" sz="15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    </a:t>
            </a:r>
            <a:r>
              <a:rPr lang="en-US" sz="1500">
                <a:solidFill>
                  <a:srgbClr val="000000"/>
                </a:solidFill>
                <a:latin typeface="Consolas" pitchFamily="33"/>
                <a:cs typeface="Consolas" pitchFamily="33"/>
              </a:rPr>
              <a:t>    }</a:t>
            </a:r>
          </a:p>
          <a:p>
            <a:pPr>
              <a:spcAft>
                <a:spcPts val="0"/>
              </a:spcAft>
              <a:buNone/>
            </a:pPr>
            <a:r>
              <a:rPr lang="en-US" sz="15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    </a:t>
            </a:r>
            <a:r>
              <a:rPr lang="en-US" sz="1500">
                <a:solidFill>
                  <a:srgbClr val="000000"/>
                </a:solidFill>
                <a:latin typeface="Consolas" pitchFamily="33"/>
                <a:cs typeface="Consolas" pitchFamily="33"/>
              </a:rPr>
              <a:t>}</a:t>
            </a:r>
          </a:p>
          <a:p>
            <a:pPr>
              <a:spcAft>
                <a:spcPts val="0"/>
              </a:spcAft>
              <a:buNone/>
            </a:pPr>
            <a:r>
              <a:rPr lang="en-US" sz="1500">
                <a:solidFill>
                  <a:srgbClr val="7F0055"/>
                </a:solidFill>
                <a:latin typeface="Consolas" pitchFamily="33"/>
                <a:cs typeface="Consolas" pitchFamily="33"/>
              </a:rPr>
              <a:t>    </a:t>
            </a:r>
            <a:r>
              <a:rPr lang="en-US" sz="1500">
                <a:solidFill>
                  <a:srgbClr val="000000"/>
                </a:solidFill>
                <a:latin typeface="Consolas" pitchFamily="33"/>
                <a:cs typeface="Consolas" pitchFamily="33"/>
              </a:rPr>
              <a:t>oldParent.</a:t>
            </a:r>
            <a:r>
              <a:rPr lang="en-US" sz="1500">
                <a:solidFill>
                  <a:srgbClr val="0000C0"/>
                </a:solidFill>
                <a:latin typeface="Consolas" pitchFamily="33"/>
                <a:cs typeface="Consolas" pitchFamily="33"/>
              </a:rPr>
              <a:t>_right</a:t>
            </a:r>
            <a:r>
              <a:rPr lang="en-US" sz="1500">
                <a:solidFill>
                  <a:srgbClr val="000000"/>
                </a:solidFill>
                <a:latin typeface="Consolas" pitchFamily="33"/>
                <a:cs typeface="Consolas" pitchFamily="33"/>
              </a:rPr>
              <a:t> = newParent.</a:t>
            </a:r>
            <a:r>
              <a:rPr lang="en-US" sz="1500">
                <a:solidFill>
                  <a:srgbClr val="0000C0"/>
                </a:solidFill>
                <a:latin typeface="Consolas" pitchFamily="33"/>
                <a:cs typeface="Consolas" pitchFamily="33"/>
              </a:rPr>
              <a:t>_left</a:t>
            </a:r>
            <a:r>
              <a:rPr lang="en-US" sz="1500">
                <a:solidFill>
                  <a:srgbClr val="000000"/>
                </a:solidFill>
                <a:latin typeface="Consolas" pitchFamily="33"/>
                <a:cs typeface="Consolas" pitchFamily="33"/>
              </a:rPr>
              <a:t>;</a:t>
            </a:r>
          </a:p>
          <a:p>
            <a:pPr>
              <a:spcAft>
                <a:spcPts val="0"/>
              </a:spcAft>
              <a:buNone/>
            </a:pPr>
            <a:r>
              <a:rPr lang="en-US" sz="1500">
                <a:solidFill>
                  <a:srgbClr val="7F0055"/>
                </a:solidFill>
                <a:latin typeface="Consolas" pitchFamily="33"/>
                <a:cs typeface="Consolas" pitchFamily="33"/>
              </a:rPr>
              <a:t>    </a:t>
            </a:r>
            <a:r>
              <a:rPr lang="en-US" sz="1500">
                <a:solidFill>
                  <a:srgbClr val="000000"/>
                </a:solidFill>
                <a:latin typeface="Consolas" pitchFamily="33"/>
                <a:cs typeface="Consolas" pitchFamily="33"/>
              </a:rPr>
              <a:t>	</a:t>
            </a:r>
            <a:r>
              <a:rPr lang="en-US" sz="1500">
                <a:solidFill>
                  <a:srgbClr val="7F0055"/>
                </a:solidFill>
                <a:latin typeface="Consolas" pitchFamily="33"/>
                <a:cs typeface="Consolas" pitchFamily="33"/>
              </a:rPr>
              <a:t>if</a:t>
            </a:r>
            <a:r>
              <a:rPr lang="en-US" sz="1500">
                <a:solidFill>
                  <a:srgbClr val="000000"/>
                </a:solidFill>
                <a:latin typeface="Consolas" pitchFamily="33"/>
                <a:cs typeface="Consolas" pitchFamily="33"/>
              </a:rPr>
              <a:t>(</a:t>
            </a:r>
            <a:r>
              <a:rPr lang="en-US" sz="1500">
                <a:solidFill>
                  <a:srgbClr val="7F0055"/>
                </a:solidFill>
                <a:latin typeface="Consolas" pitchFamily="33"/>
                <a:cs typeface="Consolas" pitchFamily="33"/>
              </a:rPr>
              <a:t>null</a:t>
            </a:r>
            <a:r>
              <a:rPr lang="en-US" sz="1500">
                <a:solidFill>
                  <a:srgbClr val="000000"/>
                </a:solidFill>
                <a:latin typeface="Consolas" pitchFamily="33"/>
                <a:cs typeface="Consolas" pitchFamily="33"/>
              </a:rPr>
              <a:t> != oldParent.</a:t>
            </a:r>
            <a:r>
              <a:rPr lang="en-US" sz="1500">
                <a:solidFill>
                  <a:srgbClr val="0000C0"/>
                </a:solidFill>
                <a:latin typeface="Consolas" pitchFamily="33"/>
                <a:cs typeface="Consolas" pitchFamily="33"/>
              </a:rPr>
              <a:t>_right</a:t>
            </a:r>
            <a:r>
              <a:rPr lang="en-US" sz="1500">
                <a:solidFill>
                  <a:srgbClr val="000000"/>
                </a:solidFill>
                <a:latin typeface="Consolas" pitchFamily="33"/>
                <a:cs typeface="Consolas" pitchFamily="33"/>
              </a:rPr>
              <a:t>) {</a:t>
            </a:r>
          </a:p>
          <a:p>
            <a:pPr lvl="0">
              <a:buNone/>
            </a:pPr>
            <a:r>
              <a:rPr lang="en-US" sz="1500">
                <a:solidFill>
                  <a:srgbClr val="7F0055"/>
                </a:solidFill>
                <a:latin typeface="Consolas" pitchFamily="33"/>
                <a:cs typeface="Consolas" pitchFamily="33"/>
              </a:rPr>
              <a:t>    </a:t>
            </a:r>
            <a:r>
              <a:rPr lang="en-US" sz="1500">
                <a:solidFill>
                  <a:srgbClr val="000000"/>
                </a:solidFill>
                <a:latin typeface="Consolas" pitchFamily="33"/>
                <a:cs typeface="Consolas" pitchFamily="33"/>
              </a:rPr>
              <a:t>	</a:t>
            </a:r>
            <a:r>
              <a:rPr lang="en-US" sz="1500">
                <a:solidFill>
                  <a:srgbClr val="7F0055"/>
                </a:solidFill>
                <a:latin typeface="Consolas" pitchFamily="33"/>
                <a:cs typeface="Consolas" pitchFamily="33"/>
              </a:rPr>
              <a:t>    </a:t>
            </a:r>
            <a:r>
              <a:rPr lang="en-US" sz="1500">
                <a:solidFill>
                  <a:srgbClr val="000000"/>
                </a:solidFill>
                <a:latin typeface="Consolas" pitchFamily="33"/>
                <a:cs typeface="Consolas" pitchFamily="33"/>
              </a:rPr>
              <a:t>	oldParent.</a:t>
            </a:r>
            <a:r>
              <a:rPr lang="en-US" sz="1500">
                <a:solidFill>
                  <a:srgbClr val="0000C0"/>
                </a:solidFill>
                <a:latin typeface="Consolas" pitchFamily="33"/>
                <a:cs typeface="Consolas" pitchFamily="33"/>
              </a:rPr>
              <a:t>_right</a:t>
            </a:r>
            <a:r>
              <a:rPr lang="en-US" sz="1500">
                <a:solidFill>
                  <a:srgbClr val="000000"/>
                </a:solidFill>
                <a:latin typeface="Consolas" pitchFamily="33"/>
                <a:cs typeface="Consolas" pitchFamily="33"/>
              </a:rPr>
              <a:t>.</a:t>
            </a:r>
            <a:r>
              <a:rPr lang="en-US" sz="1500">
                <a:solidFill>
                  <a:srgbClr val="0000C0"/>
                </a:solidFill>
                <a:latin typeface="Consolas" pitchFamily="33"/>
                <a:cs typeface="Consolas" pitchFamily="33"/>
              </a:rPr>
              <a:t>_parent</a:t>
            </a:r>
            <a:r>
              <a:rPr lang="en-US" sz="1500">
                <a:solidFill>
                  <a:srgbClr val="000000"/>
                </a:solidFill>
                <a:latin typeface="Consolas" pitchFamily="33"/>
                <a:cs typeface="Consolas" pitchFamily="33"/>
              </a:rPr>
              <a:t> = oldParent;</a:t>
            </a:r>
            <a:br>
              <a:rPr lang="en-US" sz="1500">
                <a:solidFill>
                  <a:srgbClr val="000000"/>
                </a:solidFill>
                <a:latin typeface="Consolas" pitchFamily="33"/>
                <a:cs typeface="Consolas" pitchFamily="33"/>
              </a:rPr>
            </a:br>
            <a:r>
              <a:rPr lang="en-US" sz="1500">
                <a:solidFill>
                  <a:srgbClr val="7F0055"/>
                </a:solidFill>
                <a:latin typeface="Consolas" pitchFamily="33"/>
                <a:cs typeface="Consolas" pitchFamily="33"/>
              </a:rPr>
              <a:t>    </a:t>
            </a:r>
            <a:r>
              <a:rPr lang="en-US" sz="1500">
                <a:solidFill>
                  <a:srgbClr val="000000"/>
                </a:solidFill>
                <a:latin typeface="Consolas" pitchFamily="33"/>
                <a:cs typeface="Consolas" pitchFamily="33"/>
              </a:rPr>
              <a:t>	</a:t>
            </a:r>
            <a:r>
              <a:rPr lang="en-US" sz="1500">
                <a:solidFill>
                  <a:srgbClr val="7F0055"/>
                </a:solidFill>
                <a:latin typeface="Consolas" pitchFamily="33"/>
                <a:cs typeface="Consolas" pitchFamily="33"/>
              </a:rPr>
              <a:t>}</a:t>
            </a:r>
            <a:r>
              <a:rPr lang="en-US" sz="1500">
                <a:solidFill>
                  <a:srgbClr val="000000"/>
                </a:solidFill>
                <a:latin typeface="Consolas" pitchFamily="33"/>
                <a:cs typeface="Consolas" pitchFamily="33"/>
              </a:rPr>
              <a:t/>
            </a:r>
            <a:br>
              <a:rPr lang="en-US" sz="1500">
                <a:solidFill>
                  <a:srgbClr val="000000"/>
                </a:solidFill>
                <a:latin typeface="Consolas" pitchFamily="33"/>
                <a:cs typeface="Consolas" pitchFamily="33"/>
              </a:rPr>
            </a:br>
            <a:r>
              <a:rPr lang="en-US" sz="1500">
                <a:solidFill>
                  <a:srgbClr val="7F0055"/>
                </a:solidFill>
                <a:latin typeface="Consolas" pitchFamily="33"/>
                <a:cs typeface="Consolas" pitchFamily="33"/>
              </a:rPr>
              <a:t>    </a:t>
            </a:r>
            <a:r>
              <a:rPr lang="en-US" sz="1500">
                <a:solidFill>
                  <a:srgbClr val="000000"/>
                </a:solidFill>
                <a:latin typeface="Consolas" pitchFamily="33"/>
                <a:cs typeface="Consolas" pitchFamily="33"/>
              </a:rPr>
              <a:t>newParent.</a:t>
            </a:r>
            <a:r>
              <a:rPr lang="en-US" sz="1500">
                <a:solidFill>
                  <a:srgbClr val="0000C0"/>
                </a:solidFill>
                <a:latin typeface="Consolas" pitchFamily="33"/>
                <a:cs typeface="Consolas" pitchFamily="33"/>
              </a:rPr>
              <a:t>_left</a:t>
            </a:r>
            <a:r>
              <a:rPr lang="en-US" sz="1500">
                <a:solidFill>
                  <a:srgbClr val="000000"/>
                </a:solidFill>
                <a:latin typeface="Consolas" pitchFamily="33"/>
                <a:cs typeface="Consolas" pitchFamily="33"/>
              </a:rPr>
              <a:t> = oldParent;</a:t>
            </a:r>
            <a:br>
              <a:rPr lang="en-US" sz="1500">
                <a:solidFill>
                  <a:srgbClr val="000000"/>
                </a:solidFill>
                <a:latin typeface="Consolas" pitchFamily="33"/>
                <a:cs typeface="Consolas" pitchFamily="33"/>
              </a:rPr>
            </a:br>
            <a:r>
              <a:rPr lang="en-US" sz="15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    </a:t>
            </a:r>
            <a:r>
              <a:rPr lang="en-US" sz="1500">
                <a:solidFill>
                  <a:srgbClr val="000000"/>
                </a:solidFill>
                <a:latin typeface="Consolas" pitchFamily="33"/>
                <a:cs typeface="Consolas" pitchFamily="33"/>
              </a:rPr>
              <a:t>oldParent.</a:t>
            </a:r>
            <a:r>
              <a:rPr lang="en-US" sz="1500">
                <a:solidFill>
                  <a:srgbClr val="0000C0"/>
                </a:solidFill>
                <a:latin typeface="Consolas" pitchFamily="33"/>
                <a:cs typeface="Consolas" pitchFamily="33"/>
              </a:rPr>
              <a:t>_parent</a:t>
            </a:r>
            <a:r>
              <a:rPr lang="en-US" sz="1500">
                <a:solidFill>
                  <a:srgbClr val="000000"/>
                </a:solidFill>
                <a:latin typeface="Consolas" pitchFamily="33"/>
                <a:cs typeface="Consolas" pitchFamily="33"/>
              </a:rPr>
              <a:t> = newParent;</a:t>
            </a:r>
            <a:br>
              <a:rPr lang="en-US" sz="1500">
                <a:solidFill>
                  <a:srgbClr val="000000"/>
                </a:solidFill>
                <a:latin typeface="Consolas" pitchFamily="33"/>
                <a:cs typeface="Consolas" pitchFamily="33"/>
              </a:rPr>
            </a:br>
            <a:r>
              <a:rPr lang="en-US" sz="1500">
                <a:solidFill>
                  <a:srgbClr val="000000"/>
                </a:solidFill>
                <a:latin typeface="Consolas" pitchFamily="33"/>
                <a:cs typeface="Consolas" pitchFamily="33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8832" y="746575"/>
            <a:ext cx="164937" cy="318399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>
              <a:spcBef>
                <a:spcPts val="0"/>
              </a:spcBef>
              <a:spcAft>
                <a:spcPts val="0"/>
              </a:spcAft>
            </a:pPr>
            <a:endParaRPr lang="en-US" sz="16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2528" y="1219470"/>
            <a:ext cx="2202482" cy="406821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>
              <a:spcBef>
                <a:spcPts val="0"/>
              </a:spcBef>
              <a:spcAft>
                <a:spcPts val="0"/>
              </a:spcAft>
            </a:pPr>
            <a:r>
              <a:rPr lang="en-US" sz="2200" b="1">
                <a:latin typeface="Arial" pitchFamily="18"/>
                <a:ea typeface="Microsoft YaHei" pitchFamily="2"/>
                <a:cs typeface="Mangal" pitchFamily="2"/>
              </a:rPr>
              <a:t>Input Checking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54912" y="3127383"/>
            <a:ext cx="2807840" cy="406821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>
              <a:spcBef>
                <a:spcPts val="0"/>
              </a:spcBef>
              <a:spcAft>
                <a:spcPts val="0"/>
              </a:spcAft>
            </a:pPr>
            <a:r>
              <a:rPr lang="en-US" sz="2200" b="1">
                <a:latin typeface="Arial" pitchFamily="18"/>
                <a:ea typeface="Microsoft YaHei" pitchFamily="2"/>
                <a:cs typeface="Mangal" pitchFamily="2"/>
              </a:rPr>
              <a:t>Link B to A's parent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75233" y="5035294"/>
            <a:ext cx="3105421" cy="406821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>
              <a:spcBef>
                <a:spcPts val="0"/>
              </a:spcBef>
              <a:spcAft>
                <a:spcPts val="0"/>
              </a:spcAft>
            </a:pPr>
            <a:r>
              <a:rPr lang="en-US" sz="2200" b="1">
                <a:latin typeface="Arial" pitchFamily="18"/>
                <a:ea typeface="Microsoft YaHei" pitchFamily="2"/>
                <a:cs typeface="Mangal" pitchFamily="2"/>
              </a:rPr>
              <a:t>Link B's left child to 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71967" y="5957572"/>
            <a:ext cx="1632838" cy="406821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>
              <a:spcBef>
                <a:spcPts val="0"/>
              </a:spcBef>
              <a:spcAft>
                <a:spcPts val="0"/>
              </a:spcAft>
            </a:pPr>
            <a:r>
              <a:rPr lang="en-US" sz="2200" b="1">
                <a:latin typeface="Arial" pitchFamily="18"/>
                <a:ea typeface="Microsoft YaHei" pitchFamily="2"/>
                <a:cs typeface="Mangal" pitchFamily="2"/>
              </a:rPr>
              <a:t>Link A to B</a:t>
            </a:r>
          </a:p>
        </p:txBody>
      </p:sp>
    </p:spTree>
    <p:extLst>
      <p:ext uri="{BB962C8B-B14F-4D97-AF65-F5344CB8AC3E}">
        <p14:creationId xmlns:p14="http://schemas.microsoft.com/office/powerpoint/2010/main" val="132944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 noGrp="1"/>
          </p:cNvSpPr>
          <p:nvPr>
            <p:ph type="body" idx="4294967295"/>
          </p:nvPr>
        </p:nvSpPr>
        <p:spPr>
          <a:xfrm>
            <a:off x="97966" y="1493149"/>
            <a:ext cx="5657498" cy="243992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1999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3999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>
              <a:spcAft>
                <a:spcPts val="0"/>
              </a:spcAft>
              <a:buNone/>
            </a:pPr>
            <a:r>
              <a:rPr lang="en-US" sz="18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</a:t>
            </a:r>
            <a:r>
              <a:rPr lang="en-US" sz="18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void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rotateLeft(Node oldParent) {</a:t>
            </a:r>
          </a:p>
          <a:p>
            <a:pPr>
              <a:spcAft>
                <a:spcPts val="0"/>
              </a:spcAft>
              <a:buNone/>
            </a:pPr>
            <a:r>
              <a:rPr lang="en-US" sz="18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    if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(</a:t>
            </a:r>
            <a:r>
              <a:rPr lang="en-US" sz="18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null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== oldParent) {</a:t>
            </a:r>
          </a:p>
          <a:p>
            <a:pPr>
              <a:spcAft>
                <a:spcPts val="0"/>
              </a:spcAft>
              <a:buNone/>
            </a:pPr>
            <a:r>
              <a:rPr lang="en-US" sz="18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        return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;</a:t>
            </a:r>
          </a:p>
          <a:p>
            <a:pPr>
              <a:spcAft>
                <a:spcPts val="0"/>
              </a:spcAft>
              <a:buNone/>
            </a:pPr>
            <a:r>
              <a:rPr lang="en-US" sz="18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    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}</a:t>
            </a:r>
          </a:p>
          <a:p>
            <a:pPr>
              <a:spcAft>
                <a:spcPts val="0"/>
              </a:spcAft>
              <a:buNone/>
            </a:pPr>
            <a:r>
              <a:rPr lang="en-US" sz="18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    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Node newParent = oldParent.</a:t>
            </a:r>
            <a:r>
              <a:rPr lang="en-US" sz="1800">
                <a:solidFill>
                  <a:srgbClr val="0000C0"/>
                </a:solidFill>
                <a:latin typeface="Consolas" pitchFamily="33"/>
                <a:cs typeface="Consolas" pitchFamily="33"/>
              </a:rPr>
              <a:t>_right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;</a:t>
            </a:r>
          </a:p>
          <a:p>
            <a:pPr>
              <a:spcAft>
                <a:spcPts val="0"/>
              </a:spcAft>
              <a:buNone/>
            </a:pPr>
            <a:r>
              <a:rPr lang="en-US" sz="18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    if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(</a:t>
            </a:r>
            <a:r>
              <a:rPr lang="en-US" sz="18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null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 == newParent) {</a:t>
            </a:r>
          </a:p>
          <a:p>
            <a:pPr>
              <a:spcAft>
                <a:spcPts val="0"/>
              </a:spcAft>
              <a:buNone/>
            </a:pPr>
            <a:r>
              <a:rPr lang="en-US" sz="18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            return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;</a:t>
            </a:r>
          </a:p>
          <a:p>
            <a:pPr>
              <a:spcAft>
                <a:spcPts val="0"/>
              </a:spcAft>
              <a:buNone/>
            </a:pPr>
            <a:r>
              <a:rPr lang="en-US" sz="1800" b="1">
                <a:solidFill>
                  <a:srgbClr val="7F0055"/>
                </a:solidFill>
                <a:latin typeface="Consolas" pitchFamily="33"/>
                <a:cs typeface="Consolas" pitchFamily="33"/>
              </a:rPr>
              <a:t>    </a:t>
            </a: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}</a:t>
            </a:r>
          </a:p>
          <a:p>
            <a:pPr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Consolas" pitchFamily="33"/>
                <a:cs typeface="Consolas" pitchFamily="33"/>
              </a:rPr>
              <a:t>...</a:t>
            </a:r>
          </a:p>
        </p:txBody>
      </p:sp>
      <p:sp>
        <p:nvSpPr>
          <p:cNvPr id="3" name="Title 2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Input checking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130018" y="1418360"/>
            <a:ext cx="2487993" cy="2488255"/>
            <a:chOff x="6757919" y="1563479"/>
            <a:chExt cx="2742839" cy="2742840"/>
          </a:xfrm>
        </p:grpSpPr>
        <p:sp>
          <p:nvSpPr>
            <p:cNvPr id="5" name="Freeform 4"/>
            <p:cNvSpPr/>
            <p:nvPr/>
          </p:nvSpPr>
          <p:spPr>
            <a:xfrm>
              <a:off x="7615080" y="2249280"/>
              <a:ext cx="471600" cy="428760"/>
            </a:xfrm>
            <a:custGeom>
              <a:avLst/>
              <a:gdLst>
                <a:gd name="idx" fmla="cos wd2 2700000"/>
                <a:gd name="idy" fmla="sin hd2 2700000"/>
                <a:gd name="il" fmla="+- hc 0 idx"/>
                <a:gd name="ir" fmla="+- hc idx 0"/>
                <a:gd name="it" fmla="+- vc 0 idy"/>
                <a:gd name="ib" fmla="+- vc idy 0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t" r="ir" b="ib"/>
              <a:pathLst>
                <a:path>
                  <a:moveTo>
                    <a:pt x="l" y="vc"/>
                  </a:moveTo>
                  <a:arcTo wR="wd2" hR="hd2" stAng="cd2" swAng="cd4"/>
                  <a:arcTo wR="wd2" hR="hd2" stAng="3cd4" swAng="cd4"/>
                  <a:arcTo wR="wd2" hR="hd2" stAng="0" swAng="cd4"/>
                  <a:arcTo wR="wd2" hR="hd2" stAng="cd4" swAng="cd4"/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>
                  <a:solidFill>
                    <a:srgbClr val="FFFFFF"/>
                  </a:solidFill>
                  <a:latin typeface="Arial" pitchFamily="18"/>
                  <a:ea typeface="Microsoft YaHei" pitchFamily="2"/>
                  <a:cs typeface="Mangal" pitchFamily="2"/>
                </a:rPr>
                <a:t>A</a:t>
              </a:r>
            </a:p>
          </p:txBody>
        </p:sp>
        <p:sp>
          <p:nvSpPr>
            <p:cNvPr id="6" name="Freeform 5"/>
            <p:cNvSpPr/>
            <p:nvPr/>
          </p:nvSpPr>
          <p:spPr>
            <a:xfrm>
              <a:off x="8472600" y="2849400"/>
              <a:ext cx="471239" cy="428760"/>
            </a:xfrm>
            <a:custGeom>
              <a:avLst/>
              <a:gdLst>
                <a:gd name="idx" fmla="cos wd2 2700000"/>
                <a:gd name="idy" fmla="sin hd2 2700000"/>
                <a:gd name="il" fmla="+- hc 0 idx"/>
                <a:gd name="ir" fmla="+- hc idx 0"/>
                <a:gd name="it" fmla="+- vc 0 idy"/>
                <a:gd name="ib" fmla="+- vc idy 0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t" r="ir" b="ib"/>
              <a:pathLst>
                <a:path>
                  <a:moveTo>
                    <a:pt x="l" y="vc"/>
                  </a:moveTo>
                  <a:arcTo wR="wd2" hR="hd2" stAng="cd2" swAng="cd4"/>
                  <a:arcTo wR="wd2" hR="hd2" stAng="3cd4" swAng="cd4"/>
                  <a:arcTo wR="wd2" hR="hd2" stAng="0" swAng="cd4"/>
                  <a:arcTo wR="wd2" hR="hd2" stAng="cd4" swAng="cd4"/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>
                  <a:solidFill>
                    <a:srgbClr val="FFFFFF"/>
                  </a:solidFill>
                  <a:latin typeface="Arial" pitchFamily="18"/>
                  <a:ea typeface="Microsoft YaHei" pitchFamily="2"/>
                  <a:cs typeface="Mangal" pitchFamily="2"/>
                </a:rPr>
                <a:t>B</a:t>
              </a:r>
            </a:p>
          </p:txBody>
        </p:sp>
        <p:sp>
          <p:nvSpPr>
            <p:cNvPr id="7" name="Straight Connector 6"/>
            <p:cNvSpPr/>
            <p:nvPr/>
          </p:nvSpPr>
          <p:spPr>
            <a:xfrm>
              <a:off x="8043840" y="2592360"/>
              <a:ext cx="471240" cy="3427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8" name="Straight Connector 7"/>
            <p:cNvSpPr/>
            <p:nvPr/>
          </p:nvSpPr>
          <p:spPr>
            <a:xfrm flipH="1">
              <a:off x="7186679" y="2592360"/>
              <a:ext cx="471240" cy="3859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6757919" y="2968919"/>
              <a:ext cx="771119" cy="75419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43" h="2096">
                  <a:moveTo>
                    <a:pt x="1191" y="0"/>
                  </a:moveTo>
                  <a:lnTo>
                    <a:pt x="0" y="2096"/>
                  </a:lnTo>
                  <a:lnTo>
                    <a:pt x="2143" y="2096"/>
                  </a:lnTo>
                  <a:close/>
                </a:path>
              </a:pathLst>
            </a:custGeom>
            <a:solidFill>
              <a:srgbClr val="CFE7F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latin typeface="Arial" pitchFamily="18"/>
                  <a:ea typeface="Microsoft YaHei" pitchFamily="2"/>
                  <a:cs typeface="Mangal" pitchFamily="2"/>
                </a:rPr>
                <a:t>x</a:t>
              </a:r>
            </a:p>
          </p:txBody>
        </p:sp>
        <p:sp>
          <p:nvSpPr>
            <p:cNvPr id="10" name="Freeform 9"/>
            <p:cNvSpPr/>
            <p:nvPr/>
          </p:nvSpPr>
          <p:spPr>
            <a:xfrm>
              <a:off x="7829639" y="3535200"/>
              <a:ext cx="771119" cy="75419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43" h="2096">
                  <a:moveTo>
                    <a:pt x="1191" y="0"/>
                  </a:moveTo>
                  <a:lnTo>
                    <a:pt x="0" y="2096"/>
                  </a:lnTo>
                  <a:lnTo>
                    <a:pt x="2143" y="2096"/>
                  </a:lnTo>
                  <a:close/>
                </a:path>
              </a:pathLst>
            </a:custGeom>
            <a:solidFill>
              <a:srgbClr val="CFE7F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latin typeface="Arial" pitchFamily="18"/>
                  <a:ea typeface="Microsoft YaHei" pitchFamily="2"/>
                  <a:cs typeface="Mangal" pitchFamily="2"/>
                </a:rPr>
                <a:t>y</a:t>
              </a:r>
            </a:p>
          </p:txBody>
        </p:sp>
        <p:sp>
          <p:nvSpPr>
            <p:cNvPr id="11" name="Freeform 10"/>
            <p:cNvSpPr/>
            <p:nvPr/>
          </p:nvSpPr>
          <p:spPr>
            <a:xfrm>
              <a:off x="8729639" y="3552120"/>
              <a:ext cx="771119" cy="75419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43" h="2096">
                  <a:moveTo>
                    <a:pt x="1191" y="0"/>
                  </a:moveTo>
                  <a:lnTo>
                    <a:pt x="0" y="2096"/>
                  </a:lnTo>
                  <a:lnTo>
                    <a:pt x="2143" y="2096"/>
                  </a:lnTo>
                  <a:close/>
                </a:path>
              </a:pathLst>
            </a:custGeom>
            <a:solidFill>
              <a:srgbClr val="CFE7F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latin typeface="Arial" pitchFamily="18"/>
                  <a:ea typeface="Microsoft YaHei" pitchFamily="2"/>
                  <a:cs typeface="Mangal" pitchFamily="2"/>
                </a:rPr>
                <a:t>z</a:t>
              </a:r>
            </a:p>
          </p:txBody>
        </p:sp>
        <p:sp>
          <p:nvSpPr>
            <p:cNvPr id="12" name="Straight Connector 11"/>
            <p:cNvSpPr/>
            <p:nvPr/>
          </p:nvSpPr>
          <p:spPr>
            <a:xfrm flipH="1">
              <a:off x="8258040" y="3235320"/>
              <a:ext cx="300239" cy="3002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3" name="Straight Connector 12"/>
            <p:cNvSpPr/>
            <p:nvPr/>
          </p:nvSpPr>
          <p:spPr>
            <a:xfrm>
              <a:off x="8858160" y="3235320"/>
              <a:ext cx="300239" cy="3168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4" name="Straight Connector 13"/>
            <p:cNvSpPr/>
            <p:nvPr/>
          </p:nvSpPr>
          <p:spPr>
            <a:xfrm flipH="1" flipV="1">
              <a:off x="8086679" y="2506680"/>
              <a:ext cx="428401" cy="3427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5" name="Straight Connector 14"/>
            <p:cNvSpPr/>
            <p:nvPr/>
          </p:nvSpPr>
          <p:spPr>
            <a:xfrm flipV="1">
              <a:off x="8352360" y="3278159"/>
              <a:ext cx="308519" cy="3085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6" name="Straight Connector 15"/>
            <p:cNvSpPr/>
            <p:nvPr/>
          </p:nvSpPr>
          <p:spPr>
            <a:xfrm flipH="1" flipV="1">
              <a:off x="8943840" y="3175200"/>
              <a:ext cx="282960" cy="3085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7" name="Straight Connector 16"/>
            <p:cNvSpPr/>
            <p:nvPr/>
          </p:nvSpPr>
          <p:spPr>
            <a:xfrm flipV="1">
              <a:off x="7246800" y="2678040"/>
              <a:ext cx="411479" cy="3427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6955200" y="1563479"/>
              <a:ext cx="677160" cy="583200"/>
            </a:xfrm>
            <a:custGeom>
              <a:avLst/>
              <a:gdLst>
                <a:gd name="idx" fmla="cos wd2 2700000"/>
                <a:gd name="idy" fmla="sin hd2 2700000"/>
                <a:gd name="il" fmla="+- hc 0 idx"/>
                <a:gd name="ir" fmla="+- hc idx 0"/>
                <a:gd name="it" fmla="+- vc 0 idy"/>
                <a:gd name="ib" fmla="+- vc idy 0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t" r="ir" b="ib"/>
              <a:pathLst>
                <a:path>
                  <a:moveTo>
                    <a:pt x="l" y="vc"/>
                  </a:moveTo>
                  <a:arcTo wR="wd2" hR="hd2" stAng="cd2" swAng="cd4"/>
                  <a:arcTo wR="wd2" hR="hd2" stAng="3cd4" swAng="cd4"/>
                  <a:arcTo wR="wd2" hR="hd2" stAng="0" swAng="cd4"/>
                  <a:arcTo wR="wd2" hR="hd2" stAng="cd4" swAng="cd4"/>
                  <a:close/>
                </a:path>
              </a:pathLst>
            </a:custGeom>
            <a:solidFill>
              <a:srgbClr val="CFE7F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>
                  <a:latin typeface="Arial" pitchFamily="18"/>
                  <a:ea typeface="Microsoft YaHei" pitchFamily="2"/>
                  <a:cs typeface="Mangal" pitchFamily="2"/>
                </a:rPr>
                <a:t>G</a:t>
              </a:r>
            </a:p>
          </p:txBody>
        </p:sp>
        <p:sp>
          <p:nvSpPr>
            <p:cNvPr id="19" name="Straight Connector 18"/>
            <p:cNvSpPr/>
            <p:nvPr/>
          </p:nvSpPr>
          <p:spPr>
            <a:xfrm>
              <a:off x="7477919" y="2095199"/>
              <a:ext cx="205560" cy="2055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0" name="Straight Connector 19"/>
            <p:cNvSpPr/>
            <p:nvPr/>
          </p:nvSpPr>
          <p:spPr>
            <a:xfrm flipH="1" flipV="1">
              <a:off x="7529399" y="2069280"/>
              <a:ext cx="205560" cy="180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hangingPunct="0">
                <a:spcBef>
                  <a:spcPts val="0"/>
                </a:spcBef>
                <a:spcAft>
                  <a:spcPts val="0"/>
                </a:spcAft>
              </a:pPr>
              <a:endParaRPr lang="en-US" sz="16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1708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fdab587c-bd02-47e1-93a1-02e543c8eb63"/>
  <p:tag name="__PE_ORIG_SIZE" val="46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16303360-ca4f-4fd7-a64e-8cc79dfd5fa6"/>
  <p:tag name="__PE_ORIG_SIZE" val="44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43268</TotalTime>
  <Words>1271</Words>
  <Application>Microsoft Office PowerPoint</Application>
  <PresentationFormat>On-screen Show (4:3)</PresentationFormat>
  <Paragraphs>597</Paragraphs>
  <Slides>21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2_Network</vt:lpstr>
      <vt:lpstr>    CS2852 Week 9, Class 2</vt:lpstr>
      <vt:lpstr>Muddiest point from last time (021)</vt:lpstr>
      <vt:lpstr>Muddiest point from last time (051)</vt:lpstr>
      <vt:lpstr>Average number of probes, c</vt:lpstr>
      <vt:lpstr>Writing a good hash function</vt:lpstr>
      <vt:lpstr>Removing a node from a tree (added after class)</vt:lpstr>
      <vt:lpstr>Balancing Trees</vt:lpstr>
      <vt:lpstr>Rotate Left</vt:lpstr>
      <vt:lpstr>Input checking</vt:lpstr>
      <vt:lpstr>Link B to A's Parent (1)</vt:lpstr>
      <vt:lpstr>Link B to A's Parent (2)</vt:lpstr>
      <vt:lpstr>Link B to A's Parent (3)</vt:lpstr>
      <vt:lpstr>Link B to A's Parent (4)</vt:lpstr>
      <vt:lpstr>Link B's Left Child to A (1)</vt:lpstr>
      <vt:lpstr>Link B's Left Child to A (2)</vt:lpstr>
      <vt:lpstr>Link A to B (1)</vt:lpstr>
      <vt:lpstr>Link A to B (2)</vt:lpstr>
      <vt:lpstr>Complete Left Rotation</vt:lpstr>
      <vt:lpstr>Muddiest Point</vt:lpstr>
      <vt:lpstr>PowerPoint Presentation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1472</cp:revision>
  <cp:lastPrinted>2015-05-06T14:58:53Z</cp:lastPrinted>
  <dcterms:created xsi:type="dcterms:W3CDTF">1999-09-06T21:32:20Z</dcterms:created>
  <dcterms:modified xsi:type="dcterms:W3CDTF">2015-05-07T18:31:00Z</dcterms:modified>
</cp:coreProperties>
</file>