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ppt/tags/tag10.xml" ContentType="application/vnd.openxmlformats-officedocument.presentationml.tags+xml"/>
  <Override PartName="/ppt/notesSlides/notesSlide13.xml" ContentType="application/vnd.openxmlformats-officedocument.presentationml.notesSlide+xml"/>
  <Override PartName="/ppt/tags/tag11.xml" ContentType="application/vnd.openxmlformats-officedocument.presentationml.tags+xml"/>
  <Override PartName="/ppt/notesSlides/notesSlide14.xml" ContentType="application/vnd.openxmlformats-officedocument.presentationml.notesSlide+xml"/>
  <Override PartName="/ppt/tags/tag12.xml" ContentType="application/vnd.openxmlformats-officedocument.presentationml.tags+xml"/>
  <Override PartName="/ppt/notesSlides/notesSlide15.xml" ContentType="application/vnd.openxmlformats-officedocument.presentationml.notesSlide+xml"/>
  <Override PartName="/ppt/tags/tag13.xml" ContentType="application/vnd.openxmlformats-officedocument.presentationml.tags+xml"/>
  <Override PartName="/ppt/notesSlides/notesSlide16.xml" ContentType="application/vnd.openxmlformats-officedocument.presentationml.notesSlide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8"/>
  </p:notesMasterIdLst>
  <p:handoutMasterIdLst>
    <p:handoutMasterId r:id="rId19"/>
  </p:handoutMasterIdLst>
  <p:sldIdLst>
    <p:sldId id="320" r:id="rId2"/>
    <p:sldId id="326" r:id="rId3"/>
    <p:sldId id="327" r:id="rId4"/>
    <p:sldId id="328" r:id="rId5"/>
    <p:sldId id="329" r:id="rId6"/>
    <p:sldId id="330" r:id="rId7"/>
    <p:sldId id="331" r:id="rId8"/>
    <p:sldId id="325" r:id="rId9"/>
    <p:sldId id="340" r:id="rId10"/>
    <p:sldId id="332" r:id="rId11"/>
    <p:sldId id="334" r:id="rId12"/>
    <p:sldId id="335" r:id="rId13"/>
    <p:sldId id="336" r:id="rId14"/>
    <p:sldId id="337" r:id="rId15"/>
    <p:sldId id="338" r:id="rId16"/>
    <p:sldId id="341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12" autoAdjust="0"/>
    <p:restoredTop sz="70808" autoAdjust="0"/>
  </p:normalViewPr>
  <p:slideViewPr>
    <p:cSldViewPr>
      <p:cViewPr varScale="1">
        <p:scale>
          <a:sx n="61" d="100"/>
          <a:sy n="61" d="100"/>
        </p:scale>
        <p:origin x="94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t" anchorCtr="0" compatLnSpc="1">
            <a:prstTxWarp prst="textNoShape">
              <a:avLst/>
            </a:prstTxWarp>
          </a:bodyPr>
          <a:lstStyle>
            <a:lvl1pPr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8" y="1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t" anchorCtr="0" compatLnSpc="1">
            <a:prstTxWarp prst="textNoShape">
              <a:avLst/>
            </a:prstTxWarp>
          </a:bodyPr>
          <a:lstStyle>
            <a:lvl1pPr algn="r"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12 April 2018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2196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b" anchorCtr="0" compatLnSpc="1">
            <a:prstTxWarp prst="textNoShape">
              <a:avLst/>
            </a:prstTxWarp>
          </a:bodyPr>
          <a:lstStyle>
            <a:lvl1pPr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8" y="8832196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b" anchorCtr="0" compatLnSpc="1">
            <a:prstTxWarp prst="textNoShape">
              <a:avLst/>
            </a:prstTxWarp>
          </a:bodyPr>
          <a:lstStyle>
            <a:lvl1pPr algn="r"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1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53714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6" y="664029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1-2,6-8,11-15,17-19</a:t>
            </a:r>
          </a:p>
          <a:p>
            <a:pPr lvl="0"/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1-2,6-8,11-15,17-19</a:t>
            </a:r>
          </a:p>
          <a:p>
            <a:pPr lvl="0"/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739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134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032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976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681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270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63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62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Java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52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81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Aside:</a:t>
            </a:r>
            <a:r>
              <a:rPr lang="en-US" baseline="0" dirty="0"/>
              <a:t> </a:t>
            </a:r>
            <a:r>
              <a:rPr lang="en-US" baseline="0" dirty="0" err="1"/>
              <a:t>LinkedList</a:t>
            </a:r>
            <a:r>
              <a:rPr lang="en-US" baseline="0" dirty="0"/>
              <a:t> is perfectly reasonable implementation of stack, too.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31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40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615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06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85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Most Content: Dr. Hornick</a:t>
            </a:r>
          </a:p>
          <a:p>
            <a:pPr>
              <a:defRPr/>
            </a:pPr>
            <a:r>
              <a:rPr lang="en-US" altLang="en-US" dirty="0"/>
              <a:t>Some Content and Most Errors: 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Slide design: Dr. Mark L. Hornick</a:t>
            </a:r>
          </a:p>
          <a:p>
            <a:pPr>
              <a:defRPr/>
            </a:pPr>
            <a:r>
              <a:rPr lang="en-US" altLang="en-US"/>
              <a:t>Content: Dr. Hornick</a:t>
            </a:r>
          </a:p>
          <a:p>
            <a:pPr>
              <a:defRPr/>
            </a:pPr>
            <a:r>
              <a:rPr lang="en-US" altLang="en-US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Design: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ocs.oracle.com/javase/8/docs/api/java/util/Queue.html#peek--" TargetMode="External"/><Relationship Id="rId3" Type="http://schemas.openxmlformats.org/officeDocument/2006/relationships/hyperlink" Target="http://docs.oracle.com/javase/8/docs/api/java/util/Queue.html#add-E-" TargetMode="External"/><Relationship Id="rId7" Type="http://schemas.openxmlformats.org/officeDocument/2006/relationships/hyperlink" Target="http://docs.oracle.com/javase/8/docs/api/java/util/Queue.html#element--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docs.oracle.com/javase/8/docs/api/java/util/Queue.html#poll--" TargetMode="External"/><Relationship Id="rId5" Type="http://schemas.openxmlformats.org/officeDocument/2006/relationships/hyperlink" Target="http://docs.oracle.com/javase/8/docs/api/java/util/Queue.html#remove--" TargetMode="External"/><Relationship Id="rId4" Type="http://schemas.openxmlformats.org/officeDocument/2006/relationships/hyperlink" Target="http://docs.oracle.com/javase/8/docs/api/java/util/Queue.html#offer-E-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CS2852</a:t>
            </a:r>
            <a:br>
              <a:rPr lang="en-US" dirty="0"/>
            </a:br>
            <a:r>
              <a:rPr lang="en-US" dirty="0"/>
              <a:t>Week 5, Class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Returning HE2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Lab 4 – Use </a:t>
            </a:r>
            <a:r>
              <a:rPr lang="en-US" dirty="0" err="1">
                <a:sym typeface="Wingdings" panose="05000000000000000000" pitchFamily="2" charset="2"/>
              </a:rPr>
              <a:t>StringBuilder’s</a:t>
            </a:r>
            <a:r>
              <a:rPr lang="en-US" dirty="0">
                <a:sym typeface="Wingdings" panose="05000000000000000000" pitchFamily="2" charset="2"/>
              </a:rPr>
              <a:t> append(…)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Queues</a:t>
            </a:r>
          </a:p>
          <a:p>
            <a:r>
              <a:rPr lang="en-US" dirty="0">
                <a:sym typeface="Wingdings" panose="05000000000000000000" pitchFamily="2" charset="2"/>
              </a:rPr>
              <a:t>Lab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Quiz on Lab 5 – Read the lab three times before lab starts!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Come with questions!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CS2852</a:t>
            </a:r>
            <a:br>
              <a:rPr lang="en-US" dirty="0"/>
            </a:br>
            <a:r>
              <a:rPr lang="en-US" dirty="0"/>
              <a:t>Week 5, Class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Finish Queues (see previous deck)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Stacks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5851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a stack of dishes</a:t>
            </a:r>
          </a:p>
          <a:p>
            <a:r>
              <a:rPr lang="en-US" dirty="0"/>
              <a:t>Like a PEZ dispenser</a:t>
            </a:r>
          </a:p>
          <a:p>
            <a:r>
              <a:rPr lang="en-US" dirty="0"/>
              <a:t>Last In, First Out (LIFO)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http://media.liveauctiongroup.net/i/13173/13362815_1.jpg?v=8CF3A2E27D55BD0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pic>
        <p:nvPicPr>
          <p:cNvPr id="1026" name="Picture 2" descr="http://media.liveauctiongroup.net/i/13173/13362815_1.jpg?v=8CF3A2E27D55BD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78982"/>
            <a:ext cx="3566020" cy="4274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841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stack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public interface Stack&lt;E&gt; {</a:t>
            </a:r>
          </a:p>
          <a:p>
            <a:pPr marL="0" indent="0">
              <a:buNone/>
            </a:pPr>
            <a:r>
              <a:rPr lang="en-US" dirty="0"/>
              <a:t>    E pop();</a:t>
            </a:r>
          </a:p>
          <a:p>
            <a:pPr marL="0" indent="0">
              <a:buNone/>
            </a:pPr>
            <a:r>
              <a:rPr lang="en-US" dirty="0"/>
              <a:t>    void push(E element);</a:t>
            </a:r>
          </a:p>
          <a:p>
            <a:pPr marL="0" indent="0">
              <a:buNone/>
            </a:pPr>
            <a:r>
              <a:rPr lang="en-US" dirty="0"/>
              <a:t>    E peek();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(Not in Java API – see code examples)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3038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Stacks?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to use</a:t>
            </a:r>
          </a:p>
          <a:p>
            <a:r>
              <a:rPr lang="en-US" dirty="0"/>
              <a:t>Many applications don’t need more</a:t>
            </a:r>
          </a:p>
          <a:p>
            <a:r>
              <a:rPr lang="en-US" dirty="0"/>
              <a:t>Avoid “breaking the rules” accidentally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 main advantage of a Stack is that it causes compiler errors.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724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</a:t>
            </a:r>
            <a:r>
              <a:rPr lang="en-US" dirty="0" err="1"/>
              <a:t>ArrayList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push: add(E)</a:t>
            </a:r>
          </a:p>
          <a:p>
            <a:pPr lvl="1"/>
            <a:r>
              <a:rPr lang="en-US" dirty="0"/>
              <a:t>pop: remove(n-1)</a:t>
            </a:r>
          </a:p>
          <a:p>
            <a:pPr lvl="1"/>
            <a:r>
              <a:rPr lang="en-US" dirty="0"/>
              <a:t>peek: [EXERCISE!]</a:t>
            </a:r>
          </a:p>
          <a:p>
            <a:pPr lvl="1"/>
            <a:r>
              <a:rPr lang="en-US" dirty="0" err="1"/>
              <a:t>isEmpty</a:t>
            </a:r>
            <a:r>
              <a:rPr lang="en-US" dirty="0"/>
              <a:t>: </a:t>
            </a:r>
            <a:r>
              <a:rPr lang="en-US" dirty="0" err="1"/>
              <a:t>isEmpty</a:t>
            </a:r>
            <a:r>
              <a:rPr lang="en-US" dirty="0"/>
              <a:t>()</a:t>
            </a:r>
          </a:p>
          <a:p>
            <a:r>
              <a:rPr lang="en-US" dirty="0"/>
              <a:t>To extend, or to compose?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9348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extend, or to compose?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Exercise: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Which protects us from “accidentally” sticking something at the bottom of the stack, </a:t>
            </a:r>
            <a:r>
              <a:rPr lang="en-US" sz="2800" dirty="0" err="1"/>
              <a:t>ExtendsArrayStack</a:t>
            </a:r>
            <a:r>
              <a:rPr lang="en-US" sz="2800" dirty="0"/>
              <a:t> or </a:t>
            </a:r>
            <a:r>
              <a:rPr lang="en-US" sz="2800" dirty="0" err="1"/>
              <a:t>WrapsArrayStack</a:t>
            </a:r>
            <a:r>
              <a:rPr lang="en-US" sz="28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Do you personally like </a:t>
            </a:r>
            <a:r>
              <a:rPr lang="en-US" sz="2800" dirty="0" err="1"/>
              <a:t>ExtendsArrayStack</a:t>
            </a:r>
            <a:r>
              <a:rPr lang="en-US" sz="2800" dirty="0"/>
              <a:t> or </a:t>
            </a:r>
            <a:r>
              <a:rPr lang="en-US" sz="2800" dirty="0" err="1"/>
              <a:t>WrapsArrayStack</a:t>
            </a:r>
            <a:r>
              <a:rPr lang="en-US" sz="2800" dirty="0"/>
              <a:t> better? Why?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6173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Printer queue</a:t>
            </a:r>
          </a:p>
          <a:p>
            <a:r>
              <a:rPr lang="en-US" dirty="0"/>
              <a:t>Customer queue</a:t>
            </a:r>
          </a:p>
          <a:p>
            <a:r>
              <a:rPr lang="en-US" dirty="0"/>
              <a:t>This week’s lab (resonance simulation)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  <a:p>
            <a:pPr lvl="1"/>
            <a:r>
              <a:rPr lang="en-US" dirty="0"/>
              <a:t>Matching parenthesis</a:t>
            </a:r>
          </a:p>
          <a:p>
            <a:pPr lvl="1"/>
            <a:r>
              <a:rPr lang="en-US" dirty="0"/>
              <a:t>Compiling expressions</a:t>
            </a:r>
          </a:p>
          <a:p>
            <a:r>
              <a:rPr lang="en-US" dirty="0"/>
              <a:t>Function call stack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 Applications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Stack Applications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88CC2B3-9DEA-4925-935C-BFC6DBDE32F4}"/>
              </a:ext>
            </a:extLst>
          </p:cNvPr>
          <p:cNvSpPr txBox="1">
            <a:spLocks/>
          </p:cNvSpPr>
          <p:nvPr/>
        </p:nvSpPr>
        <p:spPr bwMode="auto">
          <a:xfrm>
            <a:off x="5334000" y="1709164"/>
            <a:ext cx="82296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Network queue</a:t>
            </a:r>
          </a:p>
          <a:p>
            <a:r>
              <a:rPr lang="en-US" kern="0" dirty="0"/>
              <a:t>Call center queue</a:t>
            </a:r>
          </a:p>
        </p:txBody>
      </p:sp>
    </p:spTree>
    <p:extLst>
      <p:ext uri="{BB962C8B-B14F-4D97-AF65-F5344CB8AC3E}">
        <p14:creationId xmlns:p14="http://schemas.microsoft.com/office/powerpoint/2010/main" val="2838160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a British queue</a:t>
            </a:r>
          </a:p>
          <a:p>
            <a:pPr lvl="1"/>
            <a:r>
              <a:rPr lang="en-US" dirty="0"/>
              <a:t>A line at the grocery store</a:t>
            </a:r>
          </a:p>
          <a:p>
            <a:pPr lvl="1"/>
            <a:r>
              <a:rPr lang="en-US" dirty="0"/>
              <a:t>A line at the movie theatre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First In, First Out (FIFO)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http://www.itp.net/582151-tensator-jumps-to-the-front-of-the-queue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2050" name="Picture 2" descr="http://www.itp.net/images/content/582151/article/7398-queue_artic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05000"/>
            <a:ext cx="355274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390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queue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public interface Queue&lt;E&gt; {</a:t>
            </a:r>
          </a:p>
          <a:p>
            <a:pPr marL="0" indent="0">
              <a:buNone/>
            </a:pPr>
            <a:r>
              <a:rPr lang="en-US" dirty="0"/>
              <a:t>    E poll();</a:t>
            </a:r>
          </a:p>
          <a:p>
            <a:pPr marL="0" indent="0">
              <a:buNone/>
            </a:pPr>
            <a:r>
              <a:rPr lang="en-US" dirty="0"/>
              <a:t>    void offer(E element);</a:t>
            </a:r>
          </a:p>
          <a:p>
            <a:pPr marL="0" indent="0">
              <a:buNone/>
            </a:pPr>
            <a:r>
              <a:rPr lang="en-US" dirty="0"/>
              <a:t>    E peek();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(Different from Java API – see code examples)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334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Queues?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to use</a:t>
            </a:r>
          </a:p>
          <a:p>
            <a:r>
              <a:rPr lang="en-US" dirty="0"/>
              <a:t>Many applications don’t need more</a:t>
            </a:r>
          </a:p>
          <a:p>
            <a:r>
              <a:rPr lang="en-US" dirty="0"/>
              <a:t>Avoid “breaking the rules” accidentally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 main advantage of a Queue is that it causes compiler errors.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4579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Java’s </a:t>
            </a:r>
            <a:r>
              <a:rPr lang="en-US" dirty="0" err="1"/>
              <a:t>ArrayList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push: add(0,E) – EXERCISE: What is the Big-O?</a:t>
            </a:r>
          </a:p>
          <a:p>
            <a:pPr lvl="1"/>
            <a:r>
              <a:rPr lang="en-US" dirty="0"/>
              <a:t>pop: remove(n-1) – EXERCISE: Big-O?</a:t>
            </a:r>
          </a:p>
          <a:p>
            <a:pPr lvl="1"/>
            <a:r>
              <a:rPr lang="en-US" dirty="0"/>
              <a:t>peek: [EXERCISE!] – EXERCISE: Big-O?</a:t>
            </a:r>
          </a:p>
          <a:p>
            <a:pPr lvl="1"/>
            <a:r>
              <a:rPr lang="en-US" dirty="0" err="1"/>
              <a:t>isEmpty</a:t>
            </a:r>
            <a:r>
              <a:rPr lang="en-US" dirty="0"/>
              <a:t>: </a:t>
            </a:r>
            <a:r>
              <a:rPr lang="en-US" dirty="0" err="1"/>
              <a:t>isEmpty</a:t>
            </a:r>
            <a:r>
              <a:rPr lang="en-US" dirty="0"/>
              <a:t>()</a:t>
            </a:r>
          </a:p>
          <a:p>
            <a:r>
              <a:rPr lang="en-US" dirty="0"/>
              <a:t>With Java’s </a:t>
            </a:r>
            <a:r>
              <a:rPr lang="en-US" dirty="0" err="1"/>
              <a:t>LinkedList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push: add(0,E) – EXERCISE: What is the Big-O?</a:t>
            </a:r>
          </a:p>
          <a:p>
            <a:pPr lvl="1"/>
            <a:r>
              <a:rPr lang="en-US" dirty="0"/>
              <a:t>pop: remove(n-1) – EXERCISE: Big-O?</a:t>
            </a:r>
          </a:p>
          <a:p>
            <a:pPr lvl="1"/>
            <a:r>
              <a:rPr lang="en-US" dirty="0"/>
              <a:t>peek: [EXERCISE!] – EXERCISE: Big-O?</a:t>
            </a:r>
          </a:p>
          <a:p>
            <a:pPr lvl="1"/>
            <a:r>
              <a:rPr lang="en-US" dirty="0" err="1"/>
              <a:t>isEmpty</a:t>
            </a:r>
            <a:r>
              <a:rPr lang="en-US" dirty="0"/>
              <a:t>: </a:t>
            </a:r>
            <a:r>
              <a:rPr lang="en-US" dirty="0" err="1"/>
              <a:t>isEmpty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2422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methods for each operation:</a:t>
            </a:r>
          </a:p>
          <a:p>
            <a:pPr lvl="1"/>
            <a:r>
              <a:rPr lang="en-US" dirty="0"/>
              <a:t>One throws exceptions if nothing there</a:t>
            </a:r>
          </a:p>
          <a:p>
            <a:pPr lvl="1"/>
            <a:r>
              <a:rPr lang="en-US" dirty="0"/>
              <a:t>The other returns null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Java’s Queue Interface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457200" y="3927773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647097" y="3692863"/>
          <a:ext cx="7467600" cy="2316480"/>
        </p:xfrm>
        <a:graphic>
          <a:graphicData uri="http://schemas.openxmlformats.org/drawingml/2006/table">
            <a:tbl>
              <a:tblPr/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/>
                        <a:t>Throws exception</a:t>
                      </a:r>
                      <a:endParaRPr lang="en-US" sz="2800" dirty="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/>
                        <a:t>Returns special value</a:t>
                      </a:r>
                      <a:endParaRPr lang="en-US" sz="280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/>
                        <a:t>Insert</a:t>
                      </a:r>
                      <a:endParaRPr lang="en-US" sz="2800" dirty="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strike="noStrike" dirty="0">
                          <a:solidFill>
                            <a:srgbClr val="4A6782"/>
                          </a:solidFill>
                          <a:effectLst/>
                          <a:hlinkClick r:id="rId3"/>
                        </a:rPr>
                        <a:t>add(e)</a:t>
                      </a:r>
                      <a:endParaRPr lang="en-US" sz="2800" dirty="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strike="noStrike">
                          <a:solidFill>
                            <a:srgbClr val="4A6782"/>
                          </a:solidFill>
                          <a:effectLst/>
                          <a:hlinkClick r:id="rId4"/>
                        </a:rPr>
                        <a:t>offer(e)</a:t>
                      </a:r>
                      <a:endParaRPr lang="en-US" sz="280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/>
                        <a:t>Remove</a:t>
                      </a:r>
                      <a:endParaRPr lang="en-US" sz="2800" dirty="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strike="noStrike">
                          <a:solidFill>
                            <a:srgbClr val="4A6782"/>
                          </a:solidFill>
                          <a:effectLst/>
                          <a:hlinkClick r:id="rId5"/>
                        </a:rPr>
                        <a:t>remove()</a:t>
                      </a:r>
                      <a:endParaRPr lang="en-US" sz="280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strike="noStrike" dirty="0">
                          <a:solidFill>
                            <a:srgbClr val="4A6782"/>
                          </a:solidFill>
                          <a:effectLst/>
                          <a:hlinkClick r:id="rId6"/>
                        </a:rPr>
                        <a:t>poll()</a:t>
                      </a:r>
                      <a:endParaRPr lang="en-US" sz="2800" dirty="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/>
                        <a:t>Examine</a:t>
                      </a:r>
                      <a:endParaRPr lang="en-US" sz="2800" dirty="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strike="noStrike">
                          <a:solidFill>
                            <a:srgbClr val="4A6782"/>
                          </a:solidFill>
                          <a:effectLst/>
                          <a:hlinkClick r:id="rId7"/>
                        </a:rPr>
                        <a:t>element()</a:t>
                      </a:r>
                      <a:endParaRPr lang="en-US" sz="280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strike="noStrike" dirty="0">
                          <a:solidFill>
                            <a:srgbClr val="4A6782"/>
                          </a:solidFill>
                          <a:effectLst/>
                          <a:hlinkClick r:id="rId8"/>
                        </a:rPr>
                        <a:t>peek()</a:t>
                      </a:r>
                      <a:endParaRPr lang="en-US" sz="2800" dirty="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902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Which to use?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advantages of using the method that throws an exception?</a:t>
            </a:r>
          </a:p>
          <a:p>
            <a:r>
              <a:rPr lang="en-US" dirty="0"/>
              <a:t>What are the advantages of using the method that returns null?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CS-2852 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341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Circular 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[See code]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74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Printer queue</a:t>
            </a:r>
          </a:p>
          <a:p>
            <a:r>
              <a:rPr lang="en-US" dirty="0"/>
              <a:t>Customer queue</a:t>
            </a:r>
          </a:p>
          <a:p>
            <a:r>
              <a:rPr lang="en-US" dirty="0"/>
              <a:t>This week’s lab (resonance simulation)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  <a:p>
            <a:pPr lvl="1"/>
            <a:r>
              <a:rPr lang="en-US" dirty="0"/>
              <a:t>Matching parenthesis</a:t>
            </a:r>
          </a:p>
          <a:p>
            <a:pPr lvl="1"/>
            <a:r>
              <a:rPr lang="en-US" dirty="0"/>
              <a:t>Compiling expressions</a:t>
            </a:r>
          </a:p>
          <a:p>
            <a:r>
              <a:rPr lang="en-US" dirty="0"/>
              <a:t>Function call stack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 Applications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Stack Applications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88CC2B3-9DEA-4925-935C-BFC6DBDE32F4}"/>
              </a:ext>
            </a:extLst>
          </p:cNvPr>
          <p:cNvSpPr txBox="1">
            <a:spLocks/>
          </p:cNvSpPr>
          <p:nvPr/>
        </p:nvSpPr>
        <p:spPr bwMode="auto">
          <a:xfrm>
            <a:off x="5334000" y="1709164"/>
            <a:ext cx="82296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Network queue</a:t>
            </a:r>
          </a:p>
          <a:p>
            <a:r>
              <a:rPr lang="en-US" kern="0" dirty="0"/>
              <a:t>Call center queue</a:t>
            </a:r>
          </a:p>
        </p:txBody>
      </p:sp>
    </p:spTree>
    <p:extLst>
      <p:ext uri="{BB962C8B-B14F-4D97-AF65-F5344CB8AC3E}">
        <p14:creationId xmlns:p14="http://schemas.microsoft.com/office/powerpoint/2010/main" val="39076552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33794</TotalTime>
  <Words>804</Words>
  <Application>Microsoft Office PowerPoint</Application>
  <PresentationFormat>On-screen Show (4:3)</PresentationFormat>
  <Paragraphs>246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Tahoma</vt:lpstr>
      <vt:lpstr>Times New Roman</vt:lpstr>
      <vt:lpstr>Wingdings</vt:lpstr>
      <vt:lpstr>2_Network</vt:lpstr>
      <vt:lpstr>    CS2852 Week 5, Class 1</vt:lpstr>
      <vt:lpstr>Queues</vt:lpstr>
      <vt:lpstr>A queue interface</vt:lpstr>
      <vt:lpstr>Why Queues?</vt:lpstr>
      <vt:lpstr>Implementing a Queue</vt:lpstr>
      <vt:lpstr>Java’s Queue Interface</vt:lpstr>
      <vt:lpstr>Exercise: Which to use?</vt:lpstr>
      <vt:lpstr>Implementing a Circular Queue</vt:lpstr>
      <vt:lpstr>Queue Applications</vt:lpstr>
      <vt:lpstr>    CS2852 Week 5, Class 2</vt:lpstr>
      <vt:lpstr>Stacks</vt:lpstr>
      <vt:lpstr>A stack interface</vt:lpstr>
      <vt:lpstr>Why Stacks?</vt:lpstr>
      <vt:lpstr>Implementing a Stack</vt:lpstr>
      <vt:lpstr>To extend, or to compose?</vt:lpstr>
      <vt:lpstr>Queue Applications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Yoder</cp:lastModifiedBy>
  <cp:revision>1249</cp:revision>
  <cp:lastPrinted>2018-04-12T18:48:29Z</cp:lastPrinted>
  <dcterms:created xsi:type="dcterms:W3CDTF">1999-09-06T21:32:20Z</dcterms:created>
  <dcterms:modified xsi:type="dcterms:W3CDTF">2018-04-12T18:50:18Z</dcterms:modified>
</cp:coreProperties>
</file>