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handoutMasterIdLst>
    <p:handoutMasterId r:id="rId17"/>
  </p:handoutMasterIdLst>
  <p:sldIdLst>
    <p:sldId id="340" r:id="rId2"/>
    <p:sldId id="341" r:id="rId3"/>
    <p:sldId id="342" r:id="rId4"/>
    <p:sldId id="343" r:id="rId5"/>
    <p:sldId id="344" r:id="rId6"/>
    <p:sldId id="345" r:id="rId7"/>
    <p:sldId id="346" r:id="rId8"/>
    <p:sldId id="347" r:id="rId9"/>
    <p:sldId id="348" r:id="rId10"/>
    <p:sldId id="349" r:id="rId11"/>
    <p:sldId id="352" r:id="rId12"/>
    <p:sldId id="353" r:id="rId13"/>
    <p:sldId id="350" r:id="rId14"/>
    <p:sldId id="351"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12" autoAdjust="0"/>
    <p:restoredTop sz="82686" autoAdjust="0"/>
  </p:normalViewPr>
  <p:slideViewPr>
    <p:cSldViewPr>
      <p:cViewPr varScale="1">
        <p:scale>
          <a:sx n="68" d="100"/>
          <a:sy n="68" d="100"/>
        </p:scale>
        <p:origin x="7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3036622" cy="464205"/>
          </a:xfrm>
          <a:prstGeom prst="rect">
            <a:avLst/>
          </a:prstGeom>
          <a:noFill/>
          <a:ln w="9525">
            <a:noFill/>
            <a:miter lim="800000"/>
            <a:headEnd/>
            <a:tailEnd/>
          </a:ln>
          <a:effectLst/>
        </p:spPr>
        <p:txBody>
          <a:bodyPr vert="horz" wrap="square" lIns="93117" tIns="46559" rIns="93117" bIns="46559" numCol="1" anchor="t" anchorCtr="0" compatLnSpc="1">
            <a:prstTxWarp prst="textNoShape">
              <a:avLst/>
            </a:prstTxWarp>
          </a:bodyPr>
          <a:lstStyle>
            <a:lvl1pPr defTabSz="931906">
              <a:defRPr sz="1200">
                <a:latin typeface="Tahoma" pitchFamily="34" charset="0"/>
              </a:defRPr>
            </a:lvl1pPr>
          </a:lstStyle>
          <a:p>
            <a:pPr>
              <a:defRPr/>
            </a:pPr>
            <a:r>
              <a:rPr lang="en-US"/>
              <a:t>CS2852</a:t>
            </a:r>
          </a:p>
        </p:txBody>
      </p:sp>
      <p:sp>
        <p:nvSpPr>
          <p:cNvPr id="33795" name="Rectangle 3"/>
          <p:cNvSpPr>
            <a:spLocks noGrp="1" noChangeArrowheads="1"/>
          </p:cNvSpPr>
          <p:nvPr>
            <p:ph type="dt" sz="quarter" idx="1"/>
          </p:nvPr>
        </p:nvSpPr>
        <p:spPr bwMode="auto">
          <a:xfrm>
            <a:off x="3973778" y="1"/>
            <a:ext cx="3036622" cy="464205"/>
          </a:xfrm>
          <a:prstGeom prst="rect">
            <a:avLst/>
          </a:prstGeom>
          <a:noFill/>
          <a:ln w="9525">
            <a:noFill/>
            <a:miter lim="800000"/>
            <a:headEnd/>
            <a:tailEnd/>
          </a:ln>
          <a:effectLst/>
        </p:spPr>
        <p:txBody>
          <a:bodyPr vert="horz" wrap="square" lIns="93117" tIns="46559" rIns="93117" bIns="46559" numCol="1" anchor="t" anchorCtr="0" compatLnSpc="1">
            <a:prstTxWarp prst="textNoShape">
              <a:avLst/>
            </a:prstTxWarp>
          </a:bodyPr>
          <a:lstStyle>
            <a:lvl1pPr algn="r" defTabSz="931906">
              <a:defRPr sz="1200">
                <a:latin typeface="Tahoma" pitchFamily="34" charset="0"/>
              </a:defRPr>
            </a:lvl1pPr>
          </a:lstStyle>
          <a:p>
            <a:pPr>
              <a:defRPr/>
            </a:pPr>
            <a:fld id="{32B32498-105D-4F90-A7F2-EF83F66561A3}" type="datetime3">
              <a:rPr lang="en-US"/>
              <a:pPr>
                <a:defRPr/>
              </a:pPr>
              <a:t>23 April 2018</a:t>
            </a:fld>
            <a:endParaRPr lang="en-US"/>
          </a:p>
        </p:txBody>
      </p:sp>
      <p:sp>
        <p:nvSpPr>
          <p:cNvPr id="33796" name="Rectangle 4"/>
          <p:cNvSpPr>
            <a:spLocks noGrp="1" noChangeArrowheads="1"/>
          </p:cNvSpPr>
          <p:nvPr>
            <p:ph type="ftr" sz="quarter" idx="2"/>
          </p:nvPr>
        </p:nvSpPr>
        <p:spPr bwMode="auto">
          <a:xfrm>
            <a:off x="1" y="8832196"/>
            <a:ext cx="3036622" cy="464205"/>
          </a:xfrm>
          <a:prstGeom prst="rect">
            <a:avLst/>
          </a:prstGeom>
          <a:noFill/>
          <a:ln w="9525">
            <a:noFill/>
            <a:miter lim="800000"/>
            <a:headEnd/>
            <a:tailEnd/>
          </a:ln>
          <a:effectLst/>
        </p:spPr>
        <p:txBody>
          <a:bodyPr vert="horz" wrap="square" lIns="93117" tIns="46559" rIns="93117" bIns="46559" numCol="1" anchor="b" anchorCtr="0" compatLnSpc="1">
            <a:prstTxWarp prst="textNoShape">
              <a:avLst/>
            </a:prstTxWarp>
          </a:bodyPr>
          <a:lstStyle>
            <a:lvl1pPr defTabSz="931906">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8" y="8832196"/>
            <a:ext cx="3036622" cy="464205"/>
          </a:xfrm>
          <a:prstGeom prst="rect">
            <a:avLst/>
          </a:prstGeom>
          <a:noFill/>
          <a:ln w="9525">
            <a:noFill/>
            <a:miter lim="800000"/>
            <a:headEnd/>
            <a:tailEnd/>
          </a:ln>
          <a:effectLst/>
        </p:spPr>
        <p:txBody>
          <a:bodyPr vert="horz" wrap="square" lIns="93117" tIns="46559" rIns="93117" bIns="46559" numCol="1" anchor="b" anchorCtr="0" compatLnSpc="1">
            <a:prstTxWarp prst="textNoShape">
              <a:avLst/>
            </a:prstTxWarp>
          </a:bodyPr>
          <a:lstStyle>
            <a:lvl1pPr algn="r" defTabSz="93190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1" y="1"/>
            <a:ext cx="3068571" cy="442686"/>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lvl1pPr>
              <a:defRPr sz="1200" b="1">
                <a:latin typeface="Times New Roman" pitchFamily="18" charset="0"/>
              </a:defRPr>
            </a:lvl1pPr>
          </a:lstStyle>
          <a:p>
            <a:pPr>
              <a:defRPr/>
            </a:pPr>
            <a:r>
              <a:rPr lang="en-US"/>
              <a:t>CS2852</a:t>
            </a:r>
          </a:p>
        </p:txBody>
      </p:sp>
      <p:sp>
        <p:nvSpPr>
          <p:cNvPr id="770051" name="Rectangle 3"/>
          <p:cNvSpPr>
            <a:spLocks noGrp="1" noChangeArrowheads="1"/>
          </p:cNvSpPr>
          <p:nvPr>
            <p:ph type="dt" idx="1"/>
          </p:nvPr>
        </p:nvSpPr>
        <p:spPr bwMode="auto">
          <a:xfrm>
            <a:off x="3944872" y="1"/>
            <a:ext cx="3065528" cy="442686"/>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4/23/2018</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1" y="8853714"/>
            <a:ext cx="3068571" cy="442686"/>
          </a:xfrm>
          <a:prstGeom prst="rect">
            <a:avLst/>
          </a:prstGeom>
          <a:noFill/>
          <a:ln w="9525">
            <a:noFill/>
            <a:miter lim="800000"/>
            <a:headEnd/>
            <a:tailEnd/>
          </a:ln>
          <a:effectLst/>
        </p:spPr>
        <p:txBody>
          <a:bodyPr vert="horz" wrap="square" lIns="88119" tIns="44060" rIns="88119" bIns="44060"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119" tIns="44060" rIns="88119" bIns="44060"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6" y="664029"/>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lvl="1"/>
            <a:r>
              <a:rPr lang="en-US" dirty="0"/>
              <a:t>1-2,6-8,11-15,17-19</a:t>
            </a:r>
          </a:p>
          <a:p>
            <a:pPr lvl="0"/>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Tree>
    <p:extLst>
      <p:ext uri="{BB962C8B-B14F-4D97-AF65-F5344CB8AC3E}">
        <p14:creationId xmlns:p14="http://schemas.microsoft.com/office/powerpoint/2010/main" val="41174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Let's do our code example
https://www.polleverywhere.com/multiple_choice_polls/hbshrlCccRfIEpG</a:t>
            </a:r>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a:extLst>
              <a:ext uri="{FF2B5EF4-FFF2-40B4-BE49-F238E27FC236}">
                <a16:creationId xmlns:a16="http://schemas.microsoft.com/office/drawing/2014/main" id="{DFFC25B9-5E22-4152-AE6D-DCCE91E252BC}"/>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89683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Explain your answer
https://www.polleverywhere.com/free_text_polls/zU2TN4TpL4E1Zps</a:t>
            </a:r>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a:extLst>
              <a:ext uri="{FF2B5EF4-FFF2-40B4-BE49-F238E27FC236}">
                <a16:creationId xmlns:a16="http://schemas.microsoft.com/office/drawing/2014/main" id="{3D1CFD3B-2318-4504-9441-36E877C12AA7}"/>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310595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82032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This is now in </a:t>
            </a:r>
            <a:r>
              <a:rPr lang="en-US"/>
              <a:t>the by-board notes – 18q3</a:t>
            </a:r>
          </a:p>
          <a:p>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264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a:t>
Poll Title: What was the muddiest point? (CS2852)
https://www.polleverywhere.com/free_text_polls/5ecaTmFuFeJ65hY</a:t>
            </a:r>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a:extLst>
              <a:ext uri="{FF2B5EF4-FFF2-40B4-BE49-F238E27FC236}">
                <a16:creationId xmlns:a16="http://schemas.microsoft.com/office/drawing/2014/main" id="{E26EC28B-4D8B-416A-BED5-4453375247F0}"/>
              </a:ext>
            </a:extLst>
          </p:cNvPr>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35108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9277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88025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79686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20932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06646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5295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4/23/2018</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179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SE-2811</a:t>
            </a:r>
          </a:p>
          <a:p>
            <a:pPr>
              <a:defRPr/>
            </a:pPr>
            <a:r>
              <a:rPr lang="en-US" altLang="en-US" dirty="0"/>
              <a:t>Slide design: Dr. Mark L. Hornick</a:t>
            </a:r>
          </a:p>
          <a:p>
            <a:pPr>
              <a:defRPr/>
            </a:pPr>
            <a:r>
              <a:rPr lang="en-US" altLang="en-US" dirty="0"/>
              <a:t>Most Content: Dr. Hornick</a:t>
            </a:r>
          </a:p>
          <a:p>
            <a:pPr>
              <a:defRPr/>
            </a:pPr>
            <a:r>
              <a:rPr lang="en-US" altLang="en-US" dirty="0"/>
              <a:t>Some Content and Most Errors: 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err="1"/>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SE-2811</a:t>
            </a:r>
          </a:p>
          <a:p>
            <a:pPr>
              <a:defRPr/>
            </a:pPr>
            <a:r>
              <a:rPr lang="en-US" altLang="en-US"/>
              <a:t>Slide design: Dr. Mark L. Hornick</a:t>
            </a:r>
          </a:p>
          <a:p>
            <a:pPr>
              <a:defRPr/>
            </a:pPr>
            <a:r>
              <a:rPr lang="en-US" altLang="en-US"/>
              <a:t>Content: Dr. Hornick</a:t>
            </a:r>
          </a:p>
          <a:p>
            <a:pPr>
              <a:defRPr/>
            </a:pPr>
            <a:r>
              <a:rPr lang="en-US" altLang="en-US"/>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a:p>
            <a:pPr>
              <a:defRPr/>
            </a:pPr>
            <a:r>
              <a:rPr lang="en-US" altLang="en-US" dirty="0"/>
              <a:t>Slide Design: Dr.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9.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10.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soe.us/taylor/tutorial/cs2852/binarySear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CS2852</a:t>
            </a:r>
            <a:br>
              <a:rPr lang="en-US" dirty="0"/>
            </a:br>
            <a:r>
              <a:rPr lang="en-US" dirty="0"/>
              <a:t>Week 6, Class 1</a:t>
            </a:r>
          </a:p>
        </p:txBody>
      </p:sp>
      <p:sp>
        <p:nvSpPr>
          <p:cNvPr id="3" name="Content Placeholder 2"/>
          <p:cNvSpPr>
            <a:spLocks noGrp="1"/>
          </p:cNvSpPr>
          <p:nvPr>
            <p:ph idx="1"/>
          </p:nvPr>
        </p:nvSpPr>
        <p:spPr>
          <a:xfrm>
            <a:off x="457200" y="1828800"/>
            <a:ext cx="8229600" cy="4724400"/>
          </a:xfrm>
        </p:spPr>
        <p:txBody>
          <a:bodyPr>
            <a:normAutofit lnSpcReduction="10000"/>
          </a:bodyPr>
          <a:lstStyle/>
          <a:p>
            <a:r>
              <a:rPr lang="en-US" dirty="0">
                <a:sym typeface="Wingdings" panose="05000000000000000000" pitchFamily="2" charset="2"/>
              </a:rPr>
              <a:t>Today</a:t>
            </a:r>
          </a:p>
          <a:p>
            <a:pPr lvl="1"/>
            <a:r>
              <a:rPr lang="en-US" dirty="0">
                <a:sym typeface="Wingdings" panose="05000000000000000000" pitchFamily="2" charset="2"/>
              </a:rPr>
              <a:t>Returning Random Stuff</a:t>
            </a:r>
          </a:p>
          <a:p>
            <a:pPr lvl="1"/>
            <a:r>
              <a:rPr lang="en-US" dirty="0">
                <a:sym typeface="Wingdings" panose="05000000000000000000" pitchFamily="2" charset="2"/>
              </a:rPr>
              <a:t>Muddiest point</a:t>
            </a:r>
          </a:p>
          <a:p>
            <a:pPr lvl="1"/>
            <a:r>
              <a:rPr lang="en-US" dirty="0">
                <a:sym typeface="Wingdings" panose="05000000000000000000" pitchFamily="2" charset="2"/>
              </a:rPr>
              <a:t>Recursion</a:t>
            </a:r>
          </a:p>
          <a:p>
            <a:pPr lvl="1"/>
            <a:r>
              <a:rPr lang="en-US" dirty="0">
                <a:sym typeface="Wingdings" panose="05000000000000000000" pitchFamily="2" charset="2"/>
              </a:rPr>
              <a:t>Binary search</a:t>
            </a:r>
          </a:p>
          <a:p>
            <a:pPr lvl="1"/>
            <a:r>
              <a:rPr lang="en-US" dirty="0">
                <a:sym typeface="Wingdings" panose="05000000000000000000" pitchFamily="2" charset="2"/>
              </a:rPr>
              <a:t>Wrap up of Queues and Stacks???</a:t>
            </a:r>
          </a:p>
          <a:p>
            <a:r>
              <a:rPr lang="en-US" dirty="0">
                <a:sym typeface="Wingdings" panose="05000000000000000000" pitchFamily="2" charset="2"/>
              </a:rPr>
              <a:t>Lab 6</a:t>
            </a:r>
          </a:p>
          <a:p>
            <a:pPr lvl="1"/>
            <a:r>
              <a:rPr lang="en-US" dirty="0">
                <a:sym typeface="Wingdings" panose="05000000000000000000" pitchFamily="2" charset="2"/>
              </a:rPr>
              <a:t>Will code PART of the lab with a partner during the lab period.</a:t>
            </a:r>
          </a:p>
          <a:p>
            <a:r>
              <a:rPr lang="en-US" dirty="0">
                <a:sym typeface="Wingdings" panose="05000000000000000000" pitchFamily="2" charset="2"/>
              </a:rPr>
              <a:t>Thursday: Half-Exam 3</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extLst>
      <p:ext uri="{BB962C8B-B14F-4D97-AF65-F5344CB8AC3E}">
        <p14:creationId xmlns:p14="http://schemas.microsoft.com/office/powerpoint/2010/main" val="192608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comparisons for different sizes</a:t>
            </a:r>
          </a:p>
        </p:txBody>
      </p:sp>
      <p:graphicFrame>
        <p:nvGraphicFramePr>
          <p:cNvPr id="6" name="Content Placeholder 5"/>
          <p:cNvGraphicFramePr>
            <a:graphicFrameLocks noGrp="1"/>
          </p:cNvGraphicFramePr>
          <p:nvPr>
            <p:ph idx="1"/>
            <p:extLst/>
          </p:nvPr>
        </p:nvGraphicFramePr>
        <p:xfrm>
          <a:off x="1295400" y="2072641"/>
          <a:ext cx="6400800" cy="3566160"/>
        </p:xfrm>
        <a:graphic>
          <a:graphicData uri="http://schemas.openxmlformats.org/drawingml/2006/table">
            <a:tbl>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0">
                <a:tc>
                  <a:txBody>
                    <a:bodyPr/>
                    <a:lstStyle/>
                    <a:p>
                      <a:pPr algn="ctr" fontAlgn="base"/>
                      <a:r>
                        <a:rPr lang="en-US" b="1" dirty="0">
                          <a:effectLst/>
                          <a:latin typeface="inherit"/>
                        </a:rPr>
                        <a:t>Number of elements</a:t>
                      </a:r>
                    </a:p>
                  </a:txBody>
                  <a:tcPr anchor="ctr">
                    <a:lnL>
                      <a:noFill/>
                    </a:lnL>
                    <a:lnR>
                      <a:noFill/>
                    </a:lnR>
                    <a:lnT>
                      <a:noFill/>
                    </a:lnT>
                    <a:lnB w="7620" cap="flat" cmpd="sng" algn="ctr">
                      <a:solidFill>
                        <a:srgbClr val="5054A5"/>
                      </a:solidFill>
                      <a:prstDash val="solid"/>
                      <a:round/>
                      <a:headEnd type="none" w="med" len="med"/>
                      <a:tailEnd type="none" w="med" len="med"/>
                    </a:lnB>
                  </a:tcPr>
                </a:tc>
                <a:tc>
                  <a:txBody>
                    <a:bodyPr/>
                    <a:lstStyle/>
                    <a:p>
                      <a:pPr algn="ctr" fontAlgn="base"/>
                      <a:r>
                        <a:rPr lang="en-US" b="1">
                          <a:effectLst/>
                          <a:latin typeface="inherit"/>
                        </a:rPr>
                        <a:t>Maximum Required Comparisons</a:t>
                      </a:r>
                    </a:p>
                  </a:txBody>
                  <a:tcPr anchor="ctr">
                    <a:lnL>
                      <a:noFill/>
                    </a:lnL>
                    <a:lnR>
                      <a:noFill/>
                    </a:lnR>
                    <a:lnT>
                      <a:noFill/>
                    </a:lnT>
                    <a:lnB w="7620" cap="flat" cmpd="sng" algn="ctr">
                      <a:solidFill>
                        <a:srgbClr val="5054A5"/>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fontAlgn="t"/>
                      <a:r>
                        <a:rPr lang="en-US" dirty="0">
                          <a:effectLst/>
                          <a:latin typeface="inherit"/>
                        </a:rPr>
                        <a:t>3</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tc>
                  <a:txBody>
                    <a:bodyPr/>
                    <a:lstStyle/>
                    <a:p>
                      <a:pPr fontAlgn="t"/>
                      <a:r>
                        <a:rPr lang="en-US">
                          <a:effectLst/>
                          <a:latin typeface="inherit"/>
                        </a:rPr>
                        <a:t>2</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fontAlgn="t"/>
                      <a:r>
                        <a:rPr lang="en-US">
                          <a:effectLst/>
                          <a:latin typeface="inherit"/>
                        </a:rPr>
                        <a:t>7</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tc>
                  <a:txBody>
                    <a:bodyPr/>
                    <a:lstStyle/>
                    <a:p>
                      <a:pPr fontAlgn="t"/>
                      <a:r>
                        <a:rPr lang="en-US">
                          <a:effectLst/>
                          <a:latin typeface="inherit"/>
                        </a:rPr>
                        <a:t>3</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fontAlgn="t"/>
                      <a:r>
                        <a:rPr lang="en-US">
                          <a:effectLst/>
                          <a:latin typeface="inherit"/>
                        </a:rPr>
                        <a:t>15</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tc>
                  <a:txBody>
                    <a:bodyPr/>
                    <a:lstStyle/>
                    <a:p>
                      <a:pPr fontAlgn="t"/>
                      <a:r>
                        <a:rPr lang="en-US">
                          <a:effectLst/>
                          <a:latin typeface="inherit"/>
                        </a:rPr>
                        <a:t>4</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fontAlgn="t"/>
                      <a:r>
                        <a:rPr lang="en-US">
                          <a:effectLst/>
                          <a:latin typeface="inherit"/>
                        </a:rPr>
                        <a:t>31</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tc>
                  <a:txBody>
                    <a:bodyPr/>
                    <a:lstStyle/>
                    <a:p>
                      <a:pPr fontAlgn="t"/>
                      <a:r>
                        <a:rPr lang="en-US">
                          <a:effectLst/>
                          <a:latin typeface="inherit"/>
                        </a:rPr>
                        <a:t>5</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fontAlgn="t"/>
                      <a:r>
                        <a:rPr lang="en-US">
                          <a:effectLst/>
                          <a:latin typeface="inherit"/>
                        </a:rPr>
                        <a:t>63</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tc>
                  <a:txBody>
                    <a:bodyPr/>
                    <a:lstStyle/>
                    <a:p>
                      <a:pPr fontAlgn="t"/>
                      <a:r>
                        <a:rPr lang="en-US">
                          <a:effectLst/>
                          <a:latin typeface="inherit"/>
                        </a:rPr>
                        <a:t>6</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fontAlgn="base"/>
                      <a:r>
                        <a:rPr lang="en-US" b="0" i="0" u="none" strike="noStrike" dirty="0">
                          <a:effectLst/>
                          <a:latin typeface="MathJax_Main"/>
                        </a:rPr>
                        <a:t>2</a:t>
                      </a:r>
                      <a:r>
                        <a:rPr lang="en-US" b="0" i="0" u="none" strike="noStrike" baseline="30000" dirty="0">
                          <a:effectLst/>
                          <a:latin typeface="MathJax_Math-italic"/>
                        </a:rPr>
                        <a:t>n</a:t>
                      </a:r>
                      <a:r>
                        <a:rPr lang="en-US" b="0" i="0" u="none" strike="noStrike" dirty="0">
                          <a:effectLst/>
                          <a:latin typeface="MathJax_Main"/>
                        </a:rPr>
                        <a:t>−1</a:t>
                      </a:r>
                      <a:endParaRPr lang="en-US" dirty="0">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tc>
                  <a:txBody>
                    <a:bodyPr/>
                    <a:lstStyle/>
                    <a:p>
                      <a:pPr fontAlgn="base"/>
                      <a:r>
                        <a:rPr lang="en-US" b="0" i="0" u="none" strike="noStrike">
                          <a:effectLst/>
                          <a:latin typeface="MathJax_Math-italic"/>
                        </a:rPr>
                        <a:t>n</a:t>
                      </a:r>
                      <a:endParaRPr lang="en-US">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fontAlgn="base"/>
                      <a:r>
                        <a:rPr lang="en-US" b="0" i="0" u="none" strike="noStrike" dirty="0">
                          <a:effectLst/>
                          <a:latin typeface="MathJax_Math-italic"/>
                        </a:rPr>
                        <a:t>n</a:t>
                      </a:r>
                      <a:endParaRPr lang="en-US" dirty="0">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tc>
                  <a:txBody>
                    <a:bodyPr/>
                    <a:lstStyle/>
                    <a:p>
                      <a:pPr fontAlgn="base"/>
                      <a:r>
                        <a:rPr lang="en-US" b="0" i="0" u="none" strike="noStrike" dirty="0">
                          <a:effectLst/>
                          <a:latin typeface="Times New Roman" panose="02020603050405020304" pitchFamily="18" charset="0"/>
                          <a:cs typeface="Times New Roman" panose="02020603050405020304" pitchFamily="18" charset="0"/>
                        </a:rPr>
                        <a:t>⸢ </a:t>
                      </a:r>
                      <a:r>
                        <a:rPr lang="en-US" b="0" i="0" u="none" strike="noStrike" dirty="0">
                          <a:effectLst/>
                          <a:latin typeface="MathJax_Main"/>
                        </a:rPr>
                        <a:t>log</a:t>
                      </a:r>
                      <a:r>
                        <a:rPr lang="en-US" b="0" i="0" u="none" strike="noStrike" baseline="-25000" dirty="0">
                          <a:effectLst/>
                          <a:latin typeface="MathJax_Main"/>
                        </a:rPr>
                        <a:t>2  </a:t>
                      </a:r>
                      <a:r>
                        <a:rPr lang="en-US" b="0" i="0" u="none" strike="noStrike" dirty="0">
                          <a:effectLst/>
                          <a:latin typeface="MathJax_Math-italic"/>
                        </a:rPr>
                        <a:t>(n+1) </a:t>
                      </a:r>
                      <a:r>
                        <a:rPr lang="en-US" b="0" i="0" u="none" strike="noStrike" dirty="0">
                          <a:effectLst/>
                          <a:latin typeface="Times New Roman" panose="02020603050405020304" pitchFamily="18" charset="0"/>
                          <a:cs typeface="Times New Roman" panose="02020603050405020304" pitchFamily="18" charset="0"/>
                        </a:rPr>
                        <a:t>⸣</a:t>
                      </a:r>
                      <a:endParaRPr lang="en-US" dirty="0">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
        <p:nvSpPr>
          <p:cNvPr id="7" name="Rectangle 1"/>
          <p:cNvSpPr>
            <a:spLocks noChangeArrowheads="1"/>
          </p:cNvSpPr>
          <p:nvPr/>
        </p:nvSpPr>
        <p:spPr bwMode="auto">
          <a:xfrm>
            <a:off x="457200" y="2279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80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371744-6EFA-4A04-BD41-F8E1B48DD30B}"/>
              </a:ext>
            </a:extLst>
          </p:cNvPr>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a:extLst>
              <a:ext uri="{FF2B5EF4-FFF2-40B4-BE49-F238E27FC236}">
                <a16:creationId xmlns:a16="http://schemas.microsoft.com/office/drawing/2014/main" id="{BE42BE1F-652B-4752-995F-61E9553F2C9E}"/>
              </a:ext>
            </a:extLst>
          </p:cNvPr>
          <p:cNvSpPr>
            <a:spLocks noGrp="1"/>
          </p:cNvSpPr>
          <p:nvPr>
            <p:ph type="sldNum" sz="quarter" idx="12"/>
          </p:nvPr>
        </p:nvSpPr>
        <p:spPr/>
        <p:txBody>
          <a:bodyPr/>
          <a:lstStyle/>
          <a:p>
            <a:pPr>
              <a:defRPr/>
            </a:pPr>
            <a:fld id="{7685061C-2967-4E31-80E3-2D9230D10221}" type="slidenum">
              <a:rPr lang="en-US" altLang="en-US" smtClean="0"/>
              <a:pPr>
                <a:defRPr/>
              </a:pPr>
              <a:t>11</a:t>
            </a:fld>
            <a:endParaRPr lang="en-US" altLang="en-US"/>
          </a:p>
        </p:txBody>
      </p:sp>
      <p:pic>
        <p:nvPicPr>
          <p:cNvPr id="5" name="Picture 4">
            <a:extLst>
              <a:ext uri="{FF2B5EF4-FFF2-40B4-BE49-F238E27FC236}">
                <a16:creationId xmlns:a16="http://schemas.microsoft.com/office/drawing/2014/main" id="{5C55CF8D-C39D-4B4B-B165-DF32796548B2}"/>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358824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03B8DEA-2555-45A5-AFA5-106C19BCAF3B}"/>
              </a:ext>
            </a:extLst>
          </p:cNvPr>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a:extLst>
              <a:ext uri="{FF2B5EF4-FFF2-40B4-BE49-F238E27FC236}">
                <a16:creationId xmlns:a16="http://schemas.microsoft.com/office/drawing/2014/main" id="{BF907DD3-710A-47BE-8BD6-784A425BEF31}"/>
              </a:ext>
            </a:extLst>
          </p:cNvPr>
          <p:cNvSpPr>
            <a:spLocks noGrp="1"/>
          </p:cNvSpPr>
          <p:nvPr>
            <p:ph type="sldNum" sz="quarter" idx="12"/>
          </p:nvPr>
        </p:nvSpPr>
        <p:spPr/>
        <p:txBody>
          <a:bodyPr/>
          <a:lstStyle/>
          <a:p>
            <a:pPr>
              <a:defRPr/>
            </a:pPr>
            <a:fld id="{7685061C-2967-4E31-80E3-2D9230D10221}" type="slidenum">
              <a:rPr lang="en-US" altLang="en-US" smtClean="0"/>
              <a:pPr>
                <a:defRPr/>
              </a:pPr>
              <a:t>12</a:t>
            </a:fld>
            <a:endParaRPr lang="en-US" altLang="en-US"/>
          </a:p>
        </p:txBody>
      </p:sp>
      <p:pic>
        <p:nvPicPr>
          <p:cNvPr id="5" name="Picture 4">
            <a:extLst>
              <a:ext uri="{FF2B5EF4-FFF2-40B4-BE49-F238E27FC236}">
                <a16:creationId xmlns:a16="http://schemas.microsoft.com/office/drawing/2014/main" id="{DA8C24C7-DC0A-429F-A3D1-8531DF15CC8D}"/>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1935372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binary search recursively</a:t>
            </a:r>
          </a:p>
        </p:txBody>
      </p:sp>
      <p:sp>
        <p:nvSpPr>
          <p:cNvPr id="3" name="Content Placeholder 2"/>
          <p:cNvSpPr>
            <a:spLocks noGrp="1"/>
          </p:cNvSpPr>
          <p:nvPr>
            <p:ph idx="1"/>
          </p:nvPr>
        </p:nvSpPr>
        <p:spPr/>
        <p:txBody>
          <a:bodyPr/>
          <a:lstStyle/>
          <a:p>
            <a:r>
              <a:rPr lang="en-US" dirty="0"/>
              <a:t>If nothing in array</a:t>
            </a:r>
          </a:p>
          <a:p>
            <a:pPr lvl="1"/>
            <a:r>
              <a:rPr lang="en-US" dirty="0"/>
              <a:t>Return not found</a:t>
            </a:r>
          </a:p>
          <a:p>
            <a:r>
              <a:rPr lang="en-US" dirty="0"/>
              <a:t>Go to middle</a:t>
            </a:r>
          </a:p>
          <a:p>
            <a:pPr lvl="1"/>
            <a:r>
              <a:rPr lang="en-US" dirty="0"/>
              <a:t>If target less than that element,</a:t>
            </a:r>
          </a:p>
          <a:p>
            <a:pPr lvl="2"/>
            <a:r>
              <a:rPr lang="en-US" dirty="0"/>
              <a:t>Search array to left</a:t>
            </a:r>
          </a:p>
          <a:p>
            <a:pPr lvl="1"/>
            <a:r>
              <a:rPr lang="en-US" dirty="0"/>
              <a:t>If target greater than element</a:t>
            </a:r>
          </a:p>
          <a:p>
            <a:pPr lvl="2"/>
            <a:r>
              <a:rPr lang="en-US" dirty="0"/>
              <a:t>Search array to right</a:t>
            </a:r>
          </a:p>
          <a:p>
            <a:pPr lvl="1"/>
            <a:r>
              <a:rPr lang="en-US" dirty="0"/>
              <a:t>Else (must be equal)</a:t>
            </a:r>
          </a:p>
          <a:p>
            <a:pPr lvl="2"/>
            <a:r>
              <a:rPr lang="en-US" dirty="0"/>
              <a:t>Return the index of the found item</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425734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Sorted lists</a:t>
            </a:r>
          </a:p>
        </p:txBody>
      </p:sp>
      <p:sp>
        <p:nvSpPr>
          <p:cNvPr id="11" name="Text Placeholder 10"/>
          <p:cNvSpPr>
            <a:spLocks noGrp="1"/>
          </p:cNvSpPr>
          <p:nvPr>
            <p:ph type="body" idx="1"/>
          </p:nvPr>
        </p:nvSpPr>
        <p:spPr/>
        <p:txBody>
          <a:bodyPr/>
          <a:lstStyle/>
          <a:p>
            <a:r>
              <a:rPr lang="en-US" dirty="0"/>
              <a:t>With </a:t>
            </a:r>
            <a:r>
              <a:rPr lang="en-US" dirty="0" err="1"/>
              <a:t>ArrayList</a:t>
            </a:r>
            <a:endParaRPr lang="en-US" dirty="0"/>
          </a:p>
        </p:txBody>
      </p:sp>
      <p:sp>
        <p:nvSpPr>
          <p:cNvPr id="8" name="Content Placeholder 7"/>
          <p:cNvSpPr>
            <a:spLocks noGrp="1"/>
          </p:cNvSpPr>
          <p:nvPr>
            <p:ph sz="half" idx="2"/>
          </p:nvPr>
        </p:nvSpPr>
        <p:spPr/>
        <p:txBody>
          <a:bodyPr/>
          <a:lstStyle/>
          <a:p>
            <a:r>
              <a:rPr lang="en-US" dirty="0"/>
              <a:t>Jumping to a spot is O(1)</a:t>
            </a:r>
          </a:p>
          <a:p>
            <a:r>
              <a:rPr lang="en-US" dirty="0"/>
              <a:t>Search is O(log n)</a:t>
            </a:r>
            <a:br>
              <a:rPr lang="en-US" dirty="0"/>
            </a:br>
            <a:endParaRPr lang="en-US" dirty="0"/>
          </a:p>
          <a:p>
            <a:r>
              <a:rPr lang="en-US" dirty="0"/>
              <a:t>Insertion is O(n) (except at right end) </a:t>
            </a:r>
          </a:p>
          <a:p>
            <a:r>
              <a:rPr lang="en-US" dirty="0"/>
              <a:t>Sorted insertion is </a:t>
            </a:r>
            <a:br>
              <a:rPr lang="en-US" dirty="0"/>
            </a:br>
            <a:r>
              <a:rPr lang="en-US" dirty="0"/>
              <a:t>O(log n)+O(n) = O(n)</a:t>
            </a:r>
          </a:p>
          <a:p>
            <a:pPr marL="0" indent="0">
              <a:buNone/>
            </a:pPr>
            <a:endParaRPr lang="en-US" dirty="0"/>
          </a:p>
          <a:p>
            <a:pPr marL="0" indent="0">
              <a:buNone/>
            </a:pPr>
            <a:r>
              <a:rPr lang="en-US" dirty="0"/>
              <a:t>O(log n) sure would be nice!</a:t>
            </a:r>
          </a:p>
          <a:p>
            <a:pPr marL="0" indent="0">
              <a:buNone/>
            </a:pPr>
            <a:endParaRPr lang="en-US" dirty="0"/>
          </a:p>
        </p:txBody>
      </p:sp>
      <p:sp>
        <p:nvSpPr>
          <p:cNvPr id="12" name="Text Placeholder 11"/>
          <p:cNvSpPr>
            <a:spLocks noGrp="1"/>
          </p:cNvSpPr>
          <p:nvPr>
            <p:ph type="body" sz="quarter" idx="3"/>
          </p:nvPr>
        </p:nvSpPr>
        <p:spPr/>
        <p:txBody>
          <a:bodyPr/>
          <a:lstStyle/>
          <a:p>
            <a:r>
              <a:rPr lang="en-US" dirty="0"/>
              <a:t>With </a:t>
            </a:r>
            <a:r>
              <a:rPr lang="en-US" dirty="0" err="1"/>
              <a:t>LinkedList</a:t>
            </a:r>
            <a:endParaRPr lang="en-US" dirty="0"/>
          </a:p>
        </p:txBody>
      </p:sp>
      <p:sp>
        <p:nvSpPr>
          <p:cNvPr id="13" name="Content Placeholder 12"/>
          <p:cNvSpPr>
            <a:spLocks noGrp="1"/>
          </p:cNvSpPr>
          <p:nvPr>
            <p:ph sz="quarter" idx="4"/>
          </p:nvPr>
        </p:nvSpPr>
        <p:spPr/>
        <p:txBody>
          <a:bodyPr/>
          <a:lstStyle/>
          <a:p>
            <a:r>
              <a:rPr lang="en-US" dirty="0"/>
              <a:t>Jumping to a spot is O(n)</a:t>
            </a:r>
          </a:p>
          <a:p>
            <a:r>
              <a:rPr lang="en-US" dirty="0"/>
              <a:t>Might as well just search linearly – O(n)</a:t>
            </a:r>
          </a:p>
          <a:p>
            <a:r>
              <a:rPr lang="en-US" dirty="0"/>
              <a:t>Insertion is O(1) (once we find the spot)</a:t>
            </a:r>
          </a:p>
          <a:p>
            <a:r>
              <a:rPr lang="en-US" dirty="0"/>
              <a:t>Sorted insertion is O(n)+O(1) = O(n)</a:t>
            </a:r>
          </a:p>
          <a:p>
            <a:pPr marL="0" indent="0">
              <a:buNone/>
            </a:pPr>
            <a:endParaRPr lang="en-US" dirty="0"/>
          </a:p>
          <a:p>
            <a:pPr marL="0" indent="0">
              <a:buNone/>
            </a:pPr>
            <a:r>
              <a:rPr lang="en-US" dirty="0"/>
              <a:t>O(log n) sure would be nice!</a:t>
            </a:r>
          </a:p>
        </p:txBody>
      </p:sp>
      <p:sp>
        <p:nvSpPr>
          <p:cNvPr id="5" name="Footer Placeholder 4"/>
          <p:cNvSpPr>
            <a:spLocks noGrp="1"/>
          </p:cNvSpPr>
          <p:nvPr>
            <p:ph type="ftr" sz="quarter" idx="11"/>
          </p:nvPr>
        </p:nvSpPr>
        <p:spPr/>
        <p:txBody>
          <a:bodyPr/>
          <a:lstStyle/>
          <a:p>
            <a:pPr>
              <a:defRPr/>
            </a:pPr>
            <a:r>
              <a:rPr lang="en-US" altLang="en-US"/>
              <a:t>SE-2811</a:t>
            </a:r>
          </a:p>
          <a:p>
            <a:pPr>
              <a:defRPr/>
            </a:pPr>
            <a:r>
              <a:rPr lang="en-US" altLang="en-US"/>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14</a:t>
            </a:fld>
            <a:endParaRPr lang="en-US" altLang="en-US"/>
          </a:p>
        </p:txBody>
      </p:sp>
    </p:spTree>
    <p:extLst>
      <p:ext uri="{BB962C8B-B14F-4D97-AF65-F5344CB8AC3E}">
        <p14:creationId xmlns:p14="http://schemas.microsoft.com/office/powerpoint/2010/main" val="55044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905077-FED9-4CBE-A238-FE03C9A74BC1}"/>
              </a:ext>
            </a:extLst>
          </p:cNvPr>
          <p:cNvSpPr>
            <a:spLocks noGrp="1"/>
          </p:cNvSpPr>
          <p:nvPr>
            <p:ph type="ftr" sz="quarter" idx="11"/>
          </p:nvPr>
        </p:nvSpPr>
        <p:spPr/>
        <p:txBody>
          <a:bodyPr/>
          <a:lstStyle/>
          <a:p>
            <a:pPr>
              <a:defRPr/>
            </a:pPr>
            <a:r>
              <a:rPr lang="en-US" altLang="en-US"/>
              <a:t>SE-2811</a:t>
            </a:r>
          </a:p>
          <a:p>
            <a:pPr>
              <a:defRPr/>
            </a:pPr>
            <a:r>
              <a:rPr lang="en-US" altLang="en-US"/>
              <a:t>Dr. Josiah Yoder</a:t>
            </a:r>
            <a:endParaRPr lang="en-US" altLang="en-US" dirty="0"/>
          </a:p>
        </p:txBody>
      </p:sp>
      <p:sp>
        <p:nvSpPr>
          <p:cNvPr id="3" name="Slide Number Placeholder 2">
            <a:extLst>
              <a:ext uri="{FF2B5EF4-FFF2-40B4-BE49-F238E27FC236}">
                <a16:creationId xmlns:a16="http://schemas.microsoft.com/office/drawing/2014/main" id="{1C6B713B-FC76-47A0-8D3B-565BD4FB8D3B}"/>
              </a:ext>
            </a:extLst>
          </p:cNvPr>
          <p:cNvSpPr>
            <a:spLocks noGrp="1"/>
          </p:cNvSpPr>
          <p:nvPr>
            <p:ph type="sldNum" sz="quarter" idx="12"/>
          </p:nvPr>
        </p:nvSpPr>
        <p:spPr/>
        <p:txBody>
          <a:bodyPr/>
          <a:lstStyle/>
          <a:p>
            <a:pPr>
              <a:defRPr/>
            </a:pPr>
            <a:fld id="{7685061C-2967-4E31-80E3-2D9230D10221}" type="slidenum">
              <a:rPr lang="en-US" altLang="en-US" smtClean="0"/>
              <a:pPr>
                <a:defRPr/>
              </a:pPr>
              <a:t>2</a:t>
            </a:fld>
            <a:endParaRPr lang="en-US" altLang="en-US"/>
          </a:p>
        </p:txBody>
      </p:sp>
      <p:pic>
        <p:nvPicPr>
          <p:cNvPr id="5" name="Picture 4">
            <a:extLst>
              <a:ext uri="{FF2B5EF4-FFF2-40B4-BE49-F238E27FC236}">
                <a16:creationId xmlns:a16="http://schemas.microsoft.com/office/drawing/2014/main" id="{CEB4BA17-8399-430F-A567-17DED83DB6AC}"/>
              </a:ext>
            </a:extLst>
          </p:cNvPr>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417489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A0D1-FDDC-4DD1-94CC-91D66D39778E}"/>
              </a:ext>
            </a:extLst>
          </p:cNvPr>
          <p:cNvSpPr>
            <a:spLocks noGrp="1"/>
          </p:cNvSpPr>
          <p:nvPr>
            <p:ph type="title"/>
          </p:nvPr>
        </p:nvSpPr>
        <p:spPr/>
        <p:txBody>
          <a:bodyPr/>
          <a:lstStyle/>
          <a:p>
            <a:r>
              <a:rPr lang="en-US" dirty="0"/>
              <a:t>Exercise: Guessing game</a:t>
            </a:r>
          </a:p>
        </p:txBody>
      </p:sp>
      <p:sp>
        <p:nvSpPr>
          <p:cNvPr id="3" name="Content Placeholder 2">
            <a:extLst>
              <a:ext uri="{FF2B5EF4-FFF2-40B4-BE49-F238E27FC236}">
                <a16:creationId xmlns:a16="http://schemas.microsoft.com/office/drawing/2014/main" id="{387D361C-1051-4E86-B74E-5AF929C41450}"/>
              </a:ext>
            </a:extLst>
          </p:cNvPr>
          <p:cNvSpPr>
            <a:spLocks noGrp="1"/>
          </p:cNvSpPr>
          <p:nvPr>
            <p:ph idx="1"/>
          </p:nvPr>
        </p:nvSpPr>
        <p:spPr/>
        <p:txBody>
          <a:bodyPr/>
          <a:lstStyle/>
          <a:p>
            <a:r>
              <a:rPr lang="en-US" dirty="0"/>
              <a:t>Guess the number that I am thinking of between 1 and 100</a:t>
            </a:r>
          </a:p>
        </p:txBody>
      </p:sp>
      <p:sp>
        <p:nvSpPr>
          <p:cNvPr id="4" name="Footer Placeholder 3">
            <a:extLst>
              <a:ext uri="{FF2B5EF4-FFF2-40B4-BE49-F238E27FC236}">
                <a16:creationId xmlns:a16="http://schemas.microsoft.com/office/drawing/2014/main" id="{18C94EF5-B1B9-4A4F-85DD-CED31F97E79C}"/>
              </a:ext>
            </a:extLst>
          </p:cNvPr>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a:extLst>
              <a:ext uri="{FF2B5EF4-FFF2-40B4-BE49-F238E27FC236}">
                <a16:creationId xmlns:a16="http://schemas.microsoft.com/office/drawing/2014/main" id="{4565070A-D217-4F49-9171-17AC0C7B7F3B}"/>
              </a:ext>
            </a:extLst>
          </p:cNvPr>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76996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an element in a Sorted Array List</a:t>
            </a:r>
          </a:p>
        </p:txBody>
      </p:sp>
      <p:sp>
        <p:nvSpPr>
          <p:cNvPr id="3" name="Content Placeholder 2"/>
          <p:cNvSpPr>
            <a:spLocks noGrp="1"/>
          </p:cNvSpPr>
          <p:nvPr>
            <p:ph idx="1"/>
          </p:nvPr>
        </p:nvSpPr>
        <p:spPr/>
        <p:txBody>
          <a:bodyPr/>
          <a:lstStyle/>
          <a:p>
            <a:pPr marL="0" indent="0">
              <a:buNone/>
            </a:pPr>
            <a:r>
              <a:rPr lang="en-US" dirty="0"/>
              <a:t>Suppose you have a spaceship that takes a very long time to take off and land, but can fly very fast once it takes off.  You can only see the numbers when you land.  What are the minimum number of landings you need to find if the number 6 is in this array?</a:t>
            </a:r>
          </a:p>
          <a:p>
            <a:endParaRPr lang="en-US" dirty="0"/>
          </a:p>
          <a:p>
            <a:endParaRPr lang="en-US" dirty="0"/>
          </a:p>
          <a:p>
            <a:pPr marL="0" indent="0">
              <a:buNone/>
            </a:pPr>
            <a:r>
              <a:rPr lang="en-US" dirty="0"/>
              <a:t>Images in this and following from </a:t>
            </a:r>
            <a:r>
              <a:rPr lang="en-US" dirty="0">
                <a:hlinkClick r:id="rId3"/>
              </a:rPr>
              <a:t>http://msoe.us/taylor/tutorial/cs2852/binarySearch</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pic>
        <p:nvPicPr>
          <p:cNvPr id="2050" name="Picture 2" descr="Sorted Array with Seven 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495800"/>
            <a:ext cx="687176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16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first “landing”</a:t>
            </a:r>
          </a:p>
        </p:txBody>
      </p:sp>
      <p:sp>
        <p:nvSpPr>
          <p:cNvPr id="3" name="Content Placeholder 2"/>
          <p:cNvSpPr>
            <a:spLocks noGrp="1"/>
          </p:cNvSpPr>
          <p:nvPr>
            <p:ph idx="1"/>
          </p:nvPr>
        </p:nvSpPr>
        <p:spPr/>
        <p:txBody>
          <a:bodyPr/>
          <a:lstStyle/>
          <a:p>
            <a:pPr marL="0" indent="0">
              <a:buNone/>
            </a:pPr>
            <a:r>
              <a:rPr lang="en-US" dirty="0"/>
              <a:t>We could land 7 times, and that would work.</a:t>
            </a:r>
          </a:p>
          <a:p>
            <a:pPr marL="0" indent="0">
              <a:buNone/>
            </a:pPr>
            <a:r>
              <a:rPr lang="en-US" dirty="0"/>
              <a:t>But if we land in the middle first, we can compare 6 to 8. Since 6 is less, we don’t have to bother searching to the right.</a:t>
            </a:r>
          </a:p>
          <a:p>
            <a:pPr marL="0" indent="0">
              <a:buNone/>
            </a:pPr>
            <a:r>
              <a:rPr lang="en-US" dirty="0"/>
              <a:t>So we can cut out three operations by checking the middle first (regardless of the values)</a:t>
            </a:r>
          </a:p>
          <a:p>
            <a:pPr marL="0" indent="0">
              <a:buNone/>
            </a:pPr>
            <a:endParaRPr lang="en-US" dirty="0"/>
          </a:p>
          <a:p>
            <a:pPr marL="0" indent="0">
              <a:buNone/>
            </a:pPr>
            <a:r>
              <a:rPr lang="en-US" dirty="0"/>
              <a:t>Ex: Can we choose a second landing to further reduce our (maximum) search time?</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255702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find any point with three searches </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pic>
        <p:nvPicPr>
          <p:cNvPr id="3074" name="Picture 2" descr="http://msoe.us/taylor/tutorial/cs2852/bsArray7AllArrow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06130"/>
            <a:ext cx="772376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86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nearly double the size with just one additional comp.</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pic>
        <p:nvPicPr>
          <p:cNvPr id="4098" name="Picture 2" descr="Sorted Array with Fifteen El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419600"/>
            <a:ext cx="8767976"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soe.us/taylor/tutorial/cs2852/bsArray7AllArrow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443" y="2514600"/>
            <a:ext cx="4191000" cy="1281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06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comparisons needed?</a:t>
            </a:r>
          </a:p>
        </p:txBody>
      </p:sp>
      <p:sp>
        <p:nvSpPr>
          <p:cNvPr id="3" name="Content Placeholder 2"/>
          <p:cNvSpPr>
            <a:spLocks noGrp="1"/>
          </p:cNvSpPr>
          <p:nvPr>
            <p:ph sz="half" idx="1"/>
          </p:nvPr>
        </p:nvSpPr>
        <p:spPr/>
        <p:txBody>
          <a:bodyPr/>
          <a:lstStyle/>
          <a:p>
            <a:pPr marL="0" indent="0">
              <a:buNone/>
            </a:pPr>
            <a:r>
              <a:rPr lang="en-US" dirty="0"/>
              <a:t>For 1 element array?</a:t>
            </a:r>
          </a:p>
          <a:p>
            <a:pPr marL="0" indent="0">
              <a:buNone/>
            </a:pPr>
            <a:r>
              <a:rPr lang="en-US" dirty="0"/>
              <a:t>For 2 element array?</a:t>
            </a:r>
          </a:p>
          <a:p>
            <a:pPr marL="0" indent="0">
              <a:buNone/>
            </a:pPr>
            <a:r>
              <a:rPr lang="en-US" dirty="0"/>
              <a:t>For 3?</a:t>
            </a:r>
          </a:p>
          <a:p>
            <a:pPr marL="0" indent="0">
              <a:buNone/>
            </a:pPr>
            <a:r>
              <a:rPr lang="en-US" dirty="0"/>
              <a:t>For 4?</a:t>
            </a:r>
          </a:p>
          <a:p>
            <a:pPr marL="0" indent="0">
              <a:buNone/>
            </a:pPr>
            <a:r>
              <a:rPr lang="en-US" dirty="0"/>
              <a:t>For 5?</a:t>
            </a:r>
          </a:p>
          <a:p>
            <a:pPr marL="0" indent="0">
              <a:buNone/>
            </a:pPr>
            <a:r>
              <a:rPr lang="en-US" dirty="0"/>
              <a:t>For 6?</a:t>
            </a:r>
          </a:p>
          <a:p>
            <a:pPr marL="0" indent="0">
              <a:buNone/>
            </a:pPr>
            <a:r>
              <a:rPr lang="en-US" dirty="0"/>
              <a:t>For 7?</a:t>
            </a:r>
          </a:p>
          <a:p>
            <a:pPr marL="0" indent="0">
              <a:buNone/>
            </a:pPr>
            <a:r>
              <a:rPr lang="en-US" dirty="0"/>
              <a:t>For 8?</a:t>
            </a:r>
          </a:p>
        </p:txBody>
      </p:sp>
      <p:sp>
        <p:nvSpPr>
          <p:cNvPr id="6" name="Content Placeholder 5"/>
          <p:cNvSpPr>
            <a:spLocks noGrp="1"/>
          </p:cNvSpPr>
          <p:nvPr>
            <p:ph sz="half" idx="2"/>
          </p:nvPr>
        </p:nvSpPr>
        <p:spPr/>
        <p:txBody>
          <a:bodyPr/>
          <a:lstStyle/>
          <a:p>
            <a:pPr marL="0" indent="0">
              <a:buNone/>
            </a:pPr>
            <a:r>
              <a:rPr lang="en-US" dirty="0"/>
              <a:t>For 9?</a:t>
            </a:r>
          </a:p>
          <a:p>
            <a:pPr marL="0" indent="0">
              <a:buNone/>
            </a:pPr>
            <a:r>
              <a:rPr lang="en-US" dirty="0"/>
              <a:t>For 10?</a:t>
            </a:r>
          </a:p>
          <a:p>
            <a:pPr marL="0" indent="0">
              <a:buNone/>
            </a:pPr>
            <a:r>
              <a:rPr lang="en-US" dirty="0"/>
              <a:t>For 11?</a:t>
            </a:r>
          </a:p>
          <a:p>
            <a:pPr marL="0" indent="0">
              <a:buNone/>
            </a:pPr>
            <a:r>
              <a:rPr lang="en-US" dirty="0"/>
              <a:t>For 12?</a:t>
            </a:r>
          </a:p>
          <a:p>
            <a:pPr marL="0" indent="0">
              <a:buNone/>
            </a:pPr>
            <a:r>
              <a:rPr lang="en-US" dirty="0"/>
              <a:t>For an n element array, how many do we need?</a:t>
            </a:r>
          </a:p>
          <a:p>
            <a:pPr marL="0" indent="0">
              <a:buNone/>
            </a:pPr>
            <a:r>
              <a:rPr lang="en-US" dirty="0"/>
              <a:t>(Or, with n hops, how many potential places can you find?)</a:t>
            </a:r>
          </a:p>
        </p:txBody>
      </p:sp>
      <p:sp>
        <p:nvSpPr>
          <p:cNvPr id="4" name="Footer Placeholder 3"/>
          <p:cNvSpPr>
            <a:spLocks noGrp="1"/>
          </p:cNvSpPr>
          <p:nvPr>
            <p:ph type="ftr" sz="quarter" idx="11"/>
          </p:nvPr>
        </p:nvSpPr>
        <p:spPr/>
        <p:txBody>
          <a:bodyPr/>
          <a:lstStyle/>
          <a:p>
            <a:pPr>
              <a:defRPr/>
            </a:pPr>
            <a:r>
              <a:rPr lang="en-US" altLang="en-US" dirty="0"/>
              <a:t>SE-2811</a:t>
            </a:r>
          </a:p>
          <a:p>
            <a:pPr>
              <a:defRPr/>
            </a:pPr>
            <a:r>
              <a:rPr lang="en-US" altLang="en-US" dirty="0" err="1"/>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322585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Logarithms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2</m:t>
                          </m:r>
                        </m:e>
                        <m:sup>
                          <m:r>
                            <a:rPr lang="en-US" b="0" i="1" smtClean="0">
                              <a:latin typeface="Cambria Math"/>
                            </a:rPr>
                            <m:t>𝑦</m:t>
                          </m:r>
                        </m:sup>
                      </m:sSup>
                    </m:oMath>
                  </m:oMathPara>
                </a14:m>
                <a:endParaRPr lang="en-US" b="0" dirty="0"/>
              </a:p>
              <a:p>
                <a:r>
                  <a:rPr lang="en-US" dirty="0"/>
                  <a:t>then </a:t>
                </a:r>
              </a:p>
              <a:p>
                <a:pPr marL="0" indent="0">
                  <a:buNone/>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a:rPr>
                                <m:t>log</m:t>
                              </m:r>
                            </m:e>
                            <m:sub>
                              <m:r>
                                <a:rPr lang="en-US" b="0" i="1" smtClean="0">
                                  <a:latin typeface="Cambria Math"/>
                                </a:rPr>
                                <m:t>2</m:t>
                              </m:r>
                            </m:sub>
                          </m:sSub>
                        </m:fName>
                        <m:e>
                          <m:r>
                            <a:rPr lang="en-US" b="0" i="1" smtClean="0">
                              <a:latin typeface="Cambria Math"/>
                            </a:rPr>
                            <m:t>𝑥</m:t>
                          </m:r>
                        </m:e>
                      </m:func>
                      <m:r>
                        <a:rPr lang="en-US" b="0" i="1" smtClean="0">
                          <a:latin typeface="Cambria Math"/>
                        </a:rPr>
                        <m:t>=</m:t>
                      </m:r>
                      <m:r>
                        <a:rPr lang="en-US" b="0" i="1" smtClean="0">
                          <a:latin typeface="Cambria Math"/>
                        </a:rPr>
                        <m:t>𝑦</m:t>
                      </m:r>
                    </m:oMath>
                  </m:oMathPara>
                </a14:m>
                <a:endParaRPr lang="en-US" b="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667" t="-179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29651164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83bb8fb5-240c-44d9-971d-e62e3c1cda1f"/>
</p:tagLst>
</file>

<file path=ppt/tags/tag10.xml><?xml version="1.0" encoding="utf-8"?>
<p:tagLst xmlns:a="http://schemas.openxmlformats.org/drawingml/2006/main" xmlns:r="http://schemas.openxmlformats.org/officeDocument/2006/relationships" xmlns:p="http://schemas.openxmlformats.org/presentationml/2006/main">
  <p:tag name="__PE_POLL_EMBED_ID" val="6ece0c8c-094e-4aa4-a0bb-fbe85aca75fd"/>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POLL_EMBED_ID" val="262dd6ca-c6e6-444a-b18a-041ff137077c"/>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34560</TotalTime>
  <Words>672</Words>
  <Application>Microsoft Office PowerPoint</Application>
  <PresentationFormat>On-screen Show (4:3)</PresentationFormat>
  <Paragraphs>191</Paragraphs>
  <Slides>14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Cambria Math</vt:lpstr>
      <vt:lpstr>inherit</vt:lpstr>
      <vt:lpstr>MathJax_Main</vt:lpstr>
      <vt:lpstr>MathJax_Math-italic</vt:lpstr>
      <vt:lpstr>Tahoma</vt:lpstr>
      <vt:lpstr>Times New Roman</vt:lpstr>
      <vt:lpstr>Wingdings</vt:lpstr>
      <vt:lpstr>2_Network</vt:lpstr>
      <vt:lpstr>    CS2852 Week 6, Class 1</vt:lpstr>
      <vt:lpstr>PowerPoint Presentation</vt:lpstr>
      <vt:lpstr>Exercise: Guessing game</vt:lpstr>
      <vt:lpstr>Finding an element in a Sorted Array List</vt:lpstr>
      <vt:lpstr>A first “landing”</vt:lpstr>
      <vt:lpstr>Can find any point with three searches </vt:lpstr>
      <vt:lpstr>Can nearly double the size with just one additional comp.</vt:lpstr>
      <vt:lpstr>How many comparisons needed?</vt:lpstr>
      <vt:lpstr>Logarithms</vt:lpstr>
      <vt:lpstr>Max comparisons for different sizes</vt:lpstr>
      <vt:lpstr>PowerPoint Presentation</vt:lpstr>
      <vt:lpstr>PowerPoint Presentation</vt:lpstr>
      <vt:lpstr>Solving binary search recursively</vt:lpstr>
      <vt:lpstr>Sorted lists</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Josiah Yoder</cp:lastModifiedBy>
  <cp:revision>1278</cp:revision>
  <cp:lastPrinted>2018-04-16T17:11:16Z</cp:lastPrinted>
  <dcterms:created xsi:type="dcterms:W3CDTF">1999-09-06T21:32:20Z</dcterms:created>
  <dcterms:modified xsi:type="dcterms:W3CDTF">2018-04-23T17:41:45Z</dcterms:modified>
</cp:coreProperties>
</file>