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321" r:id="rId3"/>
    <p:sldId id="328" r:id="rId4"/>
    <p:sldId id="324" r:id="rId5"/>
    <p:sldId id="323" r:id="rId6"/>
    <p:sldId id="329" r:id="rId7"/>
    <p:sldId id="330" r:id="rId8"/>
    <p:sldId id="331" r:id="rId9"/>
    <p:sldId id="332" r:id="rId10"/>
    <p:sldId id="326" r:id="rId11"/>
    <p:sldId id="333" r:id="rId12"/>
    <p:sldId id="327" r:id="rId13"/>
    <p:sldId id="334" r:id="rId14"/>
    <p:sldId id="322" r:id="rId15"/>
    <p:sldId id="325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61" d="100"/>
          <a:sy n="61" d="100"/>
        </p:scale>
        <p:origin x="-56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CS2852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70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4004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4907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343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0"/>
            <a:ext cx="3810000" cy="1495367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r>
              <a:rPr lang="en-US" smtClean="0"/>
              <a:t>
Poll Title: What was the muddiest point? (CS2910)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0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76434" cy="370707"/>
          </a:xfrm>
          <a:prstGeom prst="rect">
            <a:avLst/>
          </a:prstGeom>
          <a:noFill/>
        </p:spPr>
        <p:txBody>
          <a:bodyPr vert="horz" lIns="92802" tIns="46401" rIns="92802" bIns="46401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54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4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1,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Introductions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Class/Lab Layout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Safety Review -  Note about Lab Safety Review</a:t>
            </a:r>
          </a:p>
          <a:p>
            <a:pPr lvl="1"/>
            <a:r>
              <a:rPr lang="en-US" dirty="0" smtClean="0"/>
              <a:t>Announce Prof</a:t>
            </a:r>
            <a:r>
              <a:rPr lang="en-US" dirty="0"/>
              <a:t>. Michael </a:t>
            </a:r>
            <a:r>
              <a:rPr lang="en-US" dirty="0" err="1" smtClean="0"/>
              <a:t>Vieau’s</a:t>
            </a:r>
            <a:r>
              <a:rPr lang="en-US" dirty="0" smtClean="0"/>
              <a:t> S-341 6p Thurs </a:t>
            </a:r>
            <a:r>
              <a:rPr lang="en-US" dirty="0" err="1" smtClean="0"/>
              <a:t>Wk</a:t>
            </a:r>
            <a:r>
              <a:rPr lang="en-US" dirty="0" smtClean="0"/>
              <a:t> 2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Assignment for tomorrow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Networking a Game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Network Layers and Packet Headers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Demonstration of </a:t>
            </a:r>
            <a:r>
              <a:rPr lang="en-US" dirty="0" smtClean="0">
                <a:sym typeface="Wingdings" panose="05000000000000000000" pitchFamily="2" charset="2"/>
              </a:rPr>
              <a:t>Wireshark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Survey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Lab 1 – </a:t>
            </a:r>
            <a:r>
              <a:rPr lang="en-US" dirty="0"/>
              <a:t>Examining a Packet’s Network Layers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</a:t>
            </a:r>
            <a:r>
              <a:rPr lang="en-US" dirty="0" smtClean="0">
                <a:sym typeface="Wingdings" panose="05000000000000000000" pitchFamily="2" charset="2"/>
              </a:rPr>
              <a:t>Point</a:t>
            </a:r>
            <a:endParaRPr lang="en-US" b="1" dirty="0" smtClean="0">
              <a:sym typeface="Wingdings" panose="05000000000000000000" pitchFamily="2" charset="2"/>
            </a:endParaRP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Representing bits and </a:t>
            </a:r>
            <a:r>
              <a:rPr lang="en-US" dirty="0" smtClean="0"/>
              <a:t>bytes</a:t>
            </a:r>
            <a:br>
              <a:rPr lang="en-US" dirty="0" smtClean="0"/>
            </a:br>
            <a:r>
              <a:rPr lang="en-US" dirty="0" smtClean="0"/>
              <a:t>(Corrected)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ASCII characters:</a:t>
            </a:r>
          </a:p>
          <a:p>
            <a:r>
              <a:rPr lang="en-US" dirty="0" smtClean="0"/>
              <a:t>0100 0001 ‘A’    </a:t>
            </a:r>
          </a:p>
          <a:p>
            <a:r>
              <a:rPr lang="en-US" dirty="0" smtClean="0"/>
              <a:t>0000 </a:t>
            </a:r>
            <a:r>
              <a:rPr lang="en-US" dirty="0"/>
              <a:t>1101 </a:t>
            </a:r>
            <a:r>
              <a:rPr lang="en-US" dirty="0" smtClean="0"/>
              <a:t>‘\</a:t>
            </a:r>
            <a:r>
              <a:rPr lang="en-US" dirty="0" smtClean="0"/>
              <a:t>r’ CR (Carriage return)</a:t>
            </a:r>
          </a:p>
          <a:p>
            <a:r>
              <a:rPr lang="en-US" dirty="0" smtClean="0"/>
              <a:t>0000 </a:t>
            </a:r>
            <a:r>
              <a:rPr lang="en-US" dirty="0"/>
              <a:t>1010 ‘\</a:t>
            </a:r>
            <a:r>
              <a:rPr lang="en-US" dirty="0" smtClean="0"/>
              <a:t>n’ LF (Line feed, New line)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79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 1: </a:t>
            </a:r>
            <a:r>
              <a:rPr lang="en-US" dirty="0"/>
              <a:t>How many values can you represent with 1 bit? 2? 3? 4? 5? 6? 7? 8? 9? 10?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 2: How many bits can you represent with a single decimal digit (0-9)?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Exercise 3: </a:t>
            </a:r>
            <a:r>
              <a:rPr lang="en-US" dirty="0"/>
              <a:t>How to </a:t>
            </a:r>
            <a:r>
              <a:rPr lang="en-US" dirty="0" smtClean="0"/>
              <a:t>represent ASCII  </a:t>
            </a:r>
            <a:r>
              <a:rPr lang="en-US" dirty="0"/>
              <a:t>‘A’, CR, and LF in hexadecimal?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536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257641"/>
              </p:ext>
            </p:extLst>
          </p:nvPr>
        </p:nvGraphicFramePr>
        <p:xfrm>
          <a:off x="152400" y="1295400"/>
          <a:ext cx="38100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/>
                <a:gridCol w="2419386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0011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0111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019775"/>
              </p:ext>
            </p:extLst>
          </p:nvPr>
        </p:nvGraphicFramePr>
        <p:xfrm>
          <a:off x="4191000" y="1314855"/>
          <a:ext cx="3810000" cy="47320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/>
                <a:gridCol w="2502823"/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Hexadecimal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9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A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C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1101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D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1110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E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F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98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5205750"/>
              </p:ext>
            </p:extLst>
          </p:nvPr>
        </p:nvGraphicFramePr>
        <p:xfrm>
          <a:off x="152400" y="1295400"/>
          <a:ext cx="3810000" cy="475584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0614"/>
                <a:gridCol w="2419386"/>
              </a:tblGrid>
              <a:tr h="54960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2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011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3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4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101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>
                          <a:effectLst/>
                        </a:rPr>
                        <a:t>5</a:t>
                      </a:r>
                      <a:endParaRPr lang="en-US" sz="3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110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6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111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7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339981"/>
              </p:ext>
            </p:extLst>
          </p:nvPr>
        </p:nvGraphicFramePr>
        <p:xfrm>
          <a:off x="4191000" y="1295400"/>
          <a:ext cx="3810000" cy="15773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177"/>
                <a:gridCol w="2502823"/>
              </a:tblGrid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Binary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</a:rPr>
                        <a:t>Octal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unused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8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56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 smtClean="0">
                          <a:effectLst/>
                          <a:latin typeface="Calibri" panose="020F0502020204030204" pitchFamily="34" charset="0"/>
                        </a:rPr>
                        <a:t>unused</a:t>
                      </a:r>
                      <a:endParaRPr lang="en-US" sz="30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0" dirty="0">
                          <a:effectLst/>
                        </a:rPr>
                        <a:t>9</a:t>
                      </a:r>
                      <a:endParaRPr lang="en-US" sz="3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altLang="en-US" sz="4000" i="1" dirty="0" smtClean="0">
                <a:solidFill>
                  <a:srgbClr val="008000"/>
                </a:solidFill>
                <a:latin typeface="Gill Sans MT" pitchFamily="34" charset="0"/>
              </a:rPr>
              <a:t>Computer </a:t>
            </a:r>
            <a:r>
              <a:rPr lang="en-US" altLang="en-US" sz="4000" i="1" dirty="0">
                <a:solidFill>
                  <a:srgbClr val="008000"/>
                </a:solidFill>
                <a:latin typeface="Gill Sans MT" pitchFamily="34" charset="0"/>
              </a:rPr>
              <a:t>Networking: A Top Down Approach </a:t>
            </a:r>
            <a: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  <a:t/>
            </a:r>
            <a:br>
              <a:rPr lang="en-US" altLang="en-US" sz="40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6</a:t>
            </a:r>
            <a:r>
              <a:rPr lang="en-US" altLang="en-US" sz="3200" baseline="30000" dirty="0">
                <a:solidFill>
                  <a:srgbClr val="008000"/>
                </a:solidFill>
                <a:latin typeface="Gill Sans MT" pitchFamily="34" charset="0"/>
              </a:rPr>
              <a:t>th</a:t>
            </a: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 edition 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Jim Kurose, Keith Ross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Addison-Wesley</a:t>
            </a:r>
            <a:b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</a:br>
            <a:r>
              <a:rPr lang="en-US" altLang="en-US" sz="3200" dirty="0">
                <a:solidFill>
                  <a:srgbClr val="008000"/>
                </a:solidFill>
                <a:latin typeface="Gill Sans MT" pitchFamily="34" charset="0"/>
              </a:rPr>
              <a:t>March </a:t>
            </a:r>
            <a:r>
              <a:rPr lang="en-US" altLang="en-US" sz="3200" dirty="0" smtClean="0">
                <a:solidFill>
                  <a:srgbClr val="008000"/>
                </a:solidFill>
                <a:latin typeface="Gill Sans MT" pitchFamily="34" charset="0"/>
              </a:rPr>
              <a:t>2012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6" name="Picture 1" descr="6e_cove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746" y="2951205"/>
            <a:ext cx="2171927" cy="2611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someone you don’t know and learn</a:t>
            </a:r>
          </a:p>
          <a:p>
            <a:pPr lvl="1"/>
            <a:r>
              <a:rPr lang="en-US" dirty="0" smtClean="0"/>
              <a:t>Their name</a:t>
            </a:r>
          </a:p>
          <a:p>
            <a:pPr lvl="1"/>
            <a:r>
              <a:rPr lang="en-US" dirty="0" smtClean="0"/>
              <a:t>One interesting thing they did this summer</a:t>
            </a:r>
          </a:p>
          <a:p>
            <a:r>
              <a:rPr lang="en-US" dirty="0" smtClean="0"/>
              <a:t>Be prepared to tell this to the rest of the class</a:t>
            </a:r>
          </a:p>
          <a:p>
            <a:r>
              <a:rPr lang="en-US" dirty="0" smtClean="0"/>
              <a:t>Just 3 minutes… make sure you both get a turn!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83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 a game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137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Internet protocol stack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132703" y="5486400"/>
            <a:ext cx="2438400" cy="685800"/>
          </a:xfrm>
          <a:prstGeom prst="rect">
            <a:avLst/>
          </a:prstGeom>
          <a:solidFill>
            <a:srgbClr val="DABFA6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Physical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132703" y="4763529"/>
            <a:ext cx="2438400" cy="685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Link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1132703" y="4040658"/>
            <a:ext cx="2438400" cy="685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Network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132703" y="3317787"/>
            <a:ext cx="2438400" cy="68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Transport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132703" y="2594916"/>
            <a:ext cx="2438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Application</a:t>
            </a:r>
          </a:p>
        </p:txBody>
      </p:sp>
    </p:spTree>
    <p:extLst>
      <p:ext uri="{BB962C8B-B14F-4D97-AF65-F5344CB8AC3E}">
        <p14:creationId xmlns:p14="http://schemas.microsoft.com/office/powerpoint/2010/main" val="18873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</p:spTree>
    <p:extLst>
      <p:ext uri="{BB962C8B-B14F-4D97-AF65-F5344CB8AC3E}">
        <p14:creationId xmlns:p14="http://schemas.microsoft.com/office/powerpoint/2010/main" val="339455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176603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</p:spTree>
    <p:extLst>
      <p:ext uri="{BB962C8B-B14F-4D97-AF65-F5344CB8AC3E}">
        <p14:creationId xmlns:p14="http://schemas.microsoft.com/office/powerpoint/2010/main" val="4002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808635" y="1766030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 Payload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0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355" y="176603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322" y="1766030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635" y="1766030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222" y="1762005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Packets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490992" y="176603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976354" y="1766030"/>
            <a:ext cx="6058437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Payload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482958" y="2779690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1968321" y="2779690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3379574" y="2779690"/>
            <a:ext cx="4667574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Payload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8839" y="3788244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1964202" y="3788244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00169" y="3788244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96482" y="3788244"/>
            <a:ext cx="3238309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 Payload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91196" y="4779742"/>
            <a:ext cx="144780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Ethernet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976559" y="4779742"/>
            <a:ext cx="1384480" cy="9144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Header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3412526" y="4779742"/>
            <a:ext cx="1348945" cy="91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TCP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808839" y="4779742"/>
            <a:ext cx="1287161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Header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6145426" y="4788243"/>
            <a:ext cx="190172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HTTP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600" dirty="0" smtClean="0"/>
              <a:t>Payload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8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ab2ae6ff-f18b-42da-98d8-8e1fa8cc67c7"/>
  <p:tag name="__PE_ORIG_SIZE" val="5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49540</TotalTime>
  <Words>516</Words>
  <Application>Microsoft Office PowerPoint</Application>
  <PresentationFormat>On-screen Show (4:3)</PresentationFormat>
  <Paragraphs>261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    CS2910 Week 1, Class 1</vt:lpstr>
      <vt:lpstr>Introductions</vt:lpstr>
      <vt:lpstr>Networking a game </vt:lpstr>
      <vt:lpstr>Network Layers</vt:lpstr>
      <vt:lpstr>Nested Packets</vt:lpstr>
      <vt:lpstr>Nested Packets</vt:lpstr>
      <vt:lpstr>Nested Packets</vt:lpstr>
      <vt:lpstr>Nested Packets</vt:lpstr>
      <vt:lpstr>Nested Packets</vt:lpstr>
      <vt:lpstr>Representing bits and bytes (Corrected)</vt:lpstr>
      <vt:lpstr>PowerPoint Presentation</vt:lpstr>
      <vt:lpstr>PowerPoint Presentation</vt:lpstr>
      <vt:lpstr>PowerPoint Presentation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1525</cp:revision>
  <cp:lastPrinted>2015-09-09T19:14:58Z</cp:lastPrinted>
  <dcterms:created xsi:type="dcterms:W3CDTF">1999-09-06T21:32:20Z</dcterms:created>
  <dcterms:modified xsi:type="dcterms:W3CDTF">2015-09-10T13:56:09Z</dcterms:modified>
</cp:coreProperties>
</file>