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320" r:id="rId2"/>
    <p:sldId id="340" r:id="rId3"/>
    <p:sldId id="337" r:id="rId4"/>
    <p:sldId id="336" r:id="rId5"/>
    <p:sldId id="338" r:id="rId6"/>
    <p:sldId id="343" r:id="rId7"/>
    <p:sldId id="341" r:id="rId8"/>
    <p:sldId id="342" r:id="rId9"/>
    <p:sldId id="345" r:id="rId10"/>
    <p:sldId id="347" r:id="rId11"/>
    <p:sldId id="348" r:id="rId12"/>
    <p:sldId id="346" r:id="rId13"/>
    <p:sldId id="349" r:id="rId14"/>
    <p:sldId id="344" r:id="rId15"/>
    <p:sldId id="350" r:id="rId16"/>
    <p:sldId id="322" r:id="rId17"/>
    <p:sldId id="325" r:id="rId1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71517" autoAdjust="0"/>
  </p:normalViewPr>
  <p:slideViewPr>
    <p:cSldViewPr>
      <p:cViewPr varScale="1">
        <p:scale>
          <a:sx n="62" d="100"/>
          <a:sy n="62" d="100"/>
        </p:scale>
        <p:origin x="-19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9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22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05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44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81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14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920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0"/>
            <a:ext cx="3810000" cy="1495367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0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47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70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12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87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74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79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97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"The string data type is also used to represent arrays of bytes, e.g., to hold data read from a file."</a:t>
            </a:r>
            <a:endParaRPr lang="en-US" dirty="0" smtClean="0"/>
          </a:p>
          <a:p>
            <a:r>
              <a:rPr lang="en-US" dirty="0" smtClean="0"/>
              <a:t>https://docs.python.org/2/reference/datamodel.html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40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6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cs2910/Outcom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2,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Data </a:t>
            </a:r>
            <a:r>
              <a:rPr lang="en-US" dirty="0">
                <a:sym typeface="Wingdings" panose="05000000000000000000" pitchFamily="2" charset="2"/>
              </a:rPr>
              <a:t>Encoding, Part 1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Parsing </a:t>
            </a:r>
            <a:r>
              <a:rPr lang="en-US" dirty="0" smtClean="0">
                <a:sym typeface="Wingdings" panose="05000000000000000000" pitchFamily="2" charset="2"/>
              </a:rPr>
              <a:t>Data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Python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Muddiest </a:t>
            </a:r>
            <a:r>
              <a:rPr lang="en-US" dirty="0" smtClean="0">
                <a:sym typeface="Wingdings" panose="05000000000000000000" pitchFamily="2" charset="2"/>
              </a:rPr>
              <a:t>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Lab 2 – Bring text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In Class, Thursday: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Week 6, Monday: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Midterm Exam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indices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 = "</a:t>
            </a:r>
            <a:r>
              <a:rPr lang="en-US" dirty="0" err="1"/>
              <a:t>abcde</a:t>
            </a:r>
            <a:r>
              <a:rPr lang="en-US" dirty="0" smtClean="0"/>
              <a:t>"</a:t>
            </a:r>
          </a:p>
          <a:p>
            <a:pPr marL="0" indent="0">
              <a:buNone/>
            </a:pPr>
            <a:r>
              <a:rPr lang="en-US" dirty="0" smtClean="0"/>
              <a:t>length = </a:t>
            </a:r>
            <a:r>
              <a:rPr lang="en-US" dirty="0" err="1" smtClean="0"/>
              <a:t>len</a:t>
            </a:r>
            <a:r>
              <a:rPr lang="en-US" dirty="0" smtClean="0"/>
              <a:t>(s)</a:t>
            </a:r>
          </a:p>
          <a:p>
            <a:pPr marL="0" indent="0">
              <a:buNone/>
            </a:pPr>
            <a:r>
              <a:rPr lang="en-US" dirty="0" smtClean="0"/>
              <a:t>d </a:t>
            </a:r>
            <a:r>
              <a:rPr lang="en-US" dirty="0"/>
              <a:t>= s[-1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 = s[-2:-1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/>
              <a:t>= s[-2</a:t>
            </a:r>
            <a:r>
              <a:rPr lang="en-US" dirty="0" smtClean="0"/>
              <a:t>:]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 = s[:2]</a:t>
            </a:r>
          </a:p>
          <a:p>
            <a:pPr marL="0" indent="0">
              <a:buNone/>
            </a:pPr>
            <a:r>
              <a:rPr lang="en-US" b="1" dirty="0" smtClean="0"/>
              <a:t>OR</a:t>
            </a:r>
            <a:r>
              <a:rPr lang="en-US" dirty="0" smtClean="0"/>
              <a:t> b = s[0:2]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String s = "</a:t>
            </a:r>
            <a:r>
              <a:rPr lang="en-US" dirty="0" err="1"/>
              <a:t>abcde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 = </a:t>
            </a:r>
            <a:r>
              <a:rPr lang="en-US" dirty="0" err="1" smtClean="0"/>
              <a:t>s.length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char d = </a:t>
            </a:r>
            <a:r>
              <a:rPr lang="en-US" dirty="0" err="1" smtClean="0"/>
              <a:t>s.charAt</a:t>
            </a:r>
            <a:r>
              <a:rPr lang="en-US" dirty="0" smtClean="0"/>
              <a:t>(len-1)</a:t>
            </a:r>
          </a:p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/>
              <a:t>= </a:t>
            </a:r>
            <a:r>
              <a:rPr lang="en-US" dirty="0" err="1" smtClean="0"/>
              <a:t>s.substring</a:t>
            </a:r>
            <a:r>
              <a:rPr lang="en-US" dirty="0" smtClean="0"/>
              <a:t>(len-2,len-1)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 = </a:t>
            </a:r>
            <a:r>
              <a:rPr lang="en-US" dirty="0" err="1" smtClean="0"/>
              <a:t>s.substring</a:t>
            </a:r>
            <a:r>
              <a:rPr lang="en-US" dirty="0" smtClean="0"/>
              <a:t>(len-2,len)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 = </a:t>
            </a:r>
            <a:r>
              <a:rPr lang="en-US" dirty="0" err="1" smtClean="0"/>
              <a:t>s.substring</a:t>
            </a:r>
            <a:r>
              <a:rPr lang="en-US" dirty="0" smtClean="0"/>
              <a:t>(0,2)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Parsing Strings</a:t>
            </a:r>
          </a:p>
          <a:p>
            <a:pPr marL="0" indent="0">
              <a:buNone/>
            </a:pPr>
            <a:r>
              <a:rPr lang="en-US" dirty="0" smtClean="0"/>
              <a:t>s = '1'</a:t>
            </a:r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int</a:t>
            </a:r>
            <a:r>
              <a:rPr lang="en-US" dirty="0" smtClean="0"/>
              <a:t>(s)</a:t>
            </a:r>
          </a:p>
          <a:p>
            <a:pPr marL="0" indent="0">
              <a:buNone/>
            </a:pPr>
            <a:r>
              <a:rPr lang="en-US" dirty="0" smtClean="0"/>
              <a:t>s = </a:t>
            </a:r>
            <a:r>
              <a:rPr lang="en-US" dirty="0" err="1" smtClean="0"/>
              <a:t>str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i="1" dirty="0" smtClean="0"/>
              <a:t>Encoding/Decoding ASCII</a:t>
            </a:r>
          </a:p>
          <a:p>
            <a:pPr marL="0" indent="0">
              <a:buNone/>
            </a:pPr>
            <a:r>
              <a:rPr lang="en-US" dirty="0" smtClean="0"/>
              <a:t>s2 = s[0]</a:t>
            </a:r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ord</a:t>
            </a:r>
            <a:r>
              <a:rPr lang="en-US" dirty="0" smtClean="0"/>
              <a:t>(s2)</a:t>
            </a:r>
          </a:p>
          <a:p>
            <a:pPr marL="0" indent="0">
              <a:buNone/>
            </a:pPr>
            <a:r>
              <a:rPr lang="en-US" dirty="0" smtClean="0"/>
              <a:t>s3 = </a:t>
            </a:r>
            <a:r>
              <a:rPr lang="en-US" dirty="0" err="1" smtClean="0"/>
              <a:t>chr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Parsing Strings</a:t>
            </a:r>
          </a:p>
          <a:p>
            <a:pPr marL="0" indent="0">
              <a:buNone/>
            </a:pPr>
            <a:r>
              <a:rPr lang="en-US" dirty="0" smtClean="0"/>
              <a:t>String s = "1";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 smtClean="0"/>
              <a:t>Integer.parseInt</a:t>
            </a:r>
            <a:r>
              <a:rPr lang="en-US" dirty="0" smtClean="0"/>
              <a:t>(s);</a:t>
            </a:r>
          </a:p>
          <a:p>
            <a:pPr marL="0" indent="0">
              <a:buNone/>
            </a:pPr>
            <a:r>
              <a:rPr lang="en-US" dirty="0" smtClean="0"/>
              <a:t>s = ""+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Encoding/Decoding ASCII</a:t>
            </a:r>
          </a:p>
          <a:p>
            <a:pPr marL="0" indent="0">
              <a:buNone/>
            </a:pPr>
            <a:r>
              <a:rPr lang="en-US" dirty="0" smtClean="0"/>
              <a:t>char c = </a:t>
            </a:r>
            <a:r>
              <a:rPr lang="en-US" dirty="0" err="1" smtClean="0"/>
              <a:t>s.charAt</a:t>
            </a:r>
            <a:r>
              <a:rPr lang="en-US" dirty="0" smtClean="0"/>
              <a:t>(0);</a:t>
            </a:r>
          </a:p>
          <a:p>
            <a:pPr marL="0" indent="0">
              <a:buNone/>
            </a:pPr>
            <a:r>
              <a:rPr lang="en-US" dirty="0" smtClean="0"/>
              <a:t>long </a:t>
            </a:r>
            <a:r>
              <a:rPr lang="en-US" dirty="0" err="1" smtClean="0"/>
              <a:t>i</a:t>
            </a:r>
            <a:r>
              <a:rPr lang="en-US" dirty="0" smtClean="0"/>
              <a:t> = c;</a:t>
            </a:r>
          </a:p>
          <a:p>
            <a:pPr marL="0" indent="0">
              <a:buNone/>
            </a:pPr>
            <a:r>
              <a:rPr lang="en-US" dirty="0" smtClean="0"/>
              <a:t>char c3 =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55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If/else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a &lt; b: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comp = 'less than'</a:t>
            </a:r>
          </a:p>
          <a:p>
            <a:pPr marL="0" indent="0">
              <a:buNone/>
            </a:pPr>
            <a:r>
              <a:rPr lang="en-US" dirty="0" err="1" smtClean="0"/>
              <a:t>elif</a:t>
            </a:r>
            <a:r>
              <a:rPr lang="en-US" dirty="0" smtClean="0"/>
              <a:t> a == b: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comp = 'equal to'</a:t>
            </a:r>
          </a:p>
          <a:p>
            <a:pPr marL="0" indent="0">
              <a:buNone/>
            </a:pPr>
            <a:r>
              <a:rPr lang="en-US" dirty="0" smtClean="0"/>
              <a:t>else: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comp = 'greater than'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print "a </a:t>
            </a:r>
            <a:r>
              <a:rPr lang="en-US" dirty="0" err="1" smtClean="0"/>
              <a:t>is",comp,"b</a:t>
            </a:r>
            <a:r>
              <a:rPr lang="en-US" dirty="0"/>
              <a:t>"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1" y="2174875"/>
            <a:ext cx="4572000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(a&lt;b)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comp = "less than";</a:t>
            </a:r>
          </a:p>
          <a:p>
            <a:pPr marL="0" indent="0">
              <a:buNone/>
            </a:pPr>
            <a:r>
              <a:rPr lang="en-US" dirty="0" smtClean="0"/>
              <a:t>} else if (a == b)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comp = "equal to";</a:t>
            </a:r>
          </a:p>
          <a:p>
            <a:pPr marL="0" indent="0">
              <a:buNone/>
            </a:pPr>
            <a:r>
              <a:rPr lang="en-US" dirty="0" smtClean="0"/>
              <a:t>} else {</a:t>
            </a:r>
          </a:p>
          <a:p>
            <a:pPr marL="0" indent="0">
              <a:buNone/>
            </a:pPr>
            <a:r>
              <a:rPr lang="en-US" dirty="0" smtClean="0"/>
              <a:t>  comp = "greater than";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i="1" dirty="0" smtClean="0"/>
              <a:t>S.o.pl</a:t>
            </a:r>
            <a:r>
              <a:rPr lang="en-US" dirty="0" smtClean="0"/>
              <a:t>("a is "+comp+" b")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6368534"/>
            <a:ext cx="3934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Dr. </a:t>
            </a:r>
            <a:r>
              <a:rPr lang="en-US" dirty="0" err="1" smtClean="0"/>
              <a:t>Sebern's</a:t>
            </a:r>
            <a:r>
              <a:rPr lang="en-US" dirty="0" smtClean="0"/>
              <a:t> introductory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0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x=0</a:t>
            </a:r>
          </a:p>
          <a:p>
            <a:pPr marL="0" indent="0">
              <a:buNone/>
            </a:pPr>
            <a:r>
              <a:rPr lang="en-US" dirty="0" smtClean="0"/>
              <a:t>while x &lt; 10: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x +=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x in range(5,10):</a:t>
            </a:r>
          </a:p>
          <a:p>
            <a:pPr marL="0" indent="0">
              <a:buNone/>
            </a:pPr>
            <a:r>
              <a:rPr lang="en-US" dirty="0" smtClean="0"/>
              <a:t>   print 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long x = 0;</a:t>
            </a:r>
          </a:p>
          <a:p>
            <a:pPr marL="0" indent="0">
              <a:buNone/>
            </a:pPr>
            <a:r>
              <a:rPr lang="en-US" dirty="0" smtClean="0"/>
              <a:t>while (x &lt; 10)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x++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x = 5; x&lt;10; x++)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S.o.pl</a:t>
            </a:r>
            <a:r>
              <a:rPr lang="en-US" dirty="0" smtClean="0"/>
              <a:t>(x)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3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in Python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try: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raise </a:t>
            </a:r>
            <a:r>
              <a:rPr lang="en-US" dirty="0"/>
              <a:t>Exception('</a:t>
            </a:r>
            <a:r>
              <a:rPr lang="en-US" dirty="0" err="1"/>
              <a:t>Ow</a:t>
            </a:r>
            <a:r>
              <a:rPr lang="en-US" dirty="0" smtClean="0"/>
              <a:t>!')</a:t>
            </a:r>
          </a:p>
          <a:p>
            <a:pPr marL="0" indent="0">
              <a:buNone/>
            </a:pPr>
            <a:r>
              <a:rPr lang="en-US" dirty="0" smtClean="0"/>
              <a:t>except </a:t>
            </a:r>
            <a:r>
              <a:rPr lang="en-US" dirty="0" err="1" smtClean="0"/>
              <a:t>ZeroDivisionError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print 'Division by zero'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finally: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print 'Cleanup'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1" y="2174875"/>
            <a:ext cx="4572000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try {</a:t>
            </a:r>
          </a:p>
          <a:p>
            <a:pPr marL="0" indent="0">
              <a:buNone/>
            </a:pPr>
            <a:r>
              <a:rPr lang="en-US" dirty="0" smtClean="0"/>
              <a:t> throw new Exception("</a:t>
            </a:r>
            <a:r>
              <a:rPr lang="en-US" dirty="0" err="1" smtClean="0"/>
              <a:t>Ow</a:t>
            </a:r>
            <a:r>
              <a:rPr lang="en-US" dirty="0" smtClean="0"/>
              <a:t>")</a:t>
            </a:r>
          </a:p>
          <a:p>
            <a:pPr marL="0" indent="0">
              <a:buNone/>
            </a:pPr>
            <a:r>
              <a:rPr lang="en-US" dirty="0" smtClean="0"/>
              <a:t>} catch (</a:t>
            </a:r>
            <a:r>
              <a:rPr lang="en-US" dirty="0" err="1" smtClean="0"/>
              <a:t>ArithmeticException</a:t>
            </a:r>
            <a:r>
              <a:rPr lang="en-US" dirty="0" smtClean="0"/>
              <a:t> e) {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i="1" dirty="0" smtClean="0"/>
              <a:t>S.o.pl</a:t>
            </a:r>
            <a:r>
              <a:rPr lang="en-US" dirty="0" smtClean="0"/>
              <a:t>('Division by zero')</a:t>
            </a:r>
          </a:p>
          <a:p>
            <a:pPr marL="0" indent="0">
              <a:buNone/>
            </a:pPr>
            <a:r>
              <a:rPr lang="en-US" dirty="0" smtClean="0"/>
              <a:t>} finally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i="1" dirty="0" smtClean="0"/>
              <a:t>S.o.pl</a:t>
            </a:r>
            <a:r>
              <a:rPr lang="en-US" dirty="0" smtClean="0"/>
              <a:t>('Cleanup')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97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Python code from your </a:t>
            </a:r>
            <a:r>
              <a:rPr lang="en-US" dirty="0" err="1" smtClean="0"/>
              <a:t>pseudocode</a:t>
            </a:r>
            <a:r>
              <a:rPr lang="en-US" dirty="0" smtClean="0"/>
              <a:t> in the earlier exercise. Assume that the entire message is available as a string (where each byte is an "ASCII" character in the string)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29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March 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2012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pic>
        <p:nvPicPr>
          <p:cNvPr id="6" name="Picture 1" descr="6e_cov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746" y="2951205"/>
            <a:ext cx="2171927" cy="261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Outcomes</a:t>
            </a:r>
            <a:endParaRPr lang="en-US" dirty="0" smtClean="0"/>
          </a:p>
          <a:p>
            <a:pPr lvl="1"/>
            <a:r>
              <a:rPr lang="en-US" dirty="0" smtClean="0"/>
              <a:t>The Internet Stack</a:t>
            </a:r>
          </a:p>
          <a:p>
            <a:pPr lvl="1"/>
            <a:r>
              <a:rPr lang="en-US" dirty="0" smtClean="0"/>
              <a:t>Binary Representations</a:t>
            </a:r>
          </a:p>
          <a:p>
            <a:pPr lvl="1"/>
            <a:r>
              <a:rPr lang="en-US" dirty="0" smtClean="0"/>
              <a:t>Parsing Messages</a:t>
            </a:r>
          </a:p>
          <a:p>
            <a:pPr lvl="1"/>
            <a:r>
              <a:rPr lang="en-US" dirty="0" smtClean="0"/>
              <a:t>Programming in Python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654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bits and bytes</a:t>
            </a:r>
            <a:br>
              <a:rPr lang="en-US" dirty="0" smtClean="0"/>
            </a:br>
            <a:r>
              <a:rPr lang="en-US" dirty="0" smtClean="0"/>
              <a:t>(Corrected)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ASCII characters:</a:t>
            </a:r>
          </a:p>
          <a:p>
            <a:r>
              <a:rPr lang="en-US" dirty="0" smtClean="0"/>
              <a:t>0100 0001 ‘A’    </a:t>
            </a:r>
          </a:p>
          <a:p>
            <a:r>
              <a:rPr lang="en-US" b="1" dirty="0" smtClean="0"/>
              <a:t>0000 1101 (0d)</a:t>
            </a:r>
            <a:r>
              <a:rPr lang="en-US" dirty="0" smtClean="0"/>
              <a:t> ‘\r’ CR (Carriage return)</a:t>
            </a:r>
          </a:p>
          <a:p>
            <a:r>
              <a:rPr lang="en-US" b="1" dirty="0" smtClean="0"/>
              <a:t>0000 </a:t>
            </a:r>
            <a:r>
              <a:rPr lang="en-US" b="1" dirty="0"/>
              <a:t>1010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0a) </a:t>
            </a:r>
            <a:r>
              <a:rPr lang="en-US" dirty="0" smtClean="0"/>
              <a:t>‘\n’ LF (Line feed, New line)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97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Message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Field </a:t>
            </a:r>
            <a:r>
              <a:rPr lang="en-US" dirty="0" smtClean="0"/>
              <a:t>at start of message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03</a:t>
            </a:r>
            <a:r>
              <a:rPr lang="en-US" dirty="0" smtClean="0"/>
              <a:t> 31 0d 0a</a:t>
            </a:r>
          </a:p>
          <a:p>
            <a:r>
              <a:rPr lang="en-US" dirty="0" smtClean="0"/>
              <a:t>Special code at end of message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31 0d 0a </a:t>
            </a:r>
            <a:r>
              <a:rPr lang="en-US" b="1" dirty="0" smtClean="0"/>
              <a:t>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HTTP header lines: </a:t>
            </a:r>
            <a:r>
              <a:rPr lang="en-US" b="1" dirty="0" smtClean="0"/>
              <a:t>0d0a</a:t>
            </a:r>
            <a:endParaRPr lang="en-US" b="1" dirty="0"/>
          </a:p>
          <a:p>
            <a:r>
              <a:rPr lang="en-US" dirty="0" smtClean="0"/>
              <a:t>Predetermined size</a:t>
            </a:r>
          </a:p>
          <a:p>
            <a:pPr marL="0" indent="0">
              <a:buNone/>
            </a:pPr>
            <a:r>
              <a:rPr lang="en-US" dirty="0" smtClean="0"/>
              <a:t>	TCP header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268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 at start of message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Read field – you know exactly what is where</a:t>
            </a:r>
          </a:p>
          <a:p>
            <a:r>
              <a:rPr lang="en-US" dirty="0" smtClean="0"/>
              <a:t>Special code at end of message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Keep reading until you find the code</a:t>
            </a:r>
          </a:p>
          <a:p>
            <a:r>
              <a:rPr lang="en-US" dirty="0" smtClean="0"/>
              <a:t>Predetermined size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Read all fields – you know exactly what is where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586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following format:</a:t>
            </a:r>
          </a:p>
          <a:p>
            <a:pPr marL="0" indent="0">
              <a:buNone/>
            </a:pPr>
            <a:r>
              <a:rPr lang="en-US" dirty="0" smtClean="0"/>
              <a:t>A message has a four-byte header. The second and third bytes give the number of bytes in the payload.</a:t>
            </a:r>
          </a:p>
          <a:p>
            <a:pPr marL="0" indent="0">
              <a:buNone/>
            </a:pPr>
            <a:r>
              <a:rPr lang="en-US" dirty="0" smtClean="0"/>
              <a:t>Write a program in </a:t>
            </a:r>
            <a:r>
              <a:rPr lang="en-US" dirty="0" err="1" smtClean="0"/>
              <a:t>pseudocode</a:t>
            </a:r>
            <a:r>
              <a:rPr lang="en-US" dirty="0" smtClean="0"/>
              <a:t> to read the message and save the payload.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00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Interpreted</a:t>
            </a:r>
          </a:p>
          <a:p>
            <a:pPr marL="0" indent="0">
              <a:buNone/>
            </a:pPr>
            <a:r>
              <a:rPr lang="en-US" dirty="0" smtClean="0"/>
              <a:t>Interactive</a:t>
            </a:r>
          </a:p>
          <a:p>
            <a:pPr marL="0" indent="0">
              <a:buNone/>
            </a:pPr>
            <a:r>
              <a:rPr lang="en-US" dirty="0" smtClean="0"/>
              <a:t>Dynamically typed – Variable type determined at run-time</a:t>
            </a:r>
          </a:p>
          <a:p>
            <a:pPr marL="0" indent="0">
              <a:buNone/>
            </a:pPr>
            <a:r>
              <a:rPr lang="en-US" dirty="0" smtClean="0"/>
              <a:t>Unit-tests essential</a:t>
            </a:r>
          </a:p>
          <a:p>
            <a:pPr marL="0" indent="0">
              <a:buNone/>
            </a:pPr>
            <a:r>
              <a:rPr lang="en-US" dirty="0" smtClean="0"/>
              <a:t>white-space: delimited</a:t>
            </a:r>
            <a:br>
              <a:rPr lang="en-US" dirty="0" smtClean="0"/>
            </a:br>
            <a:r>
              <a:rPr lang="en-US" dirty="0" smtClean="0"/>
              <a:t>(like </a:t>
            </a:r>
            <a:r>
              <a:rPr lang="en-US" dirty="0" err="1" smtClean="0"/>
              <a:t>pseudocode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# comment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Compiled</a:t>
            </a:r>
          </a:p>
          <a:p>
            <a:pPr marL="0" indent="0">
              <a:buNone/>
            </a:pPr>
            <a:r>
              <a:rPr lang="en-US" dirty="0" smtClean="0"/>
              <a:t>Consider all code </a:t>
            </a:r>
          </a:p>
          <a:p>
            <a:pPr marL="0" indent="0">
              <a:buNone/>
            </a:pPr>
            <a:r>
              <a:rPr lang="en-US" dirty="0" smtClean="0"/>
              <a:t>Statically typed – Variable type checked by compiler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Unit-tests essential</a:t>
            </a:r>
          </a:p>
          <a:p>
            <a:pPr marL="0" indent="0">
              <a:buNone/>
            </a:pPr>
            <a:r>
              <a:rPr lang="en-US" dirty="0" smtClean="0"/>
              <a:t>{ } ; delimited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 comment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5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scores = list()</a:t>
            </a:r>
            <a:br>
              <a:rPr lang="en-US" dirty="0"/>
            </a:br>
            <a:r>
              <a:rPr lang="en-US" b="1" dirty="0"/>
              <a:t>OR</a:t>
            </a:r>
            <a:r>
              <a:rPr lang="en-US" dirty="0"/>
              <a:t> scores = []</a:t>
            </a:r>
          </a:p>
          <a:p>
            <a:pPr marL="0" indent="0">
              <a:buNone/>
            </a:pPr>
            <a:r>
              <a:rPr lang="en-US" dirty="0" err="1" smtClean="0"/>
              <a:t>scores.append</a:t>
            </a:r>
            <a:r>
              <a:rPr lang="en-US" dirty="0" smtClean="0"/>
              <a:t>(1)</a:t>
            </a:r>
          </a:p>
          <a:p>
            <a:pPr marL="0" indent="0">
              <a:buNone/>
            </a:pPr>
            <a:r>
              <a:rPr lang="en-US" dirty="0" err="1" smtClean="0"/>
              <a:t>my_tuple</a:t>
            </a:r>
            <a:r>
              <a:rPr lang="en-US" dirty="0" smtClean="0"/>
              <a:t> = (1,'hi',5.0)</a:t>
            </a:r>
          </a:p>
          <a:p>
            <a:pPr marL="0" indent="0">
              <a:buNone/>
            </a:pPr>
            <a:r>
              <a:rPr lang="en-US" dirty="0"/>
              <a:t># tuples are immutable</a:t>
            </a:r>
          </a:p>
          <a:p>
            <a:pPr marL="0" indent="0">
              <a:buNone/>
            </a:pPr>
            <a:r>
              <a:rPr lang="en-US" dirty="0" smtClean="0"/>
              <a:t>name </a:t>
            </a:r>
            <a:r>
              <a:rPr lang="en-US" dirty="0"/>
              <a:t>= 'peter</a:t>
            </a:r>
            <a:r>
              <a:rPr lang="en-US" dirty="0" smtClean="0"/>
              <a:t>'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OR</a:t>
            </a:r>
            <a:r>
              <a:rPr lang="en-US" dirty="0"/>
              <a:t> name = "peter"</a:t>
            </a:r>
          </a:p>
          <a:p>
            <a:pPr marL="0" indent="0">
              <a:buNone/>
            </a:pPr>
            <a:r>
              <a:rPr lang="en-US" dirty="0" smtClean="0"/>
              <a:t># strings are immutable</a:t>
            </a:r>
          </a:p>
          <a:p>
            <a:pPr marL="0" indent="0">
              <a:buNone/>
            </a:pPr>
            <a:r>
              <a:rPr lang="en-US" b="1" dirty="0" smtClean="0"/>
              <a:t># no characters in python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ArrayList</a:t>
            </a:r>
            <a:r>
              <a:rPr lang="en-US" dirty="0"/>
              <a:t> scores = new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</a:t>
            </a:r>
            <a:r>
              <a:rPr lang="en-US" dirty="0" err="1" smtClean="0"/>
              <a:t>ArrayList</a:t>
            </a:r>
            <a:r>
              <a:rPr lang="en-US" dirty="0" smtClean="0"/>
              <a:t>&lt;Integer</a:t>
            </a:r>
            <a:r>
              <a:rPr lang="en-US" dirty="0"/>
              <a:t>&gt;();</a:t>
            </a:r>
          </a:p>
          <a:p>
            <a:pPr marL="0" indent="0">
              <a:buNone/>
            </a:pPr>
            <a:r>
              <a:rPr lang="en-US" dirty="0" err="1" smtClean="0"/>
              <a:t>scores.add</a:t>
            </a:r>
            <a:r>
              <a:rPr lang="en-US" dirty="0" smtClean="0"/>
              <a:t>(1)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String </a:t>
            </a:r>
            <a:r>
              <a:rPr lang="en-US" dirty="0"/>
              <a:t>name = "peter";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 strings are immutable</a:t>
            </a:r>
          </a:p>
          <a:p>
            <a:pPr marL="0" indent="0">
              <a:buNone/>
            </a:pPr>
            <a:r>
              <a:rPr lang="en-US" dirty="0" smtClean="0"/>
              <a:t>char c = 'a'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9" name="Cloud 8"/>
          <p:cNvSpPr/>
          <p:nvPr/>
        </p:nvSpPr>
        <p:spPr bwMode="auto">
          <a:xfrm>
            <a:off x="2625811" y="2193325"/>
            <a:ext cx="1981200" cy="1031789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Note implied first argument "self"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1371600" y="2895600"/>
            <a:ext cx="1254212" cy="1647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2475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lists and strings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= [1,2,3,4,5]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x = a[0]        	# x is an 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 = a[2:4]       # y is a list</a:t>
            </a:r>
          </a:p>
          <a:p>
            <a:pPr marL="0" indent="0">
              <a:buNone/>
            </a:pPr>
            <a:r>
              <a:rPr lang="en-US" dirty="0" smtClean="0"/>
              <a:t>s = "</a:t>
            </a:r>
            <a:r>
              <a:rPr lang="en-US" dirty="0" err="1" smtClean="0"/>
              <a:t>abcde</a:t>
            </a:r>
            <a:r>
              <a:rPr lang="en-US" dirty="0" smtClean="0"/>
              <a:t>"  	# s is a </a:t>
            </a:r>
            <a:r>
              <a:rPr lang="en-US" dirty="0" err="1" smtClean="0"/>
              <a:t>str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 = s[0]        	</a:t>
            </a:r>
            <a:r>
              <a:rPr lang="en-US" b="1" dirty="0" smtClean="0"/>
              <a:t># c is a </a:t>
            </a:r>
            <a:r>
              <a:rPr lang="en-US" b="1" dirty="0" err="1" smtClean="0"/>
              <a:t>str</a:t>
            </a:r>
            <a:r>
              <a:rPr lang="en-US" b="1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b = s[2:4]     	# b is a </a:t>
            </a:r>
            <a:r>
              <a:rPr lang="en-US" dirty="0" err="1" smtClean="0"/>
              <a:t>str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err="1" smtClean="0"/>
              <a:t>isinstance</a:t>
            </a:r>
            <a:r>
              <a:rPr lang="en-US" dirty="0" smtClean="0"/>
              <a:t>(</a:t>
            </a:r>
            <a:r>
              <a:rPr lang="en-US" dirty="0" err="1" smtClean="0"/>
              <a:t>c,str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dirty="0" smtClean="0"/>
              <a:t>if type(c) is </a:t>
            </a:r>
            <a:r>
              <a:rPr lang="en-US" dirty="0" err="1" smtClean="0"/>
              <a:t>str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498975" cy="43783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long[] a = {1,2,3,4,5};</a:t>
            </a:r>
          </a:p>
          <a:p>
            <a:pPr marL="0" indent="0">
              <a:buNone/>
            </a:pPr>
            <a:r>
              <a:rPr lang="en-US" dirty="0" smtClean="0"/>
              <a:t>long x = a[0];</a:t>
            </a:r>
          </a:p>
          <a:p>
            <a:pPr marL="0" indent="0">
              <a:buNone/>
            </a:pPr>
            <a:r>
              <a:rPr lang="en-US" dirty="0" smtClean="0"/>
              <a:t># not possible for an array</a:t>
            </a:r>
          </a:p>
          <a:p>
            <a:pPr marL="0" indent="0">
              <a:buNone/>
            </a:pPr>
            <a:r>
              <a:rPr lang="en-US" dirty="0" smtClean="0"/>
              <a:t>String s = "</a:t>
            </a:r>
            <a:r>
              <a:rPr lang="en-US" dirty="0" err="1" smtClean="0"/>
              <a:t>abcde</a:t>
            </a:r>
            <a:r>
              <a:rPr lang="en-US" dirty="0" smtClean="0"/>
              <a:t>";</a:t>
            </a:r>
          </a:p>
          <a:p>
            <a:pPr marL="0" indent="0">
              <a:buNone/>
            </a:pPr>
            <a:r>
              <a:rPr lang="en-US" dirty="0" smtClean="0"/>
              <a:t>char c = </a:t>
            </a:r>
            <a:r>
              <a:rPr lang="en-US" dirty="0" err="1" smtClean="0"/>
              <a:t>s.charAt</a:t>
            </a:r>
            <a:r>
              <a:rPr lang="en-US" dirty="0" smtClean="0"/>
              <a:t>(0);</a:t>
            </a:r>
          </a:p>
          <a:p>
            <a:pPr marL="0" indent="0">
              <a:buNone/>
            </a:pPr>
            <a:r>
              <a:rPr lang="en-US" dirty="0" smtClean="0"/>
              <a:t>String b = </a:t>
            </a:r>
            <a:r>
              <a:rPr lang="en-US" dirty="0" err="1" smtClean="0"/>
              <a:t>s.substring</a:t>
            </a:r>
            <a:r>
              <a:rPr lang="en-US" dirty="0" smtClean="0"/>
              <a:t>(2,4);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if(b </a:t>
            </a:r>
            <a:r>
              <a:rPr lang="en-US" dirty="0" err="1" smtClean="0"/>
              <a:t>instanceof</a:t>
            </a:r>
            <a:r>
              <a:rPr lang="en-US" dirty="0" smtClean="0"/>
              <a:t> String)</a:t>
            </a:r>
          </a:p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b.getClass</a:t>
            </a:r>
            <a:r>
              <a:rPr lang="en-US" dirty="0" smtClean="0"/>
              <a:t>() == </a:t>
            </a:r>
            <a:r>
              <a:rPr lang="en-US" dirty="0" err="1" smtClean="0"/>
              <a:t>String.class</a:t>
            </a:r>
            <a:r>
              <a:rPr lang="en-US" dirty="0" smtClean="0"/>
              <a:t>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7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b2ae6ff-f18b-42da-98d8-8e1fa8cc67c7"/>
  <p:tag name="__PE_ORIG_SIZE" val="50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50210</TotalTime>
  <Words>882</Words>
  <Application>Microsoft Office PowerPoint</Application>
  <PresentationFormat>On-screen Show (4:3)</PresentationFormat>
  <Paragraphs>310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2_Network</vt:lpstr>
      <vt:lpstr>    CS2910 Week 2, Class 1</vt:lpstr>
      <vt:lpstr>Quiz Topics</vt:lpstr>
      <vt:lpstr>Representing bits and bytes (Corrected)</vt:lpstr>
      <vt:lpstr>Encoding Message Length</vt:lpstr>
      <vt:lpstr>Parsing Messages</vt:lpstr>
      <vt:lpstr>Exercise</vt:lpstr>
      <vt:lpstr>Introduction to Python</vt:lpstr>
      <vt:lpstr>Introduction to Python</vt:lpstr>
      <vt:lpstr>Indexing lists and strings</vt:lpstr>
      <vt:lpstr>Negative indices</vt:lpstr>
      <vt:lpstr>Conversions</vt:lpstr>
      <vt:lpstr>If/else</vt:lpstr>
      <vt:lpstr>Loops</vt:lpstr>
      <vt:lpstr>Exceptions in Python</vt:lpstr>
      <vt:lpstr>Exercise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1592</cp:revision>
  <cp:lastPrinted>2015-09-14T13:25:18Z</cp:lastPrinted>
  <dcterms:created xsi:type="dcterms:W3CDTF">1999-09-06T21:32:20Z</dcterms:created>
  <dcterms:modified xsi:type="dcterms:W3CDTF">2015-10-09T13:46:29Z</dcterms:modified>
</cp:coreProperties>
</file>