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6.xml" ContentType="application/vnd.openxmlformats-officedocument.presentationml.notesSlide+xml"/>
  <Override PartName="/ppt/tags/tag17.xml" ContentType="application/vnd.openxmlformats-officedocument.presentationml.tags+xml"/>
  <Override PartName="/ppt/notesSlides/notesSlide17.xml" ContentType="application/vnd.openxmlformats-officedocument.presentationml.notesSlide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9"/>
  </p:notesMasterIdLst>
  <p:handoutMasterIdLst>
    <p:handoutMasterId r:id="rId20"/>
  </p:handoutMasterIdLst>
  <p:sldIdLst>
    <p:sldId id="320" r:id="rId2"/>
    <p:sldId id="339" r:id="rId3"/>
    <p:sldId id="340" r:id="rId4"/>
    <p:sldId id="348" r:id="rId5"/>
    <p:sldId id="346" r:id="rId6"/>
    <p:sldId id="347" r:id="rId7"/>
    <p:sldId id="349" r:id="rId8"/>
    <p:sldId id="351" r:id="rId9"/>
    <p:sldId id="341" r:id="rId10"/>
    <p:sldId id="345" r:id="rId11"/>
    <p:sldId id="352" r:id="rId12"/>
    <p:sldId id="353" r:id="rId13"/>
    <p:sldId id="350" r:id="rId14"/>
    <p:sldId id="344" r:id="rId15"/>
    <p:sldId id="343" r:id="rId16"/>
    <p:sldId id="354" r:id="rId17"/>
    <p:sldId id="325" r:id="rId18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80935" autoAdjust="0"/>
  </p:normalViewPr>
  <p:slideViewPr>
    <p:cSldViewPr>
      <p:cViewPr varScale="1">
        <p:scale>
          <a:sx n="68" d="100"/>
          <a:sy n="68" d="100"/>
        </p:scale>
        <p:origin x="-1138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24 September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Relationship Id="rId4" Type="http://schemas.openxmlformats.org/officeDocument/2006/relationships/hyperlink" Target="https://docs.python.org/2/library/stdtypes.html#numeric-types-int-float-long-complex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Micro-Objectives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Determine</a:t>
            </a:r>
            <a:r>
              <a:rPr lang="en-US" baseline="0" dirty="0" smtClean="0"/>
              <a:t> the type of a python expression</a:t>
            </a:r>
          </a:p>
          <a:p>
            <a:pPr lvl="0"/>
            <a:r>
              <a:rPr lang="en-US" baseline="0" dirty="0" smtClean="0"/>
              <a:t>Predict the types of python variables from source code</a:t>
            </a:r>
          </a:p>
          <a:p>
            <a:pPr lvl="0"/>
            <a:r>
              <a:rPr lang="en-US" baseline="0" dirty="0" smtClean="0"/>
              <a:t>Construct strings and integers made up of arbitrary bits using string and integer escape sequences</a:t>
            </a:r>
          </a:p>
          <a:p>
            <a:pPr lvl="0"/>
            <a:r>
              <a:rPr lang="en-US" baseline="0" dirty="0" smtClean="0"/>
              <a:t>Recognize strings and integers in code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Determine the type and value of a python literals including the escape sequences in these examples: '\x05' '\n' '\r' 'otherwise'</a:t>
            </a:r>
          </a:p>
          <a:p>
            <a:pPr lvl="0"/>
            <a:endParaRPr lang="en-US" baseline="0" dirty="0" smtClean="0"/>
          </a:p>
          <a:p>
            <a:pPr lvl="0"/>
            <a:r>
              <a:rPr lang="en-US" dirty="0" smtClean="0"/>
              <a:t>Illustrate</a:t>
            </a:r>
            <a:r>
              <a:rPr lang="en-US" baseline="0" dirty="0" smtClean="0"/>
              <a:t> the internal storage representation of a Python variable in actual bytes</a:t>
            </a:r>
          </a:p>
          <a:p>
            <a:pPr lvl="0"/>
            <a:r>
              <a:rPr lang="en-US" dirty="0" smtClean="0"/>
              <a:t>Display</a:t>
            </a:r>
            <a:r>
              <a:rPr lang="en-US" baseline="0" dirty="0" smtClean="0"/>
              <a:t> a binary number in various formats with the .format command</a:t>
            </a:r>
          </a:p>
          <a:p>
            <a:pPr lvl="0"/>
            <a:r>
              <a:rPr lang="en-US" baseline="0" dirty="0" smtClean="0"/>
              <a:t>Explain why you do not want to use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str</a:t>
            </a:r>
            <a:r>
              <a:rPr lang="en-US" baseline="0" dirty="0" smtClean="0"/>
              <a:t>, or .format for manipulating bits and bytes in Python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Convert between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str</a:t>
            </a:r>
            <a:r>
              <a:rPr lang="en-US" baseline="0" dirty="0" smtClean="0"/>
              <a:t> types without internal parsing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lvl="0"/>
            <a:r>
              <a:rPr lang="en-US" dirty="0" smtClean="0"/>
              <a:t>Test the type of an expression with type(…) in</a:t>
            </a:r>
            <a:r>
              <a:rPr lang="en-US" baseline="0" dirty="0" smtClean="0"/>
              <a:t> the Python console</a:t>
            </a:r>
          </a:p>
          <a:p>
            <a:pPr lvl="0"/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493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694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439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86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263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848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</a:t>
            </a:r>
            <a:r>
              <a:rPr lang="en-US" baseline="0" dirty="0" smtClean="0"/>
              <a:t>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(CS2910)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00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46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94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 smtClean="0"/>
              <a:t>(Depending on how Python is compiled, it may use 64 bit integers instead of 32 bit integer.  You can use </a:t>
            </a:r>
            <a:r>
              <a:rPr lang="en-US" sz="1200" b="1" dirty="0" err="1" smtClean="0"/>
              <a:t>sys.maxint</a:t>
            </a:r>
            <a:r>
              <a:rPr lang="en-US" sz="1200" b="1" dirty="0" smtClean="0"/>
              <a:t> to find the maximum size of an integer. If it is 2**31-1, it's a 32 bit integer, and if it is 2**64-1, it's a 64 bit integer</a:t>
            </a:r>
          </a:p>
          <a:p>
            <a:pPr marL="0" indent="0">
              <a:buNone/>
            </a:pPr>
            <a:r>
              <a:rPr lang="en-US" sz="1200" b="1" dirty="0" smtClean="0">
                <a:hlinkClick r:id="rId4"/>
              </a:rPr>
              <a:t>https://docs.python.org/2/library/stdtypes.html#numeric-types-int-float-long-complex</a:t>
            </a:r>
            <a:r>
              <a:rPr lang="en-US" sz="1200" b="1" dirty="0" smtClean="0"/>
              <a:t>)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37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37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81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57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36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97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9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6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CS2910</a:t>
            </a:r>
            <a:br>
              <a:rPr lang="en-US" dirty="0" smtClean="0"/>
            </a:br>
            <a:r>
              <a:rPr lang="en-US" dirty="0" smtClean="0"/>
              <a:t>Week 3, Class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Encoding in Python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Introduction to HTTP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Create the string 'ABC' by setting the bit values directly.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Choose a number from 1 to 20. Write all the bits of this number when stored in an </a:t>
            </a:r>
            <a:r>
              <a:rPr lang="en-US" dirty="0" err="1" smtClean="0"/>
              <a:t>int</a:t>
            </a:r>
            <a:r>
              <a:rPr lang="en-US" dirty="0" smtClean="0"/>
              <a:t> in Python.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033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Write the number 512 as a binary number (by hand)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Write how this number will be stored in memory as a python </a:t>
            </a:r>
            <a:r>
              <a:rPr lang="en-US" b="1" dirty="0" err="1" smtClean="0"/>
              <a:t>int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Write the bits used to store the result of </a:t>
            </a:r>
            <a:r>
              <a:rPr lang="en-US" dirty="0" err="1" smtClean="0"/>
              <a:t>struct.pack</a:t>
            </a:r>
            <a:r>
              <a:rPr lang="en-US" dirty="0" smtClean="0"/>
              <a:t>('&gt;I',512)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183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Explain why you do not want to use </a:t>
            </a:r>
            <a:r>
              <a:rPr lang="en-US" b="1" dirty="0" err="1"/>
              <a:t>int</a:t>
            </a:r>
            <a:r>
              <a:rPr lang="en-US" b="1" dirty="0"/>
              <a:t>, </a:t>
            </a:r>
            <a:r>
              <a:rPr lang="en-US" b="1" dirty="0" err="1"/>
              <a:t>str</a:t>
            </a:r>
            <a:r>
              <a:rPr lang="en-US" b="1" dirty="0"/>
              <a:t>, or .format for manipulating bits and bytes in </a:t>
            </a:r>
            <a:r>
              <a:rPr lang="en-US" b="1" dirty="0" smtClean="0"/>
              <a:t>Python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Write what will be displayed by </a:t>
            </a:r>
            <a:br>
              <a:rPr lang="en-US" dirty="0" smtClean="0"/>
            </a:br>
            <a:r>
              <a:rPr lang="en-US" dirty="0" smtClean="0"/>
              <a:t>print </a:t>
            </a:r>
            <a:r>
              <a:rPr lang="en-US" dirty="0" err="1" smtClean="0"/>
              <a:t>chr</a:t>
            </a:r>
            <a:r>
              <a:rPr lang="en-US" dirty="0" smtClean="0"/>
              <a:t>(0x32)+</a:t>
            </a:r>
            <a:r>
              <a:rPr lang="en-US" dirty="0" err="1" smtClean="0"/>
              <a:t>chr</a:t>
            </a:r>
            <a:r>
              <a:rPr lang="en-US" dirty="0" smtClean="0"/>
              <a:t>(0x30)+</a:t>
            </a:r>
            <a:r>
              <a:rPr lang="en-US" dirty="0" err="1" smtClean="0"/>
              <a:t>chr</a:t>
            </a:r>
            <a:r>
              <a:rPr lang="en-US" dirty="0" smtClean="0"/>
              <a:t>(0x31) 	+</a:t>
            </a:r>
            <a:r>
              <a:rPr lang="en-US" dirty="0" err="1" smtClean="0"/>
              <a:t>chr</a:t>
            </a:r>
            <a:r>
              <a:rPr lang="en-US" dirty="0" smtClean="0"/>
              <a:t>(0x35)+</a:t>
            </a:r>
            <a:r>
              <a:rPr lang="en-US" dirty="0" err="1" smtClean="0"/>
              <a:t>chr</a:t>
            </a:r>
            <a:r>
              <a:rPr lang="en-US" dirty="0" smtClean="0"/>
              <a:t>(0x41)+</a:t>
            </a:r>
            <a:r>
              <a:rPr lang="en-US" dirty="0" err="1" smtClean="0"/>
              <a:t>chr</a:t>
            </a:r>
            <a:r>
              <a:rPr lang="en-US" dirty="0" smtClean="0"/>
              <a:t>(0x44)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624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	(purely optional)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how the long type in Python is fundamentally different from the long type in Java (search if needed)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6974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(purely optional)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Explore the operators &lt;&lt;, &gt;&gt;, &amp;, and I in Python.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281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primes string (purely optional)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…1111111111111111100000000000001111111111100000001111100011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138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1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 smtClean="0">
                <a:solidFill>
                  <a:srgbClr val="008000"/>
                </a:solidFill>
                <a:latin typeface="Gill Sans MT" pitchFamily="34" charset="0"/>
              </a:rPr>
              <a:t>Computer </a:t>
            </a: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Networking: A Top Down Approach </a:t>
            </a:r>
            <a: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6</a:t>
            </a:r>
            <a:r>
              <a:rPr lang="en-US" altLang="en-US" sz="3200" baseline="30000" dirty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March </a:t>
            </a: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2012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pic>
        <p:nvPicPr>
          <p:cNvPr id="6" name="Picture 1" descr="6e_cove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746" y="2951205"/>
            <a:ext cx="2171927" cy="261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literal types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Specify bits in a byte</a:t>
            </a:r>
          </a:p>
          <a:p>
            <a:pPr marL="0" indent="0">
              <a:buNone/>
            </a:pPr>
            <a:r>
              <a:rPr lang="en-US" dirty="0" smtClean="0"/>
              <a:t>b = '\</a:t>
            </a:r>
            <a:r>
              <a:rPr lang="en-US" dirty="0" err="1" smtClean="0"/>
              <a:t>xff</a:t>
            </a:r>
            <a:r>
              <a:rPr lang="en-US" dirty="0" smtClean="0"/>
              <a:t>'</a:t>
            </a:r>
          </a:p>
          <a:p>
            <a:pPr marL="0" indent="0">
              <a:buNone/>
            </a:pPr>
            <a:r>
              <a:rPr lang="en-US" dirty="0" smtClean="0"/>
              <a:t>Specify bits in an </a:t>
            </a:r>
            <a:r>
              <a:rPr lang="en-US" dirty="0" err="1" smtClean="0"/>
              <a:t>int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</a:t>
            </a:r>
            <a:r>
              <a:rPr lang="en-US" dirty="0" smtClean="0"/>
              <a:t> = 0x7fffffff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byte b = 0xff;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0x7fffffff;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835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integers are stored in Python 2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2913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i</a:t>
            </a:r>
            <a:r>
              <a:rPr lang="en-US" dirty="0" smtClean="0"/>
              <a:t> = 5</a:t>
            </a:r>
          </a:p>
          <a:p>
            <a:pPr marL="0" indent="0">
              <a:buNone/>
            </a:pPr>
            <a:r>
              <a:rPr lang="en-US" sz="3200" b="1" dirty="0"/>
              <a:t>00000101 00000000 </a:t>
            </a:r>
            <a:r>
              <a:rPr lang="en-US" sz="3200" b="1" dirty="0" smtClean="0"/>
              <a:t>00000000 00000000</a:t>
            </a:r>
          </a:p>
          <a:p>
            <a:pPr marL="0" indent="0">
              <a:buNone/>
            </a:pPr>
            <a:r>
              <a:rPr lang="en-US" dirty="0" err="1" smtClean="0"/>
              <a:t>i</a:t>
            </a:r>
            <a:r>
              <a:rPr lang="en-US" dirty="0" smtClean="0"/>
              <a:t> = 255</a:t>
            </a:r>
          </a:p>
          <a:p>
            <a:pPr marL="0" indent="0">
              <a:buNone/>
            </a:pPr>
            <a:r>
              <a:rPr lang="en-US" sz="3200" b="1" dirty="0"/>
              <a:t>11111111 00000000 00000000 </a:t>
            </a:r>
            <a:r>
              <a:rPr lang="en-US" sz="3200" b="1" dirty="0" smtClean="0"/>
              <a:t>00000000</a:t>
            </a:r>
          </a:p>
          <a:p>
            <a:pPr marL="0" indent="0">
              <a:buNone/>
            </a:pP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1000</a:t>
            </a:r>
            <a:endParaRPr lang="en-US" dirty="0"/>
          </a:p>
          <a:p>
            <a:pPr marL="0" indent="0">
              <a:buNone/>
            </a:pPr>
            <a:r>
              <a:rPr lang="en-US" sz="3200" b="1" dirty="0"/>
              <a:t>11101000 00000011 </a:t>
            </a:r>
            <a:r>
              <a:rPr lang="en-US" sz="3200" b="1" dirty="0" smtClean="0"/>
              <a:t>00000000 00000000</a:t>
            </a:r>
          </a:p>
          <a:p>
            <a:pPr marL="0" indent="0">
              <a:buNone/>
            </a:pP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2147483647</a:t>
            </a:r>
            <a:endParaRPr lang="en-US" dirty="0"/>
          </a:p>
          <a:p>
            <a:pPr marL="0" indent="0">
              <a:buNone/>
            </a:pPr>
            <a:r>
              <a:rPr lang="en-US" sz="3200" b="1" dirty="0" smtClean="0"/>
              <a:t>11111111 </a:t>
            </a:r>
            <a:r>
              <a:rPr lang="en-US" sz="3200" b="1" dirty="0"/>
              <a:t>11111111 11111111 </a:t>
            </a:r>
            <a:r>
              <a:rPr lang="en-US" sz="3200" b="1" dirty="0" smtClean="0"/>
              <a:t>01111111</a:t>
            </a:r>
            <a:endParaRPr lang="en-US" sz="3200" b="1" dirty="0"/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endParaRPr lang="en-US" sz="16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84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strings are stored in Python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2913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(Length is also stored)</a:t>
            </a:r>
          </a:p>
          <a:p>
            <a:pPr marL="0" indent="0">
              <a:buNone/>
            </a:pPr>
            <a:r>
              <a:rPr lang="en-US" dirty="0" smtClean="0"/>
              <a:t>s = 'ABC'</a:t>
            </a:r>
          </a:p>
          <a:p>
            <a:pPr marL="0" indent="0">
              <a:buNone/>
            </a:pPr>
            <a:r>
              <a:rPr lang="en-US" sz="3200" b="1" dirty="0" smtClean="0"/>
              <a:t>01000001 01000010 01000011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 = '0123'</a:t>
            </a:r>
          </a:p>
          <a:p>
            <a:pPr marL="0" indent="0">
              <a:buNone/>
            </a:pPr>
            <a:r>
              <a:rPr lang="en-US" sz="3200" b="1" dirty="0" smtClean="0"/>
              <a:t>00110000 00110001 00110010 00110011</a:t>
            </a:r>
            <a:endParaRPr lang="en-US" sz="3200" b="1" dirty="0"/>
          </a:p>
          <a:p>
            <a:pPr marL="0" indent="0">
              <a:buNone/>
            </a:pPr>
            <a:r>
              <a:rPr lang="en-US" dirty="0" smtClean="0"/>
              <a:t>s </a:t>
            </a:r>
            <a:r>
              <a:rPr lang="en-US" dirty="0"/>
              <a:t>= </a:t>
            </a:r>
            <a:r>
              <a:rPr lang="en-US" dirty="0" smtClean="0"/>
              <a:t>'\r\n'</a:t>
            </a:r>
            <a:endParaRPr lang="en-US" dirty="0"/>
          </a:p>
          <a:p>
            <a:pPr marL="0" indent="0">
              <a:buNone/>
            </a:pPr>
            <a:r>
              <a:rPr lang="en-US" sz="3200" b="1" dirty="0" smtClean="0"/>
              <a:t>00001101 00001010 </a:t>
            </a:r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endParaRPr lang="en-US" sz="16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9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68153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i</a:t>
            </a:r>
            <a:r>
              <a:rPr lang="en-US" dirty="0" smtClean="0"/>
              <a:t> = 5    # </a:t>
            </a:r>
            <a:r>
              <a:rPr lang="en-US" dirty="0" err="1" smtClean="0"/>
              <a:t>int</a:t>
            </a:r>
            <a:r>
              <a:rPr lang="en-US" dirty="0" smtClean="0"/>
              <a:t> literal</a:t>
            </a:r>
          </a:p>
          <a:p>
            <a:pPr marL="0" indent="0">
              <a:buNone/>
            </a:pPr>
            <a:r>
              <a:rPr lang="en-US" sz="2800" b="1" dirty="0" smtClean="0"/>
              <a:t># 00000101 </a:t>
            </a:r>
            <a:r>
              <a:rPr lang="en-US" sz="2800" b="1" dirty="0"/>
              <a:t>00000000 00000000 00000000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 = </a:t>
            </a:r>
            <a:r>
              <a:rPr lang="en-US" dirty="0" err="1" smtClean="0"/>
              <a:t>chr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sz="2800" dirty="0" smtClean="0"/>
              <a:t># </a:t>
            </a:r>
            <a:r>
              <a:rPr lang="en-US" sz="2800" b="1" dirty="0"/>
              <a:t>00000101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/>
              <a:t>s</a:t>
            </a:r>
            <a:r>
              <a:rPr lang="en-US" sz="2800" dirty="0" smtClean="0"/>
              <a:t> = 'a'   # </a:t>
            </a:r>
            <a:r>
              <a:rPr lang="en-US" sz="2800" dirty="0" err="1" smtClean="0"/>
              <a:t>str</a:t>
            </a:r>
            <a:r>
              <a:rPr lang="en-US" sz="2800" dirty="0" smtClean="0"/>
              <a:t> literal</a:t>
            </a:r>
          </a:p>
          <a:p>
            <a:pPr marL="0" indent="0">
              <a:buNone/>
            </a:pPr>
            <a:r>
              <a:rPr lang="en-US" sz="2800" dirty="0"/>
              <a:t># </a:t>
            </a:r>
            <a:r>
              <a:rPr lang="en-US" sz="2800" b="1" dirty="0" smtClean="0"/>
              <a:t>01100001</a:t>
            </a:r>
            <a:r>
              <a:rPr lang="en-US" sz="2800" dirty="0" smtClean="0"/>
              <a:t> 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ord</a:t>
            </a:r>
            <a:r>
              <a:rPr lang="en-US" sz="2800" dirty="0" smtClean="0"/>
              <a:t>(s)</a:t>
            </a:r>
          </a:p>
          <a:p>
            <a:pPr marL="0" indent="0">
              <a:buNone/>
            </a:pPr>
            <a:r>
              <a:rPr lang="en-US" sz="2800" b="1" dirty="0"/>
              <a:t># </a:t>
            </a:r>
            <a:r>
              <a:rPr lang="en-US" sz="2800" b="1" dirty="0" smtClean="0"/>
              <a:t>01100001 </a:t>
            </a:r>
            <a:r>
              <a:rPr lang="en-US" sz="2800" b="1" dirty="0"/>
              <a:t>00000000 00000000 00000000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ord</a:t>
            </a:r>
            <a:r>
              <a:rPr lang="en-US" dirty="0" smtClean="0"/>
              <a:t>() and </a:t>
            </a:r>
            <a:r>
              <a:rPr lang="en-US" dirty="0" err="1" smtClean="0"/>
              <a:t>chr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>
          <a:xfrm>
            <a:off x="3048000" y="6553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>
          <a:xfrm>
            <a:off x="6477000" y="6553200"/>
            <a:ext cx="2133600" cy="457200"/>
          </a:xfrm>
        </p:spPr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5" name="Cloud 14"/>
          <p:cNvSpPr/>
          <p:nvPr/>
        </p:nvSpPr>
        <p:spPr bwMode="auto">
          <a:xfrm>
            <a:off x="5105400" y="2743200"/>
            <a:ext cx="3352800" cy="9144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little endian</a:t>
            </a:r>
          </a:p>
        </p:txBody>
      </p:sp>
    </p:spTree>
    <p:extLst>
      <p:ext uri="{BB962C8B-B14F-4D97-AF65-F5344CB8AC3E}">
        <p14:creationId xmlns:p14="http://schemas.microsoft.com/office/powerpoint/2010/main" val="248865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() and </a:t>
            </a:r>
            <a:r>
              <a:rPr lang="en-US" dirty="0" err="1" smtClean="0"/>
              <a:t>str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 = </a:t>
            </a:r>
            <a:r>
              <a:rPr lang="en-US" dirty="0" smtClean="0"/>
              <a:t>'1234'</a:t>
            </a:r>
            <a:endParaRPr lang="en-US" dirty="0"/>
          </a:p>
          <a:p>
            <a:pPr marL="0" indent="0">
              <a:buNone/>
            </a:pPr>
            <a:r>
              <a:rPr lang="en-US" sz="3200" b="1" dirty="0" smtClean="0"/>
              <a:t># 00110001 </a:t>
            </a:r>
            <a:r>
              <a:rPr lang="en-US" sz="3200" b="1" dirty="0"/>
              <a:t>00110010 </a:t>
            </a:r>
            <a:r>
              <a:rPr lang="en-US" sz="3200" b="1" dirty="0" smtClean="0"/>
              <a:t>00110011 00110100</a:t>
            </a:r>
            <a:endParaRPr lang="en-US" sz="3200" b="1" dirty="0"/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int</a:t>
            </a:r>
            <a:r>
              <a:rPr lang="en-US" dirty="0" smtClean="0"/>
              <a:t>(s)</a:t>
            </a:r>
            <a:endParaRPr lang="en-US" dirty="0"/>
          </a:p>
          <a:p>
            <a:pPr marL="0" indent="0">
              <a:buNone/>
            </a:pPr>
            <a:r>
              <a:rPr lang="en-US" sz="3200" b="1" dirty="0"/>
              <a:t># </a:t>
            </a:r>
            <a:r>
              <a:rPr lang="en-US" sz="3200" b="1" dirty="0" smtClean="0"/>
              <a:t>11010010 00000100 00000000 00000000</a:t>
            </a:r>
            <a:endParaRPr lang="en-US" sz="3200" b="1" dirty="0"/>
          </a:p>
          <a:p>
            <a:pPr marL="0" indent="0">
              <a:buNone/>
            </a:pPr>
            <a:r>
              <a:rPr lang="en-US" sz="3200" dirty="0" err="1"/>
              <a:t>i</a:t>
            </a:r>
            <a:r>
              <a:rPr lang="en-US" sz="3200" dirty="0" smtClean="0"/>
              <a:t> = 999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# </a:t>
            </a:r>
            <a:r>
              <a:rPr lang="en-US" sz="3200" b="1" dirty="0" smtClean="0"/>
              <a:t>11100111 00000011 </a:t>
            </a:r>
            <a:r>
              <a:rPr lang="en-US" sz="3200" b="1" dirty="0"/>
              <a:t> 00000000 </a:t>
            </a:r>
            <a:r>
              <a:rPr lang="en-US" sz="3200" b="1" dirty="0" smtClean="0"/>
              <a:t>00000000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s </a:t>
            </a:r>
            <a:r>
              <a:rPr lang="en-US" sz="3200" dirty="0"/>
              <a:t>= </a:t>
            </a:r>
            <a:r>
              <a:rPr lang="en-US" sz="3200" dirty="0" err="1" smtClean="0"/>
              <a:t>str</a:t>
            </a:r>
            <a:r>
              <a:rPr lang="en-US" sz="3200" dirty="0" smtClean="0"/>
              <a:t>(</a:t>
            </a:r>
            <a:r>
              <a:rPr lang="en-US" sz="3200" dirty="0" err="1" smtClean="0"/>
              <a:t>i</a:t>
            </a:r>
            <a:r>
              <a:rPr lang="en-US" sz="3200" dirty="0" smtClean="0"/>
              <a:t>)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# </a:t>
            </a:r>
            <a:r>
              <a:rPr lang="en-US" sz="3200" b="1" dirty="0" smtClean="0"/>
              <a:t>00111001 </a:t>
            </a:r>
            <a:r>
              <a:rPr lang="en-US" sz="3200" b="1" dirty="0"/>
              <a:t>00111001 00111001 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016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(…,16)</a:t>
            </a:r>
            <a:br>
              <a:rPr lang="en-US" dirty="0" smtClean="0"/>
            </a:br>
            <a:r>
              <a:rPr lang="en-US" dirty="0" smtClean="0"/>
              <a:t>'…{…}…'.format(…)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s = </a:t>
            </a:r>
            <a:r>
              <a:rPr lang="en-US" sz="3200" dirty="0" smtClean="0"/>
              <a:t>'1AFF'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# 00110001 </a:t>
            </a:r>
            <a:r>
              <a:rPr lang="en-US" sz="3200" b="1" dirty="0" smtClean="0"/>
              <a:t>01000001 01000110 01000110</a:t>
            </a:r>
            <a:endParaRPr lang="en-US" sz="3200" b="1" dirty="0"/>
          </a:p>
          <a:p>
            <a:pPr marL="0" indent="0">
              <a:buNone/>
            </a:pPr>
            <a:r>
              <a:rPr lang="en-US" sz="3200" dirty="0" err="1"/>
              <a:t>i</a:t>
            </a:r>
            <a:r>
              <a:rPr lang="en-US" sz="3200" dirty="0"/>
              <a:t> = </a:t>
            </a:r>
            <a:r>
              <a:rPr lang="en-US" sz="3200" dirty="0" err="1" smtClean="0"/>
              <a:t>int</a:t>
            </a:r>
            <a:r>
              <a:rPr lang="en-US" sz="3200" dirty="0" smtClean="0"/>
              <a:t>(s,16)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# </a:t>
            </a:r>
            <a:r>
              <a:rPr lang="en-US" sz="3200" b="1" dirty="0" smtClean="0"/>
              <a:t>11111111 00011010 </a:t>
            </a:r>
            <a:r>
              <a:rPr lang="en-US" sz="3200" b="1" dirty="0"/>
              <a:t>00000000 00000000</a:t>
            </a:r>
          </a:p>
          <a:p>
            <a:pPr marL="0" indent="0">
              <a:buNone/>
            </a:pPr>
            <a:r>
              <a:rPr lang="en-US" sz="3200" dirty="0" err="1" smtClean="0"/>
              <a:t>i</a:t>
            </a:r>
            <a:r>
              <a:rPr lang="en-US" sz="3200" dirty="0" smtClean="0"/>
              <a:t> = 0xAFF</a:t>
            </a:r>
          </a:p>
          <a:p>
            <a:pPr marL="0" indent="0">
              <a:buNone/>
            </a:pPr>
            <a:r>
              <a:rPr lang="en-US" sz="3200" b="1" dirty="0"/>
              <a:t># 11111111 </a:t>
            </a:r>
            <a:r>
              <a:rPr lang="en-US" sz="3200" b="1" dirty="0" smtClean="0"/>
              <a:t>00001010 </a:t>
            </a:r>
            <a:r>
              <a:rPr lang="en-US" sz="3200" b="1" dirty="0"/>
              <a:t>00000000 00000000</a:t>
            </a:r>
          </a:p>
          <a:p>
            <a:pPr marL="0" indent="0">
              <a:buNone/>
            </a:pPr>
            <a:r>
              <a:rPr lang="en-US" sz="3200" dirty="0" smtClean="0"/>
              <a:t>s = '{0:04x}'.format(</a:t>
            </a:r>
            <a:r>
              <a:rPr lang="en-US" sz="3200" dirty="0" err="1" smtClean="0"/>
              <a:t>i</a:t>
            </a:r>
            <a:r>
              <a:rPr lang="en-US" sz="3200" dirty="0" smtClean="0"/>
              <a:t>)</a:t>
            </a:r>
          </a:p>
          <a:p>
            <a:pPr marL="0" indent="0">
              <a:buNone/>
            </a:pPr>
            <a:r>
              <a:rPr lang="en-US" sz="3200" b="1" dirty="0" smtClean="0"/>
              <a:t># 00110000 </a:t>
            </a:r>
            <a:r>
              <a:rPr lang="en-US" sz="3200" b="1" dirty="0"/>
              <a:t>01000001 01000110 01000110 </a:t>
            </a:r>
            <a:r>
              <a:rPr lang="en-US" sz="3200" b="1" dirty="0" smtClean="0"/>
              <a:t># ('0AFF')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696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 and unpack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/>
              <a:t> = 1000</a:t>
            </a:r>
          </a:p>
          <a:p>
            <a:pPr marL="0" indent="0">
              <a:buNone/>
            </a:pPr>
            <a:r>
              <a:rPr lang="en-US" sz="3200" b="1" dirty="0" smtClean="0"/>
              <a:t># 11101000 </a:t>
            </a:r>
            <a:r>
              <a:rPr lang="en-US" sz="3200" b="1" dirty="0"/>
              <a:t>00000011 00000000 00000000</a:t>
            </a:r>
          </a:p>
          <a:p>
            <a:pPr marL="0" indent="0">
              <a:buNone/>
            </a:pPr>
            <a:r>
              <a:rPr lang="en-US" sz="2800" dirty="0"/>
              <a:t>s = </a:t>
            </a:r>
            <a:r>
              <a:rPr lang="en-US" sz="2800" dirty="0" err="1"/>
              <a:t>struct.pack</a:t>
            </a:r>
            <a:r>
              <a:rPr lang="en-US" sz="2800" dirty="0"/>
              <a:t>('=I',</a:t>
            </a:r>
            <a:r>
              <a:rPr lang="en-US" sz="2800" dirty="0" err="1"/>
              <a:t>i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r>
              <a:rPr lang="en-US" sz="3200" b="1" dirty="0"/>
              <a:t># 11101000 00000011 00000000 00000000</a:t>
            </a:r>
          </a:p>
          <a:p>
            <a:pPr marL="0" indent="0">
              <a:buNone/>
            </a:pPr>
            <a:r>
              <a:rPr lang="en-US" dirty="0" smtClean="0"/>
              <a:t>s = </a:t>
            </a:r>
            <a:r>
              <a:rPr lang="en-US" dirty="0" err="1" smtClean="0"/>
              <a:t>struct.pack</a:t>
            </a:r>
            <a:r>
              <a:rPr lang="en-US" dirty="0" smtClean="0"/>
              <a:t>('&gt;H',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sz="3200" dirty="0"/>
              <a:t># </a:t>
            </a:r>
            <a:r>
              <a:rPr lang="en-US" sz="3200" b="1" dirty="0"/>
              <a:t>00000011 </a:t>
            </a:r>
            <a:r>
              <a:rPr lang="en-US" sz="3200" b="1" dirty="0" smtClean="0"/>
              <a:t>11101000</a:t>
            </a:r>
            <a:endParaRPr lang="en-US" sz="3200" b="1" dirty="0"/>
          </a:p>
          <a:p>
            <a:pPr marL="0" indent="0">
              <a:buNone/>
            </a:pPr>
            <a:r>
              <a:rPr lang="en-US" sz="3200" dirty="0" smtClean="0"/>
              <a:t>s </a:t>
            </a:r>
            <a:r>
              <a:rPr lang="en-US" sz="3200" dirty="0"/>
              <a:t>= </a:t>
            </a:r>
            <a:r>
              <a:rPr lang="en-US" sz="3200" dirty="0" err="1" smtClean="0"/>
              <a:t>chr</a:t>
            </a:r>
            <a:r>
              <a:rPr lang="en-US" sz="3200" dirty="0" smtClean="0"/>
              <a:t>(0xFF)+</a:t>
            </a:r>
            <a:r>
              <a:rPr lang="en-US" sz="3200" dirty="0" err="1" smtClean="0"/>
              <a:t>chr</a:t>
            </a:r>
            <a:r>
              <a:rPr lang="en-US" sz="3200" dirty="0" smtClean="0"/>
              <a:t>(0xFE)</a:t>
            </a:r>
          </a:p>
          <a:p>
            <a:pPr marL="0" indent="0">
              <a:buNone/>
            </a:pPr>
            <a:r>
              <a:rPr lang="en-US" sz="3200" dirty="0" smtClean="0"/>
              <a:t># </a:t>
            </a:r>
            <a:r>
              <a:rPr lang="en-US" sz="3200" b="1" dirty="0" smtClean="0"/>
              <a:t>11111111 11111110</a:t>
            </a:r>
            <a:r>
              <a:rPr lang="en-US" sz="3200" dirty="0" smtClean="0"/>
              <a:t> </a:t>
            </a:r>
          </a:p>
          <a:p>
            <a:pPr marL="0" indent="0">
              <a:buNone/>
            </a:pPr>
            <a:r>
              <a:rPr lang="en-US" sz="3200" dirty="0"/>
              <a:t>t</a:t>
            </a:r>
            <a:r>
              <a:rPr lang="en-US" sz="3200" dirty="0" smtClean="0"/>
              <a:t> </a:t>
            </a:r>
            <a:r>
              <a:rPr lang="en-US" sz="3200" dirty="0"/>
              <a:t>= </a:t>
            </a:r>
            <a:r>
              <a:rPr lang="en-US" sz="3200" dirty="0" err="1" smtClean="0"/>
              <a:t>struct.unpack</a:t>
            </a:r>
            <a:r>
              <a:rPr lang="en-US" sz="3200" dirty="0" smtClean="0"/>
              <a:t>('&gt;H',</a:t>
            </a:r>
            <a:r>
              <a:rPr lang="en-US" sz="3200" dirty="0"/>
              <a:t>s</a:t>
            </a:r>
            <a:r>
              <a:rPr lang="en-US" sz="3200" dirty="0" smtClean="0"/>
              <a:t>)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# </a:t>
            </a:r>
            <a:r>
              <a:rPr lang="en-US" sz="3200" b="1" dirty="0" smtClean="0"/>
              <a:t>(11111110</a:t>
            </a:r>
            <a:r>
              <a:rPr lang="en-US" sz="3200" dirty="0" smtClean="0"/>
              <a:t> </a:t>
            </a:r>
            <a:r>
              <a:rPr lang="en-US" sz="3200" b="1" dirty="0"/>
              <a:t>11111111 </a:t>
            </a:r>
            <a:r>
              <a:rPr lang="en-US" sz="3200" b="1" dirty="0" smtClean="0"/>
              <a:t>00000000 00000000,)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# (1022,)</a:t>
            </a:r>
            <a:endParaRPr lang="en-US" sz="32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370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Create a striped sequence of bytes (a string)</a:t>
            </a:r>
          </a:p>
          <a:p>
            <a:pPr marL="0" indent="0">
              <a:buNone/>
            </a:pPr>
            <a:r>
              <a:rPr lang="en-US" b="1" dirty="0" smtClean="0"/>
              <a:t>10101010 11001100</a:t>
            </a:r>
          </a:p>
          <a:p>
            <a:pPr marL="0" indent="0">
              <a:buNone/>
            </a:pPr>
            <a:r>
              <a:rPr lang="en-US" dirty="0" smtClean="0"/>
              <a:t>Create the integer stored in little endian as</a:t>
            </a:r>
          </a:p>
          <a:p>
            <a:pPr marL="0" indent="0">
              <a:buNone/>
            </a:pPr>
            <a:r>
              <a:rPr lang="en-US" b="1" dirty="0"/>
              <a:t>10101010 </a:t>
            </a:r>
            <a:r>
              <a:rPr lang="en-US" b="1" dirty="0" smtClean="0"/>
              <a:t>11001100 00000000 00000000</a:t>
            </a:r>
          </a:p>
          <a:p>
            <a:pPr marL="0" indent="0">
              <a:buNone/>
            </a:pPr>
            <a:r>
              <a:rPr lang="en-US" dirty="0" smtClean="0"/>
              <a:t>Create the string</a:t>
            </a:r>
          </a:p>
          <a:p>
            <a:pPr marL="0" indent="0">
              <a:buNone/>
            </a:pPr>
            <a:r>
              <a:rPr lang="en-US" dirty="0" smtClean="0"/>
              <a:t>11001100 11001100 11001100 11001100</a:t>
            </a:r>
          </a:p>
          <a:p>
            <a:pPr marL="0" indent="0">
              <a:buNone/>
            </a:pPr>
            <a:r>
              <a:rPr lang="en-US" dirty="0" smtClean="0"/>
              <a:t>Create the integer</a:t>
            </a:r>
          </a:p>
          <a:p>
            <a:pPr marL="0" indent="0">
              <a:buNone/>
            </a:pPr>
            <a:r>
              <a:rPr lang="en-US" dirty="0" smtClean="0"/>
              <a:t>11001100 11001100 11001100 11001100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610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6799e4bd-1b28-4b15-8cb1-34211e314d82"/>
  <p:tag name="__PE_ORIG_SIZE" val="50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52371</TotalTime>
  <Words>942</Words>
  <Application>Microsoft Office PowerPoint</Application>
  <PresentationFormat>On-screen Show (4:3)</PresentationFormat>
  <Paragraphs>254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2_Network</vt:lpstr>
      <vt:lpstr>    CS2910 Week 3, Class 2</vt:lpstr>
      <vt:lpstr>Binary literal types</vt:lpstr>
      <vt:lpstr>How integers are stored in Python 2</vt:lpstr>
      <vt:lpstr>How strings are stored in Python</vt:lpstr>
      <vt:lpstr>ord() and chr()</vt:lpstr>
      <vt:lpstr>int() and str()</vt:lpstr>
      <vt:lpstr>int(…,16) '…{…}…'.format(…)</vt:lpstr>
      <vt:lpstr>pack and unpack</vt:lpstr>
      <vt:lpstr>Exercise</vt:lpstr>
      <vt:lpstr>Exercise</vt:lpstr>
      <vt:lpstr>Exercise</vt:lpstr>
      <vt:lpstr>Exercise</vt:lpstr>
      <vt:lpstr>Challenges (purely optional)</vt:lpstr>
      <vt:lpstr>Challenges (purely optional)</vt:lpstr>
      <vt:lpstr>Create a primes string (purely optional)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1681</cp:revision>
  <cp:lastPrinted>2015-09-24T20:25:31Z</cp:lastPrinted>
  <dcterms:created xsi:type="dcterms:W3CDTF">1999-09-06T21:32:20Z</dcterms:created>
  <dcterms:modified xsi:type="dcterms:W3CDTF">2015-09-25T13:11:07Z</dcterms:modified>
</cp:coreProperties>
</file>