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9"/>
  </p:notesMasterIdLst>
  <p:handoutMasterIdLst>
    <p:handoutMasterId r:id="rId10"/>
  </p:handoutMasterIdLst>
  <p:sldIdLst>
    <p:sldId id="320" r:id="rId2"/>
    <p:sldId id="355" r:id="rId3"/>
    <p:sldId id="356" r:id="rId4"/>
    <p:sldId id="357" r:id="rId5"/>
    <p:sldId id="358" r:id="rId6"/>
    <p:sldId id="354" r:id="rId7"/>
    <p:sldId id="325" r:id="rId8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900" autoAdjust="0"/>
    <p:restoredTop sz="50936" autoAdjust="0"/>
  </p:normalViewPr>
  <p:slideViewPr>
    <p:cSldViewPr>
      <p:cViewPr varScale="1">
        <p:scale>
          <a:sx n="16" d="100"/>
          <a:sy n="16" d="100"/>
        </p:scale>
        <p:origin x="-523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5 October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Micro-Objectives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Interpret</a:t>
            </a:r>
            <a:r>
              <a:rPr lang="en-US" baseline="0" dirty="0" smtClean="0"/>
              <a:t> the grammars used in the RFC's</a:t>
            </a:r>
            <a:endParaRPr lang="en-US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Navigate the RFC's for HTTP to answer basic questions about the protocol</a:t>
            </a:r>
          </a:p>
          <a:p>
            <a:pPr lvl="0"/>
            <a:r>
              <a:rPr lang="en-US" dirty="0" smtClean="0"/>
              <a:t>Explain the purpose of</a:t>
            </a:r>
            <a:r>
              <a:rPr lang="en-US" baseline="0" dirty="0" smtClean="0"/>
              <a:t> the HTTP protocol</a:t>
            </a:r>
          </a:p>
          <a:p>
            <a:pPr lvl="0"/>
            <a:r>
              <a:rPr lang="en-US" baseline="0" dirty="0" smtClean="0"/>
              <a:t>Describe what an HTTP requests or response is</a:t>
            </a:r>
          </a:p>
          <a:p>
            <a:pPr lvl="0"/>
            <a:r>
              <a:rPr lang="en-US" baseline="0" dirty="0" smtClean="0"/>
              <a:t>Describe the sequence of messages used in an HTTP transaction</a:t>
            </a:r>
          </a:p>
          <a:p>
            <a:pPr lvl="0"/>
            <a:r>
              <a:rPr lang="en-US" dirty="0" smtClean="0"/>
              <a:t>Describe</a:t>
            </a:r>
            <a:r>
              <a:rPr lang="en-US" baseline="0" dirty="0" smtClean="0"/>
              <a:t> the format of an HTTP request or response</a:t>
            </a:r>
            <a:endParaRPr lang="en-US" dirty="0" smtClean="0"/>
          </a:p>
          <a:p>
            <a:pPr lvl="0"/>
            <a:r>
              <a:rPr lang="en-US" dirty="0" smtClean="0"/>
              <a:t>Describe the format of the status line</a:t>
            </a:r>
          </a:p>
          <a:p>
            <a:pPr lvl="0"/>
            <a:r>
              <a:rPr lang="en-US" dirty="0" smtClean="0"/>
              <a:t>Describe the</a:t>
            </a:r>
            <a:r>
              <a:rPr lang="en-US" baseline="0" dirty="0" smtClean="0"/>
              <a:t> format of the response line</a:t>
            </a:r>
          </a:p>
          <a:p>
            <a:pPr lvl="0"/>
            <a:r>
              <a:rPr lang="en-US" baseline="0" dirty="0" smtClean="0"/>
              <a:t>Describe when/where a status line can be found</a:t>
            </a:r>
            <a:endParaRPr lang="en-US" dirty="0" smtClean="0"/>
          </a:p>
          <a:p>
            <a:pPr lvl="0"/>
            <a:r>
              <a:rPr lang="en-US" dirty="0" smtClean="0"/>
              <a:t>Parse a status line</a:t>
            </a:r>
          </a:p>
          <a:p>
            <a:pPr lvl="0"/>
            <a:r>
              <a:rPr lang="en-US" dirty="0" smtClean="0"/>
              <a:t>Explain the interpretation of each field in the status line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Explain the interpretation of each field in the request line</a:t>
            </a:r>
          </a:p>
          <a:p>
            <a:pPr lvl="0"/>
            <a:r>
              <a:rPr lang="en-US" dirty="0" smtClean="0"/>
              <a:t>Provide an example</a:t>
            </a:r>
            <a:r>
              <a:rPr lang="en-US" baseline="0" dirty="0" smtClean="0"/>
              <a:t> of status code beyond 200 and 404. Explain the meaning of the error.</a:t>
            </a:r>
          </a:p>
          <a:p>
            <a:pPr lvl="0"/>
            <a:r>
              <a:rPr lang="en-US" dirty="0" smtClean="0"/>
              <a:t>Find</a:t>
            </a:r>
            <a:r>
              <a:rPr lang="en-US" baseline="0" dirty="0" smtClean="0"/>
              <a:t> all the official status codes in the RFC</a:t>
            </a:r>
          </a:p>
          <a:p>
            <a:pPr lvl="0"/>
            <a:r>
              <a:rPr lang="en-US" baseline="0" dirty="0" smtClean="0"/>
              <a:t>Interpret certain key headers</a:t>
            </a:r>
          </a:p>
          <a:p>
            <a:pPr lvl="0"/>
            <a:r>
              <a:rPr lang="en-US" baseline="0" dirty="0" smtClean="0"/>
              <a:t>Generate and interpret the Content-Length header</a:t>
            </a:r>
          </a:p>
          <a:p>
            <a:pPr lvl="0"/>
            <a:r>
              <a:rPr lang="en-US" baseline="0" dirty="0" smtClean="0"/>
              <a:t>Generate and interpret the chunked value of the content-encoding header</a:t>
            </a:r>
          </a:p>
          <a:p>
            <a:pPr lvl="0"/>
            <a:r>
              <a:rPr lang="en-US" baseline="0" dirty="0" smtClean="0"/>
              <a:t>Generate and interpret chunked data</a:t>
            </a:r>
          </a:p>
          <a:p>
            <a:pPr lvl="0"/>
            <a:r>
              <a:rPr lang="en-US" baseline="0" dirty="0" smtClean="0"/>
              <a:t>Generate and interpret the host</a:t>
            </a:r>
          </a:p>
          <a:p>
            <a:pPr lvl="0"/>
            <a:r>
              <a:rPr lang="en-US" baseline="0" dirty="0" smtClean="0"/>
              <a:t>Generate and interpret the date header (???)</a:t>
            </a:r>
          </a:p>
          <a:p>
            <a:pPr lvl="0"/>
            <a:r>
              <a:rPr lang="en-US" baseline="0" dirty="0" smtClean="0"/>
              <a:t>Describe where "raw" (non-ASCII) byte can be found in an HTTP transmission</a:t>
            </a:r>
          </a:p>
          <a:p>
            <a:pPr lvl="0"/>
            <a:r>
              <a:rPr lang="en-US" baseline="0" dirty="0" smtClean="0"/>
              <a:t>Generate appropriate status messages</a:t>
            </a:r>
          </a:p>
          <a:p>
            <a:pPr lvl="0"/>
            <a:endParaRPr lang="en-US" baseline="0" dirty="0" smtClean="0"/>
          </a:p>
          <a:p>
            <a:pPr lvl="0"/>
            <a:r>
              <a:rPr lang="en-US" baseline="0" dirty="0" smtClean="0"/>
              <a:t>From the standard, determine if a given header field is required</a:t>
            </a:r>
          </a:p>
          <a:p>
            <a:pPr lvl="0"/>
            <a:endParaRPr lang="en-US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Adapted</a:t>
            </a:r>
            <a:r>
              <a:rPr lang="en-US" baseline="0" dirty="0" smtClean="0"/>
              <a:t> from https://www.ripe.net/publications/docs/ripe-192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770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Adapted</a:t>
            </a:r>
            <a:r>
              <a:rPr lang="en-US" baseline="0" dirty="0" smtClean="0"/>
              <a:t> from https://www.ripe.net/publications/docs/ripe-192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770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35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055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Muddiest</a:t>
            </a:r>
            <a:r>
              <a:rPr lang="en-US" baseline="0" dirty="0" smtClean="0"/>
              <a:t> point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 (CS2910)
https://www.polleverywhere.com/free_text_polls/zIp2tH2IVWjXv4H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0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046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6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CS2910</a:t>
            </a:r>
            <a:br>
              <a:rPr lang="en-US" dirty="0" smtClean="0"/>
            </a:br>
            <a:r>
              <a:rPr lang="en-US" dirty="0" smtClean="0"/>
              <a:t>Week 5, Class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Sit by someone you have not yet worked with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Turn on your laptop and start Wireshark.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DNS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Next week Monday: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Midterm Exam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Record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; SOA – Start of Authority</a:t>
            </a:r>
          </a:p>
          <a:p>
            <a:pPr marL="0" indent="0">
              <a:buNone/>
            </a:pPr>
            <a:r>
              <a:rPr lang="en-US" dirty="0" smtClean="0"/>
              <a:t>example.edu. SOA	dns1.example.edu. </a:t>
            </a:r>
            <a:r>
              <a:rPr lang="en-US" i="1" dirty="0" smtClean="0"/>
              <a:t>[…]</a:t>
            </a:r>
          </a:p>
          <a:p>
            <a:pPr marL="0" indent="0">
              <a:buNone/>
            </a:pPr>
            <a:r>
              <a:rPr lang="en-US" dirty="0" smtClean="0"/>
              <a:t>; </a:t>
            </a:r>
            <a:r>
              <a:rPr lang="en-US" dirty="0"/>
              <a:t>NS – Name Server</a:t>
            </a:r>
          </a:p>
          <a:p>
            <a:pPr marL="0" indent="0">
              <a:buNone/>
            </a:pPr>
            <a:r>
              <a:rPr lang="en-US" dirty="0" smtClean="0"/>
              <a:t>example.edu. </a:t>
            </a:r>
            <a:r>
              <a:rPr lang="en-US" dirty="0"/>
              <a:t>NS </a:t>
            </a:r>
            <a:r>
              <a:rPr lang="en-US" dirty="0" smtClean="0"/>
              <a:t>	dns1.example.edu.</a:t>
            </a:r>
          </a:p>
          <a:p>
            <a:pPr marL="0" indent="0">
              <a:buNone/>
            </a:pPr>
            <a:r>
              <a:rPr lang="en-US" dirty="0" smtClean="0"/>
              <a:t>example.edu</a:t>
            </a:r>
            <a:r>
              <a:rPr lang="en-US" dirty="0"/>
              <a:t>. NS </a:t>
            </a:r>
            <a:r>
              <a:rPr lang="en-US" dirty="0" smtClean="0"/>
              <a:t>	dns2.example.edu.</a:t>
            </a:r>
          </a:p>
          <a:p>
            <a:pPr marL="0" indent="0">
              <a:buNone/>
            </a:pPr>
            <a:r>
              <a:rPr lang="en-US" dirty="0" smtClean="0"/>
              <a:t>; </a:t>
            </a:r>
            <a:r>
              <a:rPr lang="en-US" dirty="0"/>
              <a:t>MX – Mail </a:t>
            </a:r>
            <a:r>
              <a:rPr lang="en-US" dirty="0" err="1"/>
              <a:t>eXchange</a:t>
            </a:r>
            <a:r>
              <a:rPr lang="en-US" dirty="0"/>
              <a:t> server</a:t>
            </a:r>
          </a:p>
          <a:p>
            <a:pPr marL="0" indent="0">
              <a:buNone/>
            </a:pPr>
            <a:r>
              <a:rPr lang="en-US" dirty="0" smtClean="0"/>
              <a:t>example.edu. </a:t>
            </a:r>
            <a:r>
              <a:rPr lang="en-US" dirty="0"/>
              <a:t>MX </a:t>
            </a:r>
            <a:r>
              <a:rPr lang="en-US" dirty="0" smtClean="0"/>
              <a:t>	mail.example.edu.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7656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Record Names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; A – Most basic DNS record </a:t>
            </a:r>
            <a:br>
              <a:rPr lang="en-US" sz="2800" dirty="0"/>
            </a:br>
            <a:r>
              <a:rPr lang="en-US" sz="2800" dirty="0" smtClean="0"/>
              <a:t>dns.example.edu</a:t>
            </a:r>
            <a:r>
              <a:rPr lang="en-US" sz="2800" dirty="0"/>
              <a:t>.	</a:t>
            </a:r>
            <a:r>
              <a:rPr lang="en-US" sz="2800" dirty="0" smtClean="0"/>
              <a:t>	A</a:t>
            </a:r>
            <a:r>
              <a:rPr lang="en-US" sz="2800" dirty="0"/>
              <a:t>	203.0.113.2</a:t>
            </a:r>
            <a:br>
              <a:rPr lang="en-US" sz="2800" dirty="0"/>
            </a:br>
            <a:r>
              <a:rPr lang="en-US" sz="2800" dirty="0"/>
              <a:t>mail.example.edu.	</a:t>
            </a:r>
            <a:r>
              <a:rPr lang="en-US" sz="2800" dirty="0" smtClean="0"/>
              <a:t>	A</a:t>
            </a:r>
            <a:r>
              <a:rPr lang="en-US" sz="2800" dirty="0"/>
              <a:t>	203.0.113.3</a:t>
            </a:r>
            <a:br>
              <a:rPr lang="en-US" sz="2800" dirty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; </a:t>
            </a:r>
            <a:r>
              <a:rPr lang="en-US" sz="2800" dirty="0"/>
              <a:t>CNAME </a:t>
            </a:r>
            <a:r>
              <a:rPr lang="en-US" sz="2800" dirty="0" smtClean="0"/>
              <a:t>– Canonical name</a:t>
            </a:r>
          </a:p>
          <a:p>
            <a:pPr marL="0" indent="0">
              <a:buNone/>
            </a:pPr>
            <a:r>
              <a:rPr lang="en-US" sz="2800" dirty="0" smtClean="0"/>
              <a:t>mail.example.edu CNAME extern.example.com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; PTR – "pointer" Reverse lookup by IP address</a:t>
            </a:r>
            <a:br>
              <a:rPr lang="en-US" sz="2800" dirty="0"/>
            </a:br>
            <a:r>
              <a:rPr lang="en-US" sz="2800" dirty="0" smtClean="0"/>
              <a:t>2.113.0.203.in-addr.arpa</a:t>
            </a:r>
            <a:r>
              <a:rPr lang="en-US" sz="2800" dirty="0"/>
              <a:t>. PTR </a:t>
            </a:r>
            <a:r>
              <a:rPr lang="en-US" sz="2800" dirty="0" smtClean="0"/>
              <a:t>dns.example.edu.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3</a:t>
            </a:r>
            <a:r>
              <a:rPr lang="en-US" sz="2800" dirty="0"/>
              <a:t>.113.0.203.in-addr.arpa</a:t>
            </a:r>
            <a:r>
              <a:rPr lang="en-US" sz="2800" dirty="0" smtClean="0"/>
              <a:t>. </a:t>
            </a:r>
            <a:r>
              <a:rPr lang="en-US" sz="2800" dirty="0"/>
              <a:t>PTR </a:t>
            </a:r>
            <a:r>
              <a:rPr lang="en-US" sz="2800" dirty="0" smtClean="0"/>
              <a:t>mail.example.edu.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2534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Authoritative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469106" y="2206626"/>
            <a:ext cx="8205789" cy="2444752"/>
            <a:chOff x="230" y="576"/>
            <a:chExt cx="5504" cy="1757"/>
          </a:xfrm>
        </p:grpSpPr>
        <p:sp>
          <p:nvSpPr>
            <p:cNvPr id="7" name="Text Box 2"/>
            <p:cNvSpPr txBox="1">
              <a:spLocks noChangeArrowheads="1"/>
            </p:cNvSpPr>
            <p:nvPr/>
          </p:nvSpPr>
          <p:spPr bwMode="auto">
            <a:xfrm>
              <a:off x="2256" y="576"/>
              <a:ext cx="1385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Root DNS Servers</a:t>
              </a:r>
            </a:p>
          </p:txBody>
        </p:sp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528" y="1344"/>
              <a:ext cx="1325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com DNS servers</a:t>
              </a:r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2304" y="1296"/>
              <a:ext cx="1257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org DNS servers</a:t>
              </a: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4032" y="1296"/>
              <a:ext cx="1291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edu DNS servers</a:t>
              </a:r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 flipH="1">
              <a:off x="1344" y="864"/>
              <a:ext cx="1392" cy="43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2928" y="816"/>
              <a:ext cx="0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3168" y="864"/>
              <a:ext cx="144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3878" y="1752"/>
              <a:ext cx="992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 smtClean="0"/>
                <a:t>msoe</a:t>
              </a:r>
              <a:r>
                <a:rPr lang="en-US" altLang="en-US" sz="1800" dirty="0" smtClean="0"/>
                <a:t>.edu</a:t>
              </a:r>
              <a:endParaRPr lang="en-US" altLang="en-US" sz="1800" dirty="0"/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DNS servers</a:t>
              </a:r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4742" y="1752"/>
              <a:ext cx="992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umass.edu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DNS servers</a:t>
              </a:r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 flipH="1">
              <a:off x="4224" y="1536"/>
              <a:ext cx="336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4848" y="1536"/>
              <a:ext cx="288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Text Box 14"/>
            <p:cNvSpPr txBox="1">
              <a:spLocks noChangeArrowheads="1"/>
            </p:cNvSpPr>
            <p:nvPr/>
          </p:nvSpPr>
          <p:spPr bwMode="auto">
            <a:xfrm>
              <a:off x="230" y="1848"/>
              <a:ext cx="992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yahoo.com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DNS servers</a:t>
              </a:r>
            </a:p>
          </p:txBody>
        </p:sp>
        <p:sp>
          <p:nvSpPr>
            <p:cNvPr id="19" name="Text Box 15"/>
            <p:cNvSpPr txBox="1">
              <a:spLocks noChangeArrowheads="1"/>
            </p:cNvSpPr>
            <p:nvPr/>
          </p:nvSpPr>
          <p:spPr bwMode="auto">
            <a:xfrm>
              <a:off x="1248" y="1872"/>
              <a:ext cx="1001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amazon.com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DNS servers</a:t>
              </a:r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 flipH="1">
              <a:off x="768" y="1584"/>
              <a:ext cx="192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>
              <a:off x="1392" y="1584"/>
              <a:ext cx="24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2534" y="1799"/>
              <a:ext cx="993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pbs.org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DNS servers</a:t>
              </a:r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>
              <a:off x="2928" y="1536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69106" y="6019800"/>
            <a:ext cx="823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credit: Kurose and Ross, 6</a:t>
            </a:r>
            <a:r>
              <a:rPr lang="en-US" baseline="30000" dirty="0" smtClean="0"/>
              <a:t>th</a:t>
            </a:r>
            <a:r>
              <a:rPr lang="en-US" dirty="0" smtClean="0"/>
              <a:t> ed. See last slide. (There is a modification </a:t>
            </a:r>
            <a:r>
              <a:rPr lang="en-US" dirty="0" smtClean="0">
                <a:sym typeface="Wingdings" panose="05000000000000000000" pitchFamily="2" charset="2"/>
              </a:rPr>
              <a:t>)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34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Name Server</a:t>
            </a:r>
            <a:br>
              <a:rPr lang="en-US" dirty="0" smtClean="0"/>
            </a:br>
            <a:r>
              <a:rPr lang="en-US" dirty="0" smtClean="0"/>
              <a:t>(Default Name Server)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hierarchical</a:t>
            </a:r>
          </a:p>
          <a:p>
            <a:r>
              <a:rPr lang="en-US" dirty="0" smtClean="0"/>
              <a:t>Maintained by an institution or their service provided.</a:t>
            </a:r>
          </a:p>
          <a:p>
            <a:r>
              <a:rPr lang="en-US" dirty="0" smtClean="0"/>
              <a:t>Maintains cache of queries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e.g. ns1.msoe.edu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Exercise: What other role does ns1.msoe.edu play?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9412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1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altLang="en-US" sz="4000" i="1" dirty="0" smtClean="0">
                <a:solidFill>
                  <a:srgbClr val="008000"/>
                </a:solidFill>
                <a:latin typeface="Gill Sans MT" pitchFamily="34" charset="0"/>
              </a:rPr>
              <a:t>Computer </a:t>
            </a:r>
            <a:r>
              <a:rPr lang="en-US" altLang="en-US" sz="4000" i="1" dirty="0">
                <a:solidFill>
                  <a:srgbClr val="008000"/>
                </a:solidFill>
                <a:latin typeface="Gill Sans MT" pitchFamily="34" charset="0"/>
              </a:rPr>
              <a:t>Networking: A Top Down Approach </a:t>
            </a:r>
            <a: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  <a:t/>
            </a:r>
            <a:b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6</a:t>
            </a:r>
            <a:r>
              <a:rPr lang="en-US" altLang="en-US" sz="3200" baseline="30000" dirty="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 edition 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March </a:t>
            </a:r>
            <a:r>
              <a:rPr lang="en-US" altLang="en-US" sz="3200" dirty="0" smtClean="0">
                <a:solidFill>
                  <a:srgbClr val="008000"/>
                </a:solidFill>
                <a:latin typeface="Gill Sans MT" pitchFamily="34" charset="0"/>
              </a:rPr>
              <a:t>2012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 smtClean="0">
                <a:solidFill>
                  <a:srgbClr val="000000"/>
                </a:solidFill>
              </a:rPr>
              <a:t>Where noted, slide material is copyright 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 smtClean="0">
                <a:solidFill>
                  <a:srgbClr val="000000"/>
                </a:solidFill>
              </a:rPr>
              <a:t>1996-2012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 smtClean="0">
                <a:solidFill>
                  <a:srgbClr val="000000"/>
                </a:solidFill>
              </a:rPr>
              <a:t>J.F </a:t>
            </a:r>
            <a:r>
              <a:rPr lang="en-US" altLang="en-US" sz="2800" dirty="0">
                <a:solidFill>
                  <a:srgbClr val="000000"/>
                </a:solidFill>
              </a:rPr>
              <a:t>Kurose and K.W. </a:t>
            </a:r>
            <a:r>
              <a:rPr lang="en-US" altLang="en-US" sz="2800" dirty="0" smtClean="0">
                <a:solidFill>
                  <a:srgbClr val="000000"/>
                </a:solidFill>
              </a:rPr>
              <a:t>Ross, used by permission</a:t>
            </a:r>
            <a:endParaRPr lang="en-US" altLang="en-US" sz="2800" dirty="0" smtClean="0">
              <a:solidFill>
                <a:srgbClr val="008000"/>
              </a:solidFill>
              <a:latin typeface="Gill Sans MT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6" name="Picture 1" descr="6e_cove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945342"/>
            <a:ext cx="2171927" cy="2611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6799e4bd-1b28-4b15-8cb1-34211e314d82"/>
  <p:tag name="__PE_ORIG_SIZE" val="50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54010</TotalTime>
  <Words>442</Words>
  <Application>Microsoft Office PowerPoint</Application>
  <PresentationFormat>On-screen Show (4:3)</PresentationFormat>
  <Paragraphs>129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2_Network</vt:lpstr>
      <vt:lpstr>    CS2910 Week 5, Class 1</vt:lpstr>
      <vt:lpstr>DNS Record Types</vt:lpstr>
      <vt:lpstr>DNS Record Names (2)</vt:lpstr>
      <vt:lpstr>Authoritative Hierarchy</vt:lpstr>
      <vt:lpstr>Local Name Server (Default Name Server)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1724</cp:revision>
  <cp:lastPrinted>2015-10-05T13:30:06Z</cp:lastPrinted>
  <dcterms:created xsi:type="dcterms:W3CDTF">1999-09-06T21:32:20Z</dcterms:created>
  <dcterms:modified xsi:type="dcterms:W3CDTF">2015-10-05T14:56:50Z</dcterms:modified>
</cp:coreProperties>
</file>