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0"/>
  </p:notesMasterIdLst>
  <p:handoutMasterIdLst>
    <p:handoutMasterId r:id="rId11"/>
  </p:handoutMasterIdLst>
  <p:sldIdLst>
    <p:sldId id="320" r:id="rId2"/>
    <p:sldId id="355" r:id="rId3"/>
    <p:sldId id="357" r:id="rId4"/>
    <p:sldId id="359" r:id="rId5"/>
    <p:sldId id="358" r:id="rId6"/>
    <p:sldId id="360" r:id="rId7"/>
    <p:sldId id="354" r:id="rId8"/>
    <p:sldId id="325" r:id="rId9"/>
  </p:sldIdLst>
  <p:sldSz cx="9144000" cy="6858000" type="screen4x3"/>
  <p:notesSz cx="7132638" cy="9418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Animation="0"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BFA6"/>
    <a:srgbClr val="9A0075"/>
    <a:srgbClr val="340068"/>
    <a:srgbClr val="5600A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900" autoAdjust="0"/>
    <p:restoredTop sz="50936" autoAdjust="0"/>
  </p:normalViewPr>
  <p:slideViewPr>
    <p:cSldViewPr>
      <p:cViewPr varScale="1">
        <p:scale>
          <a:sx n="43" d="100"/>
          <a:sy n="43" d="100"/>
        </p:scale>
        <p:origin x="-2419" y="-77"/>
      </p:cViewPr>
      <p:guideLst>
        <p:guide orient="horz" pos="2160"/>
        <p:guide pos="2880"/>
      </p:guideLst>
    </p:cSldViewPr>
  </p:slideViewPr>
  <p:outlineViewPr>
    <p:cViewPr>
      <p:scale>
        <a:sx n="33" d="100"/>
        <a:sy n="33" d="100"/>
      </p:scale>
      <p:origin x="0" y="7243"/>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752" y="-78"/>
      </p:cViewPr>
      <p:guideLst>
        <p:guide orient="horz" pos="2968"/>
        <p:guide pos="22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2" y="3"/>
            <a:ext cx="3089571" cy="470309"/>
          </a:xfrm>
          <a:prstGeom prst="rect">
            <a:avLst/>
          </a:prstGeom>
          <a:noFill/>
          <a:ln w="9525">
            <a:noFill/>
            <a:miter lim="800000"/>
            <a:headEnd/>
            <a:tailEnd/>
          </a:ln>
          <a:effectLst/>
        </p:spPr>
        <p:txBody>
          <a:bodyPr vert="horz" wrap="square" lIns="94483" tIns="47244" rIns="94483" bIns="47244" numCol="1" anchor="t" anchorCtr="0" compatLnSpc="1">
            <a:prstTxWarp prst="textNoShape">
              <a:avLst/>
            </a:prstTxWarp>
          </a:bodyPr>
          <a:lstStyle>
            <a:lvl1pPr defTabSz="945586">
              <a:defRPr sz="1200">
                <a:latin typeface="Tahoma" pitchFamily="34" charset="0"/>
              </a:defRPr>
            </a:lvl1pPr>
          </a:lstStyle>
          <a:p>
            <a:pPr>
              <a:defRPr/>
            </a:pPr>
            <a:r>
              <a:rPr lang="en-US" smtClean="0"/>
              <a:t>CS2910</a:t>
            </a:r>
            <a:endParaRPr lang="en-US"/>
          </a:p>
        </p:txBody>
      </p:sp>
      <p:sp>
        <p:nvSpPr>
          <p:cNvPr id="33795" name="Rectangle 3"/>
          <p:cNvSpPr>
            <a:spLocks noGrp="1" noChangeArrowheads="1"/>
          </p:cNvSpPr>
          <p:nvPr>
            <p:ph type="dt" sz="quarter" idx="1"/>
          </p:nvPr>
        </p:nvSpPr>
        <p:spPr bwMode="auto">
          <a:xfrm>
            <a:off x="4043068" y="3"/>
            <a:ext cx="3089571" cy="470309"/>
          </a:xfrm>
          <a:prstGeom prst="rect">
            <a:avLst/>
          </a:prstGeom>
          <a:noFill/>
          <a:ln w="9525">
            <a:noFill/>
            <a:miter lim="800000"/>
            <a:headEnd/>
            <a:tailEnd/>
          </a:ln>
          <a:effectLst/>
        </p:spPr>
        <p:txBody>
          <a:bodyPr vert="horz" wrap="square" lIns="94483" tIns="47244" rIns="94483" bIns="47244" numCol="1" anchor="t" anchorCtr="0" compatLnSpc="1">
            <a:prstTxWarp prst="textNoShape">
              <a:avLst/>
            </a:prstTxWarp>
          </a:bodyPr>
          <a:lstStyle>
            <a:lvl1pPr algn="r" defTabSz="945586">
              <a:defRPr sz="1200">
                <a:latin typeface="Tahoma" pitchFamily="34" charset="0"/>
              </a:defRPr>
            </a:lvl1pPr>
          </a:lstStyle>
          <a:p>
            <a:pPr>
              <a:defRPr/>
            </a:pPr>
            <a:fld id="{32B32498-105D-4F90-A7F2-EF83F66561A3}" type="datetime3">
              <a:rPr lang="en-US"/>
              <a:pPr>
                <a:defRPr/>
              </a:pPr>
              <a:t>8 October 2015</a:t>
            </a:fld>
            <a:endParaRPr lang="en-US"/>
          </a:p>
        </p:txBody>
      </p:sp>
      <p:sp>
        <p:nvSpPr>
          <p:cNvPr id="33796" name="Rectangle 4"/>
          <p:cNvSpPr>
            <a:spLocks noGrp="1" noChangeArrowheads="1"/>
          </p:cNvSpPr>
          <p:nvPr>
            <p:ph type="ftr" sz="quarter" idx="2"/>
          </p:nvPr>
        </p:nvSpPr>
        <p:spPr bwMode="auto">
          <a:xfrm>
            <a:off x="2" y="8948333"/>
            <a:ext cx="3089571" cy="470309"/>
          </a:xfrm>
          <a:prstGeom prst="rect">
            <a:avLst/>
          </a:prstGeom>
          <a:noFill/>
          <a:ln w="9525">
            <a:noFill/>
            <a:miter lim="800000"/>
            <a:headEnd/>
            <a:tailEnd/>
          </a:ln>
          <a:effectLst/>
        </p:spPr>
        <p:txBody>
          <a:bodyPr vert="horz" wrap="square" lIns="94483" tIns="47244" rIns="94483" bIns="47244" numCol="1" anchor="b" anchorCtr="0" compatLnSpc="1">
            <a:prstTxWarp prst="textNoShape">
              <a:avLst/>
            </a:prstTxWarp>
          </a:bodyPr>
          <a:lstStyle>
            <a:lvl1pPr defTabSz="945586">
              <a:defRPr sz="1200">
                <a:latin typeface="Tahoma" pitchFamily="34" charset="0"/>
              </a:defRPr>
            </a:lvl1pPr>
          </a:lstStyle>
          <a:p>
            <a:pPr>
              <a:defRPr/>
            </a:pPr>
            <a:r>
              <a:rPr lang="en-US" smtClean="0"/>
              <a:t>Dr. Josiah Yoder</a:t>
            </a:r>
            <a:endParaRPr lang="en-US"/>
          </a:p>
        </p:txBody>
      </p:sp>
      <p:sp>
        <p:nvSpPr>
          <p:cNvPr id="33797" name="Rectangle 5"/>
          <p:cNvSpPr>
            <a:spLocks noGrp="1" noChangeArrowheads="1"/>
          </p:cNvSpPr>
          <p:nvPr>
            <p:ph type="sldNum" sz="quarter" idx="3"/>
          </p:nvPr>
        </p:nvSpPr>
        <p:spPr bwMode="auto">
          <a:xfrm>
            <a:off x="4043068" y="8948333"/>
            <a:ext cx="3089571" cy="470309"/>
          </a:xfrm>
          <a:prstGeom prst="rect">
            <a:avLst/>
          </a:prstGeom>
          <a:noFill/>
          <a:ln w="9525">
            <a:noFill/>
            <a:miter lim="800000"/>
            <a:headEnd/>
            <a:tailEnd/>
          </a:ln>
          <a:effectLst/>
        </p:spPr>
        <p:txBody>
          <a:bodyPr vert="horz" wrap="square" lIns="94483" tIns="47244" rIns="94483" bIns="47244" numCol="1" anchor="b" anchorCtr="0" compatLnSpc="1">
            <a:prstTxWarp prst="textNoShape">
              <a:avLst/>
            </a:prstTxWarp>
          </a:bodyPr>
          <a:lstStyle>
            <a:lvl1pPr algn="r" defTabSz="945586">
              <a:defRPr sz="1200">
                <a:latin typeface="Tahoma" pitchFamily="34" charset="0"/>
              </a:defRPr>
            </a:lvl1pPr>
          </a:lstStyle>
          <a:p>
            <a:pPr>
              <a:defRPr/>
            </a:pPr>
            <a:fld id="{C4600123-D749-482B-BA7C-88453F3ADC8E}" type="slidenum">
              <a:rPr lang="en-US"/>
              <a:pPr>
                <a:defRPr/>
              </a:pPr>
              <a:t>‹#›</a:t>
            </a:fld>
            <a:endParaRPr lang="en-US"/>
          </a:p>
        </p:txBody>
      </p:sp>
    </p:spTree>
    <p:extLst>
      <p:ext uri="{BB962C8B-B14F-4D97-AF65-F5344CB8AC3E}">
        <p14:creationId xmlns:p14="http://schemas.microsoft.com/office/powerpoint/2010/main" val="6811592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0050" name="Rectangle 2"/>
          <p:cNvSpPr>
            <a:spLocks noGrp="1" noChangeArrowheads="1"/>
          </p:cNvSpPr>
          <p:nvPr>
            <p:ph type="hdr" sz="quarter"/>
          </p:nvPr>
        </p:nvSpPr>
        <p:spPr bwMode="auto">
          <a:xfrm>
            <a:off x="2" y="2"/>
            <a:ext cx="3122077" cy="448507"/>
          </a:xfrm>
          <a:prstGeom prst="rect">
            <a:avLst/>
          </a:prstGeom>
          <a:noFill/>
          <a:ln w="9525">
            <a:noFill/>
            <a:miter lim="800000"/>
            <a:headEnd/>
            <a:tailEnd/>
          </a:ln>
          <a:effectLst/>
        </p:spPr>
        <p:txBody>
          <a:bodyPr vert="horz" wrap="square" lIns="89413" tIns="44706" rIns="89413" bIns="44706" numCol="1" anchor="t" anchorCtr="0" compatLnSpc="1">
            <a:prstTxWarp prst="textNoShape">
              <a:avLst/>
            </a:prstTxWarp>
          </a:bodyPr>
          <a:lstStyle>
            <a:lvl1pPr>
              <a:defRPr sz="1200" b="1">
                <a:latin typeface="Times New Roman" pitchFamily="18" charset="0"/>
              </a:defRPr>
            </a:lvl1pPr>
          </a:lstStyle>
          <a:p>
            <a:pPr>
              <a:defRPr/>
            </a:pPr>
            <a:r>
              <a:rPr lang="en-US" smtClean="0"/>
              <a:t>CS2910</a:t>
            </a:r>
            <a:endParaRPr lang="en-US"/>
          </a:p>
        </p:txBody>
      </p:sp>
      <p:sp>
        <p:nvSpPr>
          <p:cNvPr id="770051" name="Rectangle 3"/>
          <p:cNvSpPr>
            <a:spLocks noGrp="1" noChangeArrowheads="1"/>
          </p:cNvSpPr>
          <p:nvPr>
            <p:ph type="dt" idx="1"/>
          </p:nvPr>
        </p:nvSpPr>
        <p:spPr bwMode="auto">
          <a:xfrm>
            <a:off x="4013657" y="2"/>
            <a:ext cx="3118981" cy="448507"/>
          </a:xfrm>
          <a:prstGeom prst="rect">
            <a:avLst/>
          </a:prstGeom>
          <a:noFill/>
          <a:ln w="9525">
            <a:noFill/>
            <a:miter lim="800000"/>
            <a:headEnd/>
            <a:tailEnd/>
          </a:ln>
          <a:effectLst/>
        </p:spPr>
        <p:txBody>
          <a:bodyPr vert="horz" wrap="square" lIns="89413" tIns="44706" rIns="89413" bIns="44706" numCol="1" anchor="t" anchorCtr="0" compatLnSpc="1">
            <a:prstTxWarp prst="textNoShape">
              <a:avLst/>
            </a:prstTxWarp>
          </a:bodyPr>
          <a:lstStyle>
            <a:lvl1pPr algn="r">
              <a:defRPr sz="1200" b="1">
                <a:latin typeface="Times New Roman" pitchFamily="18" charset="0"/>
              </a:defRPr>
            </a:lvl1pPr>
          </a:lstStyle>
          <a:p>
            <a:pPr>
              <a:defRPr/>
            </a:pPr>
            <a:fld id="{5AA57C0C-AC4E-4A96-910A-3A67E0B4749F}" type="datetime1">
              <a:rPr lang="en-US"/>
              <a:pPr>
                <a:defRPr/>
              </a:pPr>
              <a:t>10/8/2015</a:t>
            </a:fld>
            <a:endParaRPr lang="en-US"/>
          </a:p>
        </p:txBody>
      </p:sp>
      <p:sp>
        <p:nvSpPr>
          <p:cNvPr id="770053" name="Rectangle 5"/>
          <p:cNvSpPr>
            <a:spLocks noGrp="1" noChangeArrowheads="1"/>
          </p:cNvSpPr>
          <p:nvPr>
            <p:ph type="body" sz="quarter" idx="3"/>
          </p:nvPr>
        </p:nvSpPr>
        <p:spPr bwMode="auto">
          <a:xfrm>
            <a:off x="965878" y="4485066"/>
            <a:ext cx="5200882" cy="4260812"/>
          </a:xfrm>
          <a:prstGeom prst="rect">
            <a:avLst/>
          </a:prstGeom>
          <a:noFill/>
          <a:ln w="9525">
            <a:noFill/>
            <a:miter lim="800000"/>
            <a:headEnd/>
            <a:tailEnd/>
          </a:ln>
          <a:effectLst/>
        </p:spPr>
        <p:txBody>
          <a:bodyPr vert="horz" wrap="square" lIns="89413" tIns="44706" rIns="89413" bIns="447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0054" name="Rectangle 6"/>
          <p:cNvSpPr>
            <a:spLocks noGrp="1" noChangeArrowheads="1"/>
          </p:cNvSpPr>
          <p:nvPr>
            <p:ph type="ftr" sz="quarter" idx="4"/>
          </p:nvPr>
        </p:nvSpPr>
        <p:spPr bwMode="auto">
          <a:xfrm>
            <a:off x="2" y="8970131"/>
            <a:ext cx="3122077" cy="448507"/>
          </a:xfrm>
          <a:prstGeom prst="rect">
            <a:avLst/>
          </a:prstGeom>
          <a:noFill/>
          <a:ln w="9525">
            <a:noFill/>
            <a:miter lim="800000"/>
            <a:headEnd/>
            <a:tailEnd/>
          </a:ln>
          <a:effectLst/>
        </p:spPr>
        <p:txBody>
          <a:bodyPr vert="horz" wrap="square" lIns="89413" tIns="44706" rIns="89413" bIns="44706" numCol="1" anchor="b" anchorCtr="0" compatLnSpc="1">
            <a:prstTxWarp prst="textNoShape">
              <a:avLst/>
            </a:prstTxWarp>
          </a:bodyPr>
          <a:lstStyle>
            <a:lvl1pPr>
              <a:defRPr sz="1200" b="1">
                <a:latin typeface="Times New Roman" pitchFamily="18" charset="0"/>
              </a:defRPr>
            </a:lvl1pPr>
          </a:lstStyle>
          <a:p>
            <a:pPr>
              <a:defRPr/>
            </a:pPr>
            <a:r>
              <a:rPr lang="en-US" smtClean="0"/>
              <a:t>Dr. Josiah Yoder</a:t>
            </a:r>
            <a:endParaRPr lang="en-US"/>
          </a:p>
        </p:txBody>
      </p:sp>
      <p:sp>
        <p:nvSpPr>
          <p:cNvPr id="770055" name="Rectangle 7"/>
          <p:cNvSpPr>
            <a:spLocks noGrp="1" noChangeArrowheads="1"/>
          </p:cNvSpPr>
          <p:nvPr>
            <p:ph type="sldNum" sz="quarter" idx="5"/>
          </p:nvPr>
        </p:nvSpPr>
        <p:spPr bwMode="auto">
          <a:xfrm>
            <a:off x="4013657" y="8970131"/>
            <a:ext cx="3118981" cy="448507"/>
          </a:xfrm>
          <a:prstGeom prst="rect">
            <a:avLst/>
          </a:prstGeom>
          <a:noFill/>
          <a:ln w="9525">
            <a:noFill/>
            <a:miter lim="800000"/>
            <a:headEnd/>
            <a:tailEnd/>
          </a:ln>
          <a:effectLst/>
        </p:spPr>
        <p:txBody>
          <a:bodyPr vert="horz" wrap="square" lIns="89413" tIns="44706" rIns="89413" bIns="44706" numCol="1" anchor="b" anchorCtr="0" compatLnSpc="1">
            <a:prstTxWarp prst="textNoShape">
              <a:avLst/>
            </a:prstTxWarp>
          </a:bodyPr>
          <a:lstStyle>
            <a:lvl1pPr algn="r">
              <a:defRPr sz="1200" b="1">
                <a:latin typeface="Times New Roman" pitchFamily="18" charset="0"/>
              </a:defRPr>
            </a:lvl1pPr>
          </a:lstStyle>
          <a:p>
            <a:pPr>
              <a:defRPr/>
            </a:pPr>
            <a:fld id="{37170AD8-106F-4ED5-A489-4A01038054DA}" type="slidenum">
              <a:rPr lang="en-US"/>
              <a:pPr>
                <a:defRPr/>
              </a:pPr>
              <a:t>‹#›</a:t>
            </a:fld>
            <a:endParaRPr lang="en-US"/>
          </a:p>
        </p:txBody>
      </p:sp>
      <p:pic>
        <p:nvPicPr>
          <p:cNvPr id="21511" name="Picture 8"/>
          <p:cNvPicPr>
            <a:picLocks noRot="1" noChangeAspect="1" noChangeArrowheads="1"/>
          </p:cNvPicPr>
          <p:nvPr/>
        </p:nvPicPr>
        <p:blipFill>
          <a:blip r:embed="rId2"/>
          <a:srcRect/>
          <a:stretch>
            <a:fillRect/>
          </a:stretch>
        </p:blipFill>
        <p:spPr bwMode="auto">
          <a:xfrm>
            <a:off x="1114477" y="672763"/>
            <a:ext cx="4903689" cy="3700179"/>
          </a:xfrm>
          <a:prstGeom prst="rect">
            <a:avLst/>
          </a:prstGeom>
          <a:noFill/>
          <a:ln w="9525">
            <a:solidFill>
              <a:srgbClr val="000000"/>
            </a:solidFill>
            <a:miter lim="800000"/>
            <a:headEnd/>
            <a:tailEnd/>
          </a:ln>
        </p:spPr>
      </p:pic>
    </p:spTree>
    <p:extLst>
      <p:ext uri="{BB962C8B-B14F-4D97-AF65-F5344CB8AC3E}">
        <p14:creationId xmlns:p14="http://schemas.microsoft.com/office/powerpoint/2010/main" val="2743728355"/>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8025"/>
            <a:ext cx="4710112" cy="3532188"/>
          </a:xfrm>
          <a:prstGeom prst="rect">
            <a:avLst/>
          </a:prstGeom>
          <a:noFill/>
          <a:ln w="12700">
            <a:solidFill>
              <a:prstClr val="black"/>
            </a:solidFill>
          </a:ln>
        </p:spPr>
      </p:sp>
      <p:sp>
        <p:nvSpPr>
          <p:cNvPr id="3" name="Notes Placeholder 2"/>
          <p:cNvSpPr>
            <a:spLocks noGrp="1"/>
          </p:cNvSpPr>
          <p:nvPr>
            <p:ph type="body" idx="1"/>
          </p:nvPr>
        </p:nvSpPr>
        <p:spPr/>
        <p:txBody>
          <a:bodyPr/>
          <a:lstStyle/>
          <a:p>
            <a:pPr lvl="0"/>
            <a:endParaRPr lang="en-US" baseline="0" dirty="0" smtClean="0"/>
          </a:p>
        </p:txBody>
      </p:sp>
      <p:sp>
        <p:nvSpPr>
          <p:cNvPr id="4" name="Header Placeholder 3"/>
          <p:cNvSpPr>
            <a:spLocks noGrp="1"/>
          </p:cNvSpPr>
          <p:nvPr>
            <p:ph type="hdr" sz="quarter" idx="10"/>
          </p:nvPr>
        </p:nvSpPr>
        <p:spPr/>
        <p:txBody>
          <a:bodyPr/>
          <a:lstStyle/>
          <a:p>
            <a:pPr>
              <a:defRPr/>
            </a:pPr>
            <a:r>
              <a:rPr lang="en-US" smtClean="0"/>
              <a:t>CS2910</a:t>
            </a:r>
            <a:endParaRPr lang="en-US" dirty="0"/>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10/8/2015</a:t>
            </a:fld>
            <a:endParaRPr lang="en-US" dirty="0"/>
          </a:p>
        </p:txBody>
      </p:sp>
      <p:sp>
        <p:nvSpPr>
          <p:cNvPr id="6" name="Footer Placeholder 5"/>
          <p:cNvSpPr>
            <a:spLocks noGrp="1"/>
          </p:cNvSpPr>
          <p:nvPr>
            <p:ph type="ftr" sz="quarter" idx="12"/>
          </p:nvPr>
        </p:nvSpPr>
        <p:spPr/>
        <p:txBody>
          <a:bodyPr/>
          <a:lstStyle/>
          <a:p>
            <a:pPr>
              <a:defRPr/>
            </a:pPr>
            <a:r>
              <a:rPr lang="en-US" dirty="0" smtClean="0"/>
              <a:t>Dr. Josiah Yoder</a:t>
            </a:r>
            <a:endParaRPr lang="en-US" dirty="0"/>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a:t>
            </a:fld>
            <a:endParaRPr lang="en-US" dirty="0"/>
          </a:p>
        </p:txBody>
      </p:sp>
      <p:sp>
        <p:nvSpPr>
          <p:cNvPr id="8" name="TextBox 7"/>
          <p:cNvSpPr txBox="1"/>
          <p:nvPr>
            <p:custDataLst>
              <p:tags r:id="rId1"/>
            </p:custDataLst>
          </p:nvPr>
        </p:nvSpPr>
        <p:spPr>
          <a:xfrm>
            <a:off x="2" y="3"/>
            <a:ext cx="3810000" cy="372803"/>
          </a:xfrm>
          <a:prstGeom prst="rect">
            <a:avLst/>
          </a:prstGeom>
          <a:noFill/>
        </p:spPr>
        <p:txBody>
          <a:bodyPr vert="horz" lIns="91409" tIns="45704" rIns="91409" bIns="45704" rtlCol="0">
            <a:spAutoFit/>
          </a:bodyPr>
          <a:lstStyle/>
          <a:p>
            <a:endParaRPr lang="en-US" dirty="0"/>
          </a:p>
        </p:txBody>
      </p:sp>
    </p:spTree>
    <p:extLst>
      <p:ext uri="{BB962C8B-B14F-4D97-AF65-F5344CB8AC3E}">
        <p14:creationId xmlns:p14="http://schemas.microsoft.com/office/powerpoint/2010/main" val="1159441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10/8/2015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431400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10/8/2015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431400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10/8/2015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728003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10/8/2015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5</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593607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10/8/2015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6</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340364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Muddiest</a:t>
            </a:r>
            <a:r>
              <a:rPr lang="en-US" baseline="0" dirty="0" smtClean="0"/>
              <a:t> point</a:t>
            </a:r>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10/8/2015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7</a:t>
            </a:fld>
            <a:endParaRPr lang="en-US"/>
          </a:p>
        </p:txBody>
      </p:sp>
      <p:sp>
        <p:nvSpPr>
          <p:cNvPr id="8" name="TextBox 7"/>
          <p:cNvSpPr txBox="1"/>
          <p:nvPr>
            <p:custDataLst>
              <p:tags r:id="rId1"/>
            </p:custDataLst>
          </p:nvPr>
        </p:nvSpPr>
        <p:spPr>
          <a:xfrm>
            <a:off x="0" y="0"/>
            <a:ext cx="3810000" cy="1477328"/>
          </a:xfrm>
          <a:prstGeom prst="rect">
            <a:avLst/>
          </a:prstGeom>
          <a:noFill/>
        </p:spPr>
        <p:txBody>
          <a:bodyPr vert="horz" rtlCol="0">
            <a:spAutoFit/>
          </a:bodyPr>
          <a:lstStyle/>
          <a:p>
            <a:r>
              <a:rPr lang="en-US" smtClean="0"/>
              <a:t>
Poll Title: What was the muddiest point? (CS2910)
https://www.polleverywhere.com/free_text_polls/zIp2tH2IVWjXv4H</a:t>
            </a:r>
            <a:endParaRPr lang="en-US"/>
          </a:p>
        </p:txBody>
      </p:sp>
    </p:spTree>
    <p:extLst>
      <p:ext uri="{BB962C8B-B14F-4D97-AF65-F5344CB8AC3E}">
        <p14:creationId xmlns:p14="http://schemas.microsoft.com/office/powerpoint/2010/main" val="1792990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10/8/2015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8</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315046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sz="2400"/>
            </a:lvl1pPr>
          </a:lstStyle>
          <a:p>
            <a:pPr>
              <a:defRPr/>
            </a:pPr>
            <a:fld id="{C4F5F125-33CE-4280-A2D8-382BBAA78A24}" type="slidenum">
              <a:rPr lang="en-US" altLang="en-US" smtClean="0"/>
              <a:pPr>
                <a:defRPr/>
              </a:pPr>
              <a:t>‹#›</a:t>
            </a:fld>
            <a:endParaRPr lang="en-US" altLang="en-US" dirty="0"/>
          </a:p>
        </p:txBody>
      </p:sp>
      <p:sp>
        <p:nvSpPr>
          <p:cNvPr id="7" name="Rectangle 6"/>
          <p:cNvSpPr txBox="1">
            <a:spLocks noChangeArrowheads="1"/>
          </p:cNvSpPr>
          <p:nvPr userDrawn="1"/>
        </p:nvSpPr>
        <p:spPr bwMode="auto">
          <a:xfrm>
            <a:off x="3429000" y="621982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altLang="en-US" dirty="0" smtClean="0"/>
              <a:t>SE-2811</a:t>
            </a:r>
          </a:p>
          <a:p>
            <a:pPr>
              <a:defRPr/>
            </a:pPr>
            <a:r>
              <a:rPr lang="en-US" altLang="en-US" dirty="0" smtClean="0"/>
              <a:t>Slide design: Dr. Mark L. Hornick</a:t>
            </a:r>
          </a:p>
          <a:p>
            <a:pPr>
              <a:defRPr/>
            </a:pPr>
            <a:r>
              <a:rPr lang="en-US" altLang="en-US" dirty="0" smtClean="0"/>
              <a:t>Most Content: Dr. Hornick</a:t>
            </a:r>
          </a:p>
          <a:p>
            <a:pPr>
              <a:defRPr/>
            </a:pPr>
            <a:r>
              <a:rPr lang="en-US" altLang="en-US" dirty="0" smtClean="0"/>
              <a:t>Some Content and Most Errors: Dr. Yoder</a:t>
            </a:r>
            <a:endParaRPr lang="en-US"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B64FA8FB-A0D4-41EC-BDFB-817B75268A92}"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3C5BEC59-9F14-4B5A-A8D6-2AE4719C7846}"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EF02088C-FE8E-4DB0-8932-09C2CDBFADAE}"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err="1" smtClean="0"/>
              <a:t>Dr.Yoder</a:t>
            </a:r>
            <a:endParaRPr lang="en-US" altLang="en-US" dirty="0"/>
          </a:p>
        </p:txBody>
      </p:sp>
      <p:sp>
        <p:nvSpPr>
          <p:cNvPr id="6" name="Rectangle 7"/>
          <p:cNvSpPr>
            <a:spLocks noGrp="1" noChangeArrowheads="1"/>
          </p:cNvSpPr>
          <p:nvPr>
            <p:ph type="sldNum" sz="quarter" idx="12"/>
          </p:nvPr>
        </p:nvSpPr>
        <p:spPr>
          <a:ln/>
        </p:spPr>
        <p:txBody>
          <a:bodyPr/>
          <a:lstStyle>
            <a:lvl1pPr>
              <a:defRPr sz="2400"/>
            </a:lvl1pPr>
          </a:lstStyle>
          <a:p>
            <a:pPr>
              <a:defRPr/>
            </a:pPr>
            <a:fld id="{7F893BA9-EED0-4C55-A7BC-486A0027BAD0}" type="slidenum">
              <a:rPr lang="en-US" altLang="en-US" smtClean="0"/>
              <a:pPr>
                <a:defRPr/>
              </a:pPr>
              <a:t>‹#›</a:t>
            </a:fld>
            <a:endParaRPr lang="en-US"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cke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19263"/>
            <a:ext cx="8229600" cy="17859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Content Placeholder 2"/>
          <p:cNvSpPr>
            <a:spLocks noGrp="1"/>
          </p:cNvSpPr>
          <p:nvPr>
            <p:ph idx="13"/>
          </p:nvPr>
        </p:nvSpPr>
        <p:spPr>
          <a:xfrm>
            <a:off x="457200" y="4360677"/>
            <a:ext cx="8229600" cy="18877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itle 13"/>
          <p:cNvSpPr>
            <a:spLocks noGrp="1"/>
          </p:cNvSpPr>
          <p:nvPr>
            <p:ph type="title"/>
          </p:nvPr>
        </p:nvSpPr>
        <p:spPr/>
        <p:txBody>
          <a:bodyPr/>
          <a:lstStyle/>
          <a:p>
            <a:r>
              <a:rPr lang="en-US" dirty="0" smtClean="0"/>
              <a:t>Click to edit Master title style</a:t>
            </a:r>
            <a:endParaRPr lang="en-US" dirty="0"/>
          </a:p>
        </p:txBody>
      </p:sp>
      <p:sp>
        <p:nvSpPr>
          <p:cNvPr id="15" name="Date Placeholder 14"/>
          <p:cNvSpPr>
            <a:spLocks noGrp="1"/>
          </p:cNvSpPr>
          <p:nvPr>
            <p:ph type="dt" sz="half" idx="14"/>
          </p:nvPr>
        </p:nvSpPr>
        <p:spPr/>
        <p:txBody>
          <a:bodyPr/>
          <a:lstStyle/>
          <a:p>
            <a:pPr>
              <a:defRPr/>
            </a:pPr>
            <a:endParaRPr lang="en-US" altLang="en-US"/>
          </a:p>
        </p:txBody>
      </p:sp>
      <p:sp>
        <p:nvSpPr>
          <p:cNvPr id="16" name="Footer Placeholder 15"/>
          <p:cNvSpPr>
            <a:spLocks noGrp="1"/>
          </p:cNvSpPr>
          <p:nvPr>
            <p:ph type="ftr" sz="quarter" idx="15"/>
          </p:nvPr>
        </p:nvSpPr>
        <p:spPr/>
        <p:txBody>
          <a:bodyPr/>
          <a:lstStyle/>
          <a:p>
            <a:pPr>
              <a:defRPr/>
            </a:pPr>
            <a:r>
              <a:rPr lang="en-US" altLang="en-US" smtClean="0"/>
              <a:t>SE-2811</a:t>
            </a:r>
          </a:p>
          <a:p>
            <a:pPr>
              <a:defRPr/>
            </a:pPr>
            <a:r>
              <a:rPr lang="en-US" altLang="en-US" smtClean="0"/>
              <a:t>Slide design: Dr. Mark L. Hornick</a:t>
            </a:r>
          </a:p>
          <a:p>
            <a:pPr>
              <a:defRPr/>
            </a:pPr>
            <a:r>
              <a:rPr lang="en-US" altLang="en-US" smtClean="0"/>
              <a:t>Content: Dr. Hornick</a:t>
            </a:r>
          </a:p>
          <a:p>
            <a:pPr>
              <a:defRPr/>
            </a:pPr>
            <a:r>
              <a:rPr lang="en-US" altLang="en-US" smtClean="0"/>
              <a:t>Errors: Dr. Yoder</a:t>
            </a:r>
            <a:endParaRPr lang="en-US" altLang="en-US" dirty="0"/>
          </a:p>
        </p:txBody>
      </p:sp>
      <p:sp>
        <p:nvSpPr>
          <p:cNvPr id="17" name="Slide Number Placeholder 16"/>
          <p:cNvSpPr>
            <a:spLocks noGrp="1"/>
          </p:cNvSpPr>
          <p:nvPr>
            <p:ph type="sldNum" sz="quarter" idx="16"/>
          </p:nvPr>
        </p:nvSpPr>
        <p:spPr/>
        <p:txBody>
          <a:bodyPr/>
          <a:lstStyle/>
          <a:p>
            <a:pPr>
              <a:defRPr/>
            </a:pPr>
            <a:fld id="{EFCFE5EE-A509-49E6-A5D7-7FDEAE1D54D0}" type="slidenum">
              <a:rPr lang="en-US" altLang="en-US" smtClean="0"/>
              <a:pPr>
                <a:defRPr/>
              </a:pPr>
              <a:t>‹#›</a:t>
            </a:fld>
            <a:endParaRPr lang="en-US" altLang="en-US" dirty="0"/>
          </a:p>
        </p:txBody>
      </p:sp>
      <p:sp>
        <p:nvSpPr>
          <p:cNvPr id="23" name="Text Placeholder 22"/>
          <p:cNvSpPr>
            <a:spLocks noGrp="1"/>
          </p:cNvSpPr>
          <p:nvPr>
            <p:ph type="body" sz="quarter" idx="17" hasCustomPrompt="1"/>
          </p:nvPr>
        </p:nvSpPr>
        <p:spPr>
          <a:xfrm>
            <a:off x="457200" y="3581400"/>
            <a:ext cx="8305800" cy="609600"/>
          </a:xfrm>
        </p:spPr>
        <p:txBody>
          <a:bodyPr/>
          <a:lstStyle>
            <a:lvl1pPr marL="0" indent="0">
              <a:buNone/>
              <a:defRPr sz="3900" b="1" baseline="0">
                <a:solidFill>
                  <a:schemeClr val="tx2"/>
                </a:solidFill>
              </a:defRPr>
            </a:lvl1pPr>
          </a:lstStyle>
          <a:p>
            <a:pPr lvl="0"/>
            <a:r>
              <a:rPr lang="en-US" dirty="0" smtClean="0"/>
              <a:t>Click to edit the Secondary title</a:t>
            </a:r>
            <a:endParaRPr lang="en-US" dirty="0"/>
          </a:p>
        </p:txBody>
      </p:sp>
    </p:spTree>
    <p:extLst>
      <p:ext uri="{BB962C8B-B14F-4D97-AF65-F5344CB8AC3E}">
        <p14:creationId xmlns:p14="http://schemas.microsoft.com/office/powerpoint/2010/main" val="404754164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95B27282-6344-4690-9564-9482230C9486}"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8AE03030-746E-42FD-8304-843EE9D9D8A3}"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9" name="Rectangle 7"/>
          <p:cNvSpPr>
            <a:spLocks noGrp="1" noChangeArrowheads="1"/>
          </p:cNvSpPr>
          <p:nvPr>
            <p:ph type="sldNum" sz="quarter" idx="12"/>
          </p:nvPr>
        </p:nvSpPr>
        <p:spPr>
          <a:ln/>
        </p:spPr>
        <p:txBody>
          <a:bodyPr/>
          <a:lstStyle>
            <a:lvl1pPr>
              <a:defRPr/>
            </a:lvl1pPr>
          </a:lstStyle>
          <a:p>
            <a:pPr>
              <a:defRPr/>
            </a:pPr>
            <a:fld id="{55F549F9-A50D-4EE7-BB49-2B165961A0DB}"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Josiah Yoder</a:t>
            </a:r>
          </a:p>
          <a:p>
            <a:pPr>
              <a:defRPr/>
            </a:pPr>
            <a:r>
              <a:rPr lang="en-US" altLang="en-US" dirty="0" smtClean="0"/>
              <a:t>Slide Design: Dr. Hornick</a:t>
            </a:r>
            <a:endParaRPr lang="en-US" altLang="en-US" dirty="0"/>
          </a:p>
        </p:txBody>
      </p:sp>
      <p:sp>
        <p:nvSpPr>
          <p:cNvPr id="5" name="Rectangle 7"/>
          <p:cNvSpPr>
            <a:spLocks noGrp="1" noChangeArrowheads="1"/>
          </p:cNvSpPr>
          <p:nvPr>
            <p:ph type="sldNum" sz="quarter" idx="12"/>
          </p:nvPr>
        </p:nvSpPr>
        <p:spPr>
          <a:ln/>
        </p:spPr>
        <p:txBody>
          <a:bodyPr/>
          <a:lstStyle>
            <a:lvl1pPr>
              <a:defRPr/>
            </a:lvl1pPr>
          </a:lstStyle>
          <a:p>
            <a:pPr>
              <a:defRPr/>
            </a:pPr>
            <a:fld id="{A34FCEDB-AB35-4FDA-98A9-1471F03B1508}"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Josiah Yoder</a:t>
            </a:r>
            <a:endParaRPr lang="en-US" altLang="en-US" dirty="0"/>
          </a:p>
        </p:txBody>
      </p:sp>
      <p:sp>
        <p:nvSpPr>
          <p:cNvPr id="4" name="Rectangle 7"/>
          <p:cNvSpPr>
            <a:spLocks noGrp="1" noChangeArrowheads="1"/>
          </p:cNvSpPr>
          <p:nvPr>
            <p:ph type="sldNum" sz="quarter" idx="12"/>
          </p:nvPr>
        </p:nvSpPr>
        <p:spPr>
          <a:ln/>
        </p:spPr>
        <p:txBody>
          <a:bodyPr/>
          <a:lstStyle>
            <a:lvl1pPr>
              <a:defRPr/>
            </a:lvl1pPr>
          </a:lstStyle>
          <a:p>
            <a:pPr>
              <a:defRPr/>
            </a:pPr>
            <a:fld id="{7685061C-2967-4E31-80E3-2D9230D10221}"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B2DF4924-9D14-436A-9B57-EB7160D8A95D}"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226"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7622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107623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r>
              <a:rPr lang="en-US" altLang="en-US" dirty="0" smtClean="0"/>
              <a:t>SE-2811</a:t>
            </a:r>
          </a:p>
          <a:p>
            <a:pPr>
              <a:defRPr/>
            </a:pPr>
            <a:r>
              <a:rPr lang="en-US" altLang="en-US" dirty="0" smtClean="0"/>
              <a:t>Slide design: Dr. Mark L. Hornick</a:t>
            </a:r>
          </a:p>
          <a:p>
            <a:pPr>
              <a:defRPr/>
            </a:pPr>
            <a:r>
              <a:rPr lang="en-US" altLang="en-US" dirty="0" smtClean="0"/>
              <a:t>Content: Dr. Hornick</a:t>
            </a:r>
          </a:p>
          <a:p>
            <a:pPr>
              <a:defRPr/>
            </a:pPr>
            <a:r>
              <a:rPr lang="en-US" altLang="en-US" dirty="0" smtClean="0"/>
              <a:t>Errors: Dr. Yoder</a:t>
            </a:r>
            <a:endParaRPr lang="en-US" altLang="en-US" dirty="0"/>
          </a:p>
        </p:txBody>
      </p:sp>
      <p:sp>
        <p:nvSpPr>
          <p:cNvPr id="107623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400"/>
            </a:lvl1pPr>
          </a:lstStyle>
          <a:p>
            <a:pPr>
              <a:defRPr/>
            </a:pPr>
            <a:fld id="{EFCFE5EE-A509-49E6-A5D7-7FDEAE1D54D0}" type="slidenum">
              <a:rPr lang="en-US" altLang="en-US" smtClean="0"/>
              <a:pPr>
                <a:defRPr/>
              </a:pPr>
              <a:t>‹#›</a:t>
            </a:fld>
            <a:endParaRPr lang="en-US" altLang="en-US" dirty="0"/>
          </a:p>
        </p:txBody>
      </p:sp>
      <p:pic>
        <p:nvPicPr>
          <p:cNvPr id="1032" name="Picture 40" descr="MSOE Logo"/>
          <p:cNvPicPr>
            <a:picLocks noChangeAspect="1" noChangeArrowheads="1"/>
          </p:cNvPicPr>
          <p:nvPr/>
        </p:nvPicPr>
        <p:blipFill>
          <a:blip r:embed="rId14" cstate="print"/>
          <a:srcRect/>
          <a:stretch>
            <a:fillRect/>
          </a:stretch>
        </p:blipFill>
        <p:spPr bwMode="auto">
          <a:xfrm>
            <a:off x="8001000" y="228600"/>
            <a:ext cx="1066800" cy="1181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01" r:id="rId1"/>
    <p:sldLayoutId id="2147483902" r:id="rId2"/>
    <p:sldLayoutId id="214748391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timing>
    <p:tnLst>
      <p:par>
        <p:cTn id="1" dur="indefinite" restart="never" nodeType="tmRoot"/>
      </p:par>
    </p:tnLst>
  </p:timing>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iana.org/domains/root/server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icann.org/resources/pages/glossary-2014-02-03-en#i"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8.xml"/><Relationship Id="rId1" Type="http://schemas.openxmlformats.org/officeDocument/2006/relationships/tags" Target="../tags/tag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543800" cy="1295400"/>
          </a:xfrm>
        </p:spPr>
        <p:txBody>
          <a:bodyPr/>
          <a:lstStyle/>
          <a:p>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smtClean="0"/>
              <a:t>CS2910</a:t>
            </a:r>
            <a:br>
              <a:rPr lang="en-US" dirty="0" smtClean="0"/>
            </a:br>
            <a:r>
              <a:rPr lang="en-US" dirty="0" smtClean="0"/>
              <a:t>Week 5, Class 2</a:t>
            </a:r>
            <a:endParaRPr lang="en-US" dirty="0"/>
          </a:p>
        </p:txBody>
      </p:sp>
      <p:sp>
        <p:nvSpPr>
          <p:cNvPr id="3" name="Content Placeholder 2"/>
          <p:cNvSpPr>
            <a:spLocks noGrp="1"/>
          </p:cNvSpPr>
          <p:nvPr>
            <p:ph idx="1"/>
          </p:nvPr>
        </p:nvSpPr>
        <p:spPr>
          <a:xfrm>
            <a:off x="457200" y="1828800"/>
            <a:ext cx="8229600" cy="4724400"/>
          </a:xfrm>
        </p:spPr>
        <p:txBody>
          <a:bodyPr>
            <a:normAutofit/>
          </a:bodyPr>
          <a:lstStyle/>
          <a:p>
            <a:r>
              <a:rPr lang="en-US" dirty="0" smtClean="0">
                <a:sym typeface="Wingdings" panose="05000000000000000000" pitchFamily="2" charset="2"/>
              </a:rPr>
              <a:t>Today</a:t>
            </a:r>
          </a:p>
          <a:p>
            <a:pPr lvl="1"/>
            <a:r>
              <a:rPr lang="en-US" dirty="0" smtClean="0">
                <a:sym typeface="Wingdings" panose="05000000000000000000" pitchFamily="2" charset="2"/>
              </a:rPr>
              <a:t>DNS Muddy Points</a:t>
            </a:r>
          </a:p>
          <a:p>
            <a:pPr lvl="1"/>
            <a:r>
              <a:rPr lang="en-US" dirty="0" smtClean="0">
                <a:sym typeface="Wingdings" panose="05000000000000000000" pitchFamily="2" charset="2"/>
              </a:rPr>
              <a:t>More HTTP Headers</a:t>
            </a:r>
          </a:p>
          <a:p>
            <a:pPr lvl="1"/>
            <a:r>
              <a:rPr lang="en-US" dirty="0" smtClean="0">
                <a:sym typeface="Wingdings" panose="05000000000000000000" pitchFamily="2" charset="2"/>
              </a:rPr>
              <a:t>Review for Midterm Exam</a:t>
            </a:r>
          </a:p>
          <a:p>
            <a:r>
              <a:rPr lang="en-US" dirty="0" smtClean="0">
                <a:sym typeface="Wingdings" panose="05000000000000000000" pitchFamily="2" charset="2"/>
              </a:rPr>
              <a:t>This coming Monday:</a:t>
            </a:r>
          </a:p>
          <a:p>
            <a:pPr lvl="1"/>
            <a:r>
              <a:rPr lang="en-US" dirty="0" smtClean="0">
                <a:sym typeface="Wingdings" panose="05000000000000000000" pitchFamily="2" charset="2"/>
              </a:rPr>
              <a:t>Midterm Exam</a:t>
            </a:r>
          </a:p>
        </p:txBody>
      </p:sp>
      <p:sp>
        <p:nvSpPr>
          <p:cNvPr id="4" name="Footer Placeholder 3"/>
          <p:cNvSpPr>
            <a:spLocks noGrp="1"/>
          </p:cNvSpPr>
          <p:nvPr>
            <p:ph type="ftr" sz="quarter" idx="11"/>
          </p:nvPr>
        </p:nvSpPr>
        <p:spPr>
          <a:xfrm>
            <a:off x="6019800" y="6172200"/>
            <a:ext cx="2895600" cy="457200"/>
          </a:xfrm>
        </p:spPr>
        <p:txBody>
          <a:bodyPr/>
          <a:lstStyle/>
          <a:p>
            <a:pPr>
              <a:defRPr/>
            </a:pPr>
            <a:r>
              <a:rPr lang="en-US" altLang="en-US" dirty="0" smtClean="0"/>
              <a:t>SE-2811</a:t>
            </a:r>
          </a:p>
          <a:p>
            <a:pPr>
              <a:defRPr/>
            </a:pPr>
            <a:r>
              <a:rPr lang="en-US" altLang="en-US" dirty="0" smtClean="0"/>
              <a:t>Slide design: Dr. Mark L. Hornick</a:t>
            </a:r>
          </a:p>
          <a:p>
            <a:pPr>
              <a:defRPr/>
            </a:pPr>
            <a:r>
              <a:rPr lang="en-US" altLang="en-US" dirty="0" smtClean="0"/>
              <a:t>Content: Dr. Hornick</a:t>
            </a:r>
          </a:p>
          <a:p>
            <a:pPr>
              <a:defRPr/>
            </a:pPr>
            <a:r>
              <a:rPr lang="en-US" altLang="en-US" dirty="0" smtClean="0"/>
              <a:t>Errors: Dr. Yoder</a:t>
            </a:r>
            <a:endParaRPr lang="en-US" altLang="en-US" dirty="0"/>
          </a:p>
        </p:txBody>
      </p:sp>
      <p:sp>
        <p:nvSpPr>
          <p:cNvPr id="5" name="Slide Number Placeholder 4"/>
          <p:cNvSpPr>
            <a:spLocks noGrp="1"/>
          </p:cNvSpPr>
          <p:nvPr>
            <p:ph type="sldNum" sz="quarter" idx="12"/>
          </p:nvPr>
        </p:nvSpPr>
        <p:spPr/>
        <p:txBody>
          <a:bodyPr/>
          <a:lstStyle/>
          <a:p>
            <a:pPr>
              <a:defRPr/>
            </a:pPr>
            <a:fld id="{C4F5F125-33CE-4280-A2D8-382BBAA78A24}" type="slidenum">
              <a:rPr lang="en-US" altLang="en-US" smtClean="0"/>
              <a:pPr>
                <a:defRPr/>
              </a:pPr>
              <a:t>1</a:t>
            </a:fld>
            <a:endParaRPr lang="en-US"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 Muddy Points</a:t>
            </a:r>
            <a:br>
              <a:rPr lang="en-US" dirty="0" smtClean="0"/>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86415420"/>
              </p:ext>
            </p:extLst>
          </p:nvPr>
        </p:nvGraphicFramePr>
        <p:xfrm>
          <a:off x="304800" y="914400"/>
          <a:ext cx="8077200" cy="5204460"/>
        </p:xfrm>
        <a:graphic>
          <a:graphicData uri="http://schemas.openxmlformats.org/drawingml/2006/table">
            <a:tbl>
              <a:tblPr bandRow="1">
                <a:tableStyleId>{5202B0CA-FC54-4496-8BCA-5EF66A818D29}</a:tableStyleId>
              </a:tblPr>
              <a:tblGrid>
                <a:gridCol w="8077200"/>
              </a:tblGrid>
              <a:tr h="182880">
                <a:tc>
                  <a:txBody>
                    <a:bodyPr/>
                    <a:lstStyle/>
                    <a:p>
                      <a:pPr algn="l" fontAlgn="b"/>
                      <a:r>
                        <a:rPr lang="en-US" sz="2400" b="0" i="0" u="none" strike="noStrike" dirty="0">
                          <a:solidFill>
                            <a:srgbClr val="000000"/>
                          </a:solidFill>
                          <a:effectLst/>
                          <a:latin typeface="Calibri"/>
                        </a:rPr>
                        <a:t>question ambiguity</a:t>
                      </a:r>
                    </a:p>
                  </a:txBody>
                  <a:tcPr marL="7620" marR="7620" marT="7620" marB="0" anchor="b"/>
                </a:tc>
              </a:tr>
              <a:tr h="52546">
                <a:tc>
                  <a:txBody>
                    <a:bodyPr/>
                    <a:lstStyle/>
                    <a:p>
                      <a:pPr algn="l" fontAlgn="b"/>
                      <a:r>
                        <a:rPr lang="en-US" sz="2400" b="0" i="0" u="none" strike="noStrike">
                          <a:solidFill>
                            <a:srgbClr val="000000"/>
                          </a:solidFill>
                          <a:effectLst/>
                          <a:latin typeface="Calibri"/>
                        </a:rPr>
                        <a:t>How do you know we are actually understanding any of this if you don't go over the answers we are supposed to get so we know if we got them right or not?</a:t>
                      </a:r>
                    </a:p>
                  </a:txBody>
                  <a:tcPr marL="7620" marR="7620" marT="7620" marB="0" anchor="b"/>
                </a:tc>
              </a:tr>
              <a:tr h="182880">
                <a:tc>
                  <a:txBody>
                    <a:bodyPr/>
                    <a:lstStyle/>
                    <a:p>
                      <a:pPr algn="l" fontAlgn="b"/>
                      <a:r>
                        <a:rPr lang="en-US" sz="2400" b="0" i="0" u="none" strike="noStrike">
                          <a:solidFill>
                            <a:srgbClr val="000000"/>
                          </a:solidFill>
                          <a:effectLst/>
                          <a:latin typeface="Calibri"/>
                        </a:rPr>
                        <a:t>Tracing the chain of DNS servers</a:t>
                      </a:r>
                    </a:p>
                  </a:txBody>
                  <a:tcPr marL="7620" marR="7620" marT="7620" marB="0" anchor="b"/>
                </a:tc>
              </a:tr>
              <a:tr h="182880">
                <a:tc>
                  <a:txBody>
                    <a:bodyPr/>
                    <a:lstStyle/>
                    <a:p>
                      <a:pPr algn="l" fontAlgn="b"/>
                      <a:r>
                        <a:rPr lang="en-US" sz="2400" b="0" i="0" u="none" strike="noStrike" dirty="0">
                          <a:solidFill>
                            <a:srgbClr val="000000"/>
                          </a:solidFill>
                          <a:effectLst/>
                          <a:latin typeface="Calibri"/>
                        </a:rPr>
                        <a:t>what does the </a:t>
                      </a:r>
                      <a:r>
                        <a:rPr lang="en-US" sz="2400" b="0" i="0" u="none" strike="noStrike" dirty="0" err="1">
                          <a:solidFill>
                            <a:srgbClr val="000000"/>
                          </a:solidFill>
                          <a:effectLst/>
                          <a:latin typeface="Calibri"/>
                        </a:rPr>
                        <a:t>nslookup</a:t>
                      </a:r>
                      <a:r>
                        <a:rPr lang="en-US" sz="2400" b="0" i="0" u="none" strike="noStrike" dirty="0">
                          <a:solidFill>
                            <a:srgbClr val="000000"/>
                          </a:solidFill>
                          <a:effectLst/>
                          <a:latin typeface="Calibri"/>
                        </a:rPr>
                        <a:t> command actually do?</a:t>
                      </a:r>
                    </a:p>
                  </a:txBody>
                  <a:tcPr marL="7620" marR="7620" marT="7620" marB="0" anchor="b"/>
                </a:tc>
              </a:tr>
              <a:tr h="182880">
                <a:tc>
                  <a:txBody>
                    <a:bodyPr/>
                    <a:lstStyle/>
                    <a:p>
                      <a:pPr algn="l" fontAlgn="b"/>
                      <a:r>
                        <a:rPr lang="en-US" sz="2400" b="0" i="0" u="none" strike="noStrike" dirty="0">
                          <a:solidFill>
                            <a:srgbClr val="000000"/>
                          </a:solidFill>
                          <a:effectLst/>
                          <a:latin typeface="Calibri"/>
                          <a:hlinkClick r:id="rId3"/>
                        </a:rPr>
                        <a:t>Who </a:t>
                      </a:r>
                      <a:r>
                        <a:rPr lang="en-US" sz="2400" b="0" i="0" u="none" strike="noStrike" dirty="0">
                          <a:solidFill>
                            <a:srgbClr val="000000"/>
                          </a:solidFill>
                          <a:effectLst/>
                          <a:latin typeface="Calibri"/>
                        </a:rPr>
                        <a:t>has the </a:t>
                      </a:r>
                      <a:r>
                        <a:rPr lang="en-US" sz="2400" b="0" i="0" u="none" strike="noStrike" dirty="0">
                          <a:solidFill>
                            <a:srgbClr val="000000"/>
                          </a:solidFill>
                          <a:effectLst/>
                          <a:latin typeface="Calibri"/>
                          <a:hlinkClick r:id="rId4"/>
                        </a:rPr>
                        <a:t>"authority"</a:t>
                      </a:r>
                      <a:r>
                        <a:rPr lang="en-US" sz="2400" b="0" i="0" u="none" strike="noStrike" dirty="0">
                          <a:solidFill>
                            <a:srgbClr val="000000"/>
                          </a:solidFill>
                          <a:effectLst/>
                          <a:latin typeface="Calibri"/>
                        </a:rPr>
                        <a:t> to change the root DNS servers?</a:t>
                      </a:r>
                    </a:p>
                  </a:txBody>
                  <a:tcPr marL="7620" marR="7620" marT="7620" marB="0" anchor="b"/>
                </a:tc>
              </a:tr>
              <a:tr h="182880">
                <a:tc>
                  <a:txBody>
                    <a:bodyPr/>
                    <a:lstStyle/>
                    <a:p>
                      <a:pPr algn="l" fontAlgn="b"/>
                      <a:r>
                        <a:rPr lang="en-US" sz="2400" b="0" i="0" u="none" strike="noStrike" dirty="0">
                          <a:solidFill>
                            <a:srgbClr val="000000"/>
                          </a:solidFill>
                          <a:effectLst/>
                          <a:latin typeface="Calibri"/>
                        </a:rPr>
                        <a:t>What is any of this for/what does this mean?</a:t>
                      </a:r>
                    </a:p>
                  </a:txBody>
                  <a:tcPr marL="7620" marR="7620" marT="7620" marB="0" anchor="b"/>
                </a:tc>
              </a:tr>
              <a:tr h="182880">
                <a:tc>
                  <a:txBody>
                    <a:bodyPr/>
                    <a:lstStyle/>
                    <a:p>
                      <a:pPr algn="l" fontAlgn="b"/>
                      <a:r>
                        <a:rPr lang="en-US" sz="2400" b="0" i="0" u="none" strike="noStrike" dirty="0">
                          <a:solidFill>
                            <a:srgbClr val="000000"/>
                          </a:solidFill>
                          <a:effectLst/>
                          <a:latin typeface="Calibri"/>
                        </a:rPr>
                        <a:t>No issues here...</a:t>
                      </a:r>
                    </a:p>
                  </a:txBody>
                  <a:tcPr marL="7620" marR="7620" marT="7620" marB="0" anchor="b"/>
                </a:tc>
              </a:tr>
              <a:tr h="182880">
                <a:tc>
                  <a:txBody>
                    <a:bodyPr/>
                    <a:lstStyle/>
                    <a:p>
                      <a:pPr algn="l" fontAlgn="b"/>
                      <a:r>
                        <a:rPr lang="en-US" sz="2400" b="0" i="0" u="none" strike="noStrike" dirty="0">
                          <a:solidFill>
                            <a:srgbClr val="000000"/>
                          </a:solidFill>
                          <a:effectLst/>
                          <a:latin typeface="Calibri"/>
                        </a:rPr>
                        <a:t>Makes cents to me</a:t>
                      </a:r>
                    </a:p>
                  </a:txBody>
                  <a:tcPr marL="7620" marR="7620" marT="7620" marB="0" anchor="b"/>
                </a:tc>
              </a:tr>
              <a:tr h="182880">
                <a:tc>
                  <a:txBody>
                    <a:bodyPr/>
                    <a:lstStyle/>
                    <a:p>
                      <a:pPr algn="l" fontAlgn="b"/>
                      <a:r>
                        <a:rPr lang="en-US" sz="2400" b="0" i="0" u="none" strike="noStrike" dirty="0">
                          <a:solidFill>
                            <a:srgbClr val="000000"/>
                          </a:solidFill>
                          <a:effectLst/>
                          <a:latin typeface="Calibri"/>
                        </a:rPr>
                        <a:t>Seemed pretty straight forward today</a:t>
                      </a:r>
                    </a:p>
                  </a:txBody>
                  <a:tcPr marL="7620" marR="7620" marT="7620" marB="0" anchor="b"/>
                </a:tc>
              </a:tr>
              <a:tr h="182880">
                <a:tc>
                  <a:txBody>
                    <a:bodyPr/>
                    <a:lstStyle/>
                    <a:p>
                      <a:pPr algn="l" fontAlgn="b"/>
                      <a:r>
                        <a:rPr lang="en-US" sz="2400" b="0" i="0" u="none" strike="noStrike" dirty="0">
                          <a:solidFill>
                            <a:srgbClr val="000000"/>
                          </a:solidFill>
                          <a:effectLst/>
                          <a:latin typeface="Calibri"/>
                        </a:rPr>
                        <a:t>I'm confused about the different DNS record names</a:t>
                      </a:r>
                    </a:p>
                  </a:txBody>
                  <a:tcPr marL="7620" marR="7620" marT="7620" marB="0" anchor="b"/>
                </a:tc>
              </a:tr>
              <a:tr h="182880">
                <a:tc>
                  <a:txBody>
                    <a:bodyPr/>
                    <a:lstStyle/>
                    <a:p>
                      <a:pPr algn="l" fontAlgn="b"/>
                      <a:r>
                        <a:rPr lang="en-US" sz="2400" b="0" i="0" u="none" strike="noStrike" dirty="0">
                          <a:solidFill>
                            <a:srgbClr val="000000"/>
                          </a:solidFill>
                          <a:effectLst/>
                          <a:latin typeface="Calibri"/>
                        </a:rPr>
                        <a:t>I don't understand the last exercise we did? I was not able to find the correct IP address for the msoe.edu mail server</a:t>
                      </a:r>
                    </a:p>
                  </a:txBody>
                  <a:tcPr marL="7620" marR="7620" marT="7620" marB="0" anchor="b"/>
                </a:tc>
              </a:tr>
            </a:tbl>
          </a:graphicData>
        </a:graphic>
      </p:graphicFrame>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a:t>
            </a:fld>
            <a:endParaRPr lang="en-US" altLang="en-US" dirty="0"/>
          </a:p>
        </p:txBody>
      </p:sp>
    </p:spTree>
    <p:extLst>
      <p:ext uri="{BB962C8B-B14F-4D97-AF65-F5344CB8AC3E}">
        <p14:creationId xmlns:p14="http://schemas.microsoft.com/office/powerpoint/2010/main" val="23016291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 Video Questions</a:t>
            </a:r>
            <a:br>
              <a:rPr lang="en-US" dirty="0" smtClean="0"/>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9342225"/>
              </p:ext>
            </p:extLst>
          </p:nvPr>
        </p:nvGraphicFramePr>
        <p:xfrm>
          <a:off x="304800" y="1447800"/>
          <a:ext cx="8077200" cy="4815840"/>
        </p:xfrm>
        <a:graphic>
          <a:graphicData uri="http://schemas.openxmlformats.org/drawingml/2006/table">
            <a:tbl>
              <a:tblPr bandRow="1">
                <a:tableStyleId>{5202B0CA-FC54-4496-8BCA-5EF66A818D29}</a:tableStyleId>
              </a:tblPr>
              <a:tblGrid>
                <a:gridCol w="8077200"/>
              </a:tblGrid>
              <a:tr h="182880">
                <a:tc>
                  <a:txBody>
                    <a:bodyPr/>
                    <a:lstStyle/>
                    <a:p>
                      <a:pPr algn="l" fontAlgn="b"/>
                      <a:r>
                        <a:rPr lang="en-US" sz="2000" b="0" i="0" u="none" strike="noStrike" dirty="0">
                          <a:solidFill>
                            <a:srgbClr val="000000"/>
                          </a:solidFill>
                          <a:effectLst/>
                          <a:latin typeface="Arial"/>
                        </a:rPr>
                        <a:t>-</a:t>
                      </a:r>
                      <a:r>
                        <a:rPr lang="en-US" sz="2000" b="1" i="0" u="none" strike="noStrike" dirty="0">
                          <a:solidFill>
                            <a:srgbClr val="000000"/>
                          </a:solidFill>
                          <a:effectLst/>
                          <a:latin typeface="Arial"/>
                        </a:rPr>
                        <a:t>What layer of the internet stack </a:t>
                      </a:r>
                      <a:r>
                        <a:rPr lang="en-US" sz="2000" b="0" i="0" u="none" strike="noStrike" dirty="0">
                          <a:solidFill>
                            <a:srgbClr val="000000"/>
                          </a:solidFill>
                          <a:effectLst/>
                          <a:latin typeface="Arial"/>
                        </a:rPr>
                        <a:t>do DNS services occur or do they occur outside of the internet stack? </a:t>
                      </a:r>
                      <a:br>
                        <a:rPr lang="en-US" sz="2000" b="0" i="0" u="none" strike="noStrike" dirty="0">
                          <a:solidFill>
                            <a:srgbClr val="000000"/>
                          </a:solidFill>
                          <a:effectLst/>
                          <a:latin typeface="Arial"/>
                        </a:rPr>
                      </a:br>
                      <a:r>
                        <a:rPr lang="en-US" sz="2000" b="0" i="0" u="none" strike="noStrike" dirty="0">
                          <a:solidFill>
                            <a:srgbClr val="000000"/>
                          </a:solidFill>
                          <a:effectLst/>
                          <a:latin typeface="Arial"/>
                        </a:rPr>
                        <a:t>-Can you expand upon host aliasing and mail server aliasing?</a:t>
                      </a:r>
                    </a:p>
                  </a:txBody>
                  <a:tcPr marL="7620" marR="7620" marT="15240" marB="15240" anchor="b"/>
                </a:tc>
              </a:tr>
              <a:tr h="182880">
                <a:tc>
                  <a:txBody>
                    <a:bodyPr/>
                    <a:lstStyle/>
                    <a:p>
                      <a:pPr algn="l" fontAlgn="b"/>
                      <a:r>
                        <a:rPr lang="en-US" sz="2000" b="0" i="0" u="none" strike="noStrike" dirty="0">
                          <a:solidFill>
                            <a:srgbClr val="000000"/>
                          </a:solidFill>
                          <a:effectLst/>
                          <a:latin typeface="Arial"/>
                        </a:rPr>
                        <a:t>How does all of the DNS information you need locally get </a:t>
                      </a:r>
                      <a:r>
                        <a:rPr lang="en-US" sz="2000" b="0" i="0" u="none" strike="noStrike" dirty="0" err="1">
                          <a:solidFill>
                            <a:srgbClr val="000000"/>
                          </a:solidFill>
                          <a:effectLst/>
                          <a:latin typeface="Arial"/>
                        </a:rPr>
                        <a:t>propogated</a:t>
                      </a:r>
                      <a:r>
                        <a:rPr lang="en-US" sz="2000" b="0" i="0" u="none" strike="noStrike" dirty="0">
                          <a:solidFill>
                            <a:srgbClr val="000000"/>
                          </a:solidFill>
                          <a:effectLst/>
                          <a:latin typeface="Arial"/>
                        </a:rPr>
                        <a:t> globally?</a:t>
                      </a:r>
                    </a:p>
                  </a:txBody>
                  <a:tcPr marL="7620" marR="7620" marT="15240" marB="15240" anchor="b"/>
                </a:tc>
              </a:tr>
              <a:tr h="0">
                <a:tc>
                  <a:txBody>
                    <a:bodyPr/>
                    <a:lstStyle/>
                    <a:p>
                      <a:pPr algn="l" fontAlgn="b"/>
                      <a:r>
                        <a:rPr lang="en-US" sz="2000" b="0" i="0" u="none" strike="noStrike" dirty="0">
                          <a:solidFill>
                            <a:srgbClr val="000000"/>
                          </a:solidFill>
                          <a:effectLst/>
                          <a:latin typeface="Arial"/>
                        </a:rPr>
                        <a:t>Why are the first two numbers of the IPv4 Address always 155.92?</a:t>
                      </a:r>
                    </a:p>
                  </a:txBody>
                  <a:tcPr marL="7620" marR="7620" marT="15240" marB="15240" anchor="b"/>
                </a:tc>
              </a:tr>
              <a:tr h="182880">
                <a:tc>
                  <a:txBody>
                    <a:bodyPr/>
                    <a:lstStyle/>
                    <a:p>
                      <a:pPr algn="l" fontAlgn="b"/>
                      <a:r>
                        <a:rPr lang="en-US" sz="2000" b="1" i="0" u="none" strike="noStrike" dirty="0">
                          <a:solidFill>
                            <a:srgbClr val="000000"/>
                          </a:solidFill>
                          <a:effectLst/>
                          <a:latin typeface="Arial"/>
                        </a:rPr>
                        <a:t>Isn't mail serving alias and load distribution the same </a:t>
                      </a:r>
                      <a:r>
                        <a:rPr lang="en-US" sz="2000" b="1" i="0" u="none" strike="noStrike" dirty="0" err="1">
                          <a:solidFill>
                            <a:srgbClr val="000000"/>
                          </a:solidFill>
                          <a:effectLst/>
                          <a:latin typeface="Arial"/>
                        </a:rPr>
                        <a:t>thing?</a:t>
                      </a:r>
                      <a:r>
                        <a:rPr lang="en-US" sz="2000" b="0" i="0" u="none" strike="noStrike" dirty="0" err="1">
                          <a:solidFill>
                            <a:srgbClr val="000000"/>
                          </a:solidFill>
                          <a:effectLst/>
                          <a:latin typeface="Arial"/>
                        </a:rPr>
                        <a:t>They</a:t>
                      </a:r>
                      <a:r>
                        <a:rPr lang="en-US" sz="2000" b="0" i="0" u="none" strike="noStrike" dirty="0">
                          <a:solidFill>
                            <a:srgbClr val="000000"/>
                          </a:solidFill>
                          <a:effectLst/>
                          <a:latin typeface="Arial"/>
                        </a:rPr>
                        <a:t> both just translate the same name to different IP addresses.</a:t>
                      </a:r>
                    </a:p>
                  </a:txBody>
                  <a:tcPr marL="7620" marR="7620" marT="15240" marB="15240" anchor="b"/>
                </a:tc>
              </a:tr>
              <a:tr h="182880">
                <a:tc>
                  <a:txBody>
                    <a:bodyPr/>
                    <a:lstStyle/>
                    <a:p>
                      <a:pPr algn="l" fontAlgn="b"/>
                      <a:r>
                        <a:rPr lang="en-US" sz="2000" b="0" i="0" u="none" strike="noStrike" dirty="0">
                          <a:solidFill>
                            <a:srgbClr val="000000"/>
                          </a:solidFill>
                          <a:effectLst/>
                          <a:latin typeface="Arial"/>
                        </a:rPr>
                        <a:t>What is an mx record used for?</a:t>
                      </a:r>
                    </a:p>
                  </a:txBody>
                  <a:tcPr marL="7620" marR="7620" marT="15240" marB="15240" anchor="b"/>
                </a:tc>
              </a:tr>
              <a:tr h="182880">
                <a:tc>
                  <a:txBody>
                    <a:bodyPr/>
                    <a:lstStyle/>
                    <a:p>
                      <a:pPr algn="l" fontAlgn="b"/>
                      <a:r>
                        <a:rPr lang="en-US" sz="2000" b="0" i="0" u="none" strike="noStrike" dirty="0">
                          <a:solidFill>
                            <a:srgbClr val="000000"/>
                          </a:solidFill>
                          <a:effectLst/>
                          <a:latin typeface="Arial"/>
                        </a:rPr>
                        <a:t>So just to clarify, load distribution is used to evenly spread out clients so one server is not overloaded? Also I was wondering what is a mail server and how is it different?</a:t>
                      </a:r>
                    </a:p>
                  </a:txBody>
                  <a:tcPr marL="7620" marR="7620" marT="15240" marB="15240" anchor="b"/>
                </a:tc>
              </a:tr>
              <a:tr h="182880">
                <a:tc>
                  <a:txBody>
                    <a:bodyPr/>
                    <a:lstStyle/>
                    <a:p>
                      <a:pPr algn="l" fontAlgn="b"/>
                      <a:r>
                        <a:rPr lang="en-US" sz="2000" b="0" i="0" u="none" strike="noStrike" dirty="0">
                          <a:solidFill>
                            <a:srgbClr val="000000"/>
                          </a:solidFill>
                          <a:effectLst/>
                          <a:latin typeface="Arial"/>
                        </a:rPr>
                        <a:t>What other DNS servers are used frequently aside from BIND?</a:t>
                      </a:r>
                    </a:p>
                  </a:txBody>
                  <a:tcPr marL="7620" marR="7620" marT="15240" marB="15240" anchor="b"/>
                </a:tc>
              </a:tr>
              <a:tr h="182880">
                <a:tc>
                  <a:txBody>
                    <a:bodyPr/>
                    <a:lstStyle/>
                    <a:p>
                      <a:pPr algn="l" fontAlgn="b"/>
                      <a:r>
                        <a:rPr lang="en-US" sz="2000" b="0" i="0" u="none" strike="noStrike" dirty="0">
                          <a:solidFill>
                            <a:srgbClr val="000000"/>
                          </a:solidFill>
                          <a:effectLst/>
                          <a:latin typeface="Arial"/>
                        </a:rPr>
                        <a:t>How does the rotation of DNS servers work in order to balance the load upon lookup of a Web site URL?</a:t>
                      </a:r>
                    </a:p>
                  </a:txBody>
                  <a:tcPr marL="7620" marR="7620" marT="15240" marB="15240" anchor="b"/>
                </a:tc>
              </a:tr>
            </a:tbl>
          </a:graphicData>
        </a:graphic>
      </p:graphicFrame>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3</a:t>
            </a:fld>
            <a:endParaRPr lang="en-US" altLang="en-US" dirty="0"/>
          </a:p>
        </p:txBody>
      </p:sp>
    </p:spTree>
    <p:extLst>
      <p:ext uri="{BB962C8B-B14F-4D97-AF65-F5344CB8AC3E}">
        <p14:creationId xmlns:p14="http://schemas.microsoft.com/office/powerpoint/2010/main" val="12566071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 Video Questions (2)</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41695390"/>
              </p:ext>
            </p:extLst>
          </p:nvPr>
        </p:nvGraphicFramePr>
        <p:xfrm>
          <a:off x="228600" y="1828800"/>
          <a:ext cx="8534400" cy="4511040"/>
        </p:xfrm>
        <a:graphic>
          <a:graphicData uri="http://schemas.openxmlformats.org/drawingml/2006/table">
            <a:tbl>
              <a:tblPr bandRow="1">
                <a:tableStyleId>{5202B0CA-FC54-4496-8BCA-5EF66A818D29}</a:tableStyleId>
              </a:tblPr>
              <a:tblGrid>
                <a:gridCol w="8534400"/>
              </a:tblGrid>
              <a:tr h="190500">
                <a:tc>
                  <a:txBody>
                    <a:bodyPr/>
                    <a:lstStyle/>
                    <a:p>
                      <a:pPr algn="l" fontAlgn="b"/>
                      <a:r>
                        <a:rPr lang="en-US" sz="2000" u="none" strike="noStrike" dirty="0">
                          <a:effectLst/>
                        </a:rPr>
                        <a:t>I am confused on the topic of mail server aliasing and how they work. What does the mx mean?</a:t>
                      </a:r>
                      <a:endParaRPr lang="en-US" sz="2000" b="0" i="0" u="none" strike="noStrike" dirty="0">
                        <a:solidFill>
                          <a:srgbClr val="000000"/>
                        </a:solidFill>
                        <a:effectLst/>
                        <a:latin typeface="Arial"/>
                      </a:endParaRPr>
                    </a:p>
                  </a:txBody>
                  <a:tcPr marL="7620" marR="7620" marT="15240" marB="15240" anchor="b"/>
                </a:tc>
              </a:tr>
              <a:tr h="190500">
                <a:tc>
                  <a:txBody>
                    <a:bodyPr/>
                    <a:lstStyle/>
                    <a:p>
                      <a:pPr algn="l" fontAlgn="b"/>
                      <a:r>
                        <a:rPr lang="en-US" sz="2000" u="none" strike="noStrike" dirty="0">
                          <a:effectLst/>
                        </a:rPr>
                        <a:t>I don't really understand the mail server aliasing one because he said he would go into greater detail later. How does it work?</a:t>
                      </a:r>
                      <a:endParaRPr lang="en-US" sz="2000" b="0" i="0" u="none" strike="noStrike" dirty="0">
                        <a:solidFill>
                          <a:srgbClr val="000000"/>
                        </a:solidFill>
                        <a:effectLst/>
                        <a:latin typeface="Arial"/>
                      </a:endParaRPr>
                    </a:p>
                  </a:txBody>
                  <a:tcPr marL="7620" marR="7620" marT="15240" marB="15240" anchor="b"/>
                </a:tc>
              </a:tr>
              <a:tr h="190500">
                <a:tc>
                  <a:txBody>
                    <a:bodyPr/>
                    <a:lstStyle/>
                    <a:p>
                      <a:pPr algn="l" fontAlgn="b"/>
                      <a:r>
                        <a:rPr lang="en-US" sz="2000" u="none" strike="noStrike">
                          <a:effectLst/>
                        </a:rPr>
                        <a:t>Are the DNS servers ran by ISPs; if not, then who?</a:t>
                      </a:r>
                      <a:endParaRPr lang="en-US" sz="2000" b="0" i="0" u="none" strike="noStrike">
                        <a:solidFill>
                          <a:srgbClr val="000000"/>
                        </a:solidFill>
                        <a:effectLst/>
                        <a:latin typeface="Arial"/>
                      </a:endParaRPr>
                    </a:p>
                  </a:txBody>
                  <a:tcPr marL="7620" marR="7620" marT="15240" marB="15240" anchor="b"/>
                </a:tc>
              </a:tr>
              <a:tr h="190500">
                <a:tc>
                  <a:txBody>
                    <a:bodyPr/>
                    <a:lstStyle/>
                    <a:p>
                      <a:pPr algn="l" fontAlgn="b"/>
                      <a:r>
                        <a:rPr lang="en-US" sz="2000" b="1" u="none" strike="noStrike" dirty="0">
                          <a:effectLst/>
                        </a:rPr>
                        <a:t>If the </a:t>
                      </a:r>
                      <a:r>
                        <a:rPr lang="en-US" sz="2000" b="1" u="none" strike="noStrike" dirty="0" err="1">
                          <a:effectLst/>
                        </a:rPr>
                        <a:t>ip</a:t>
                      </a:r>
                      <a:r>
                        <a:rPr lang="en-US" sz="2000" b="1" u="none" strike="noStrike" dirty="0">
                          <a:effectLst/>
                        </a:rPr>
                        <a:t> address changes, </a:t>
                      </a:r>
                      <a:r>
                        <a:rPr lang="en-US" sz="2000" u="none" strike="noStrike" dirty="0">
                          <a:effectLst/>
                        </a:rPr>
                        <a:t>how the </a:t>
                      </a:r>
                      <a:r>
                        <a:rPr lang="en-US" sz="2000" u="none" strike="noStrike" dirty="0" err="1">
                          <a:effectLst/>
                        </a:rPr>
                        <a:t>dns</a:t>
                      </a:r>
                      <a:r>
                        <a:rPr lang="en-US" sz="2000" u="none" strike="noStrike" dirty="0">
                          <a:effectLst/>
                        </a:rPr>
                        <a:t> server get the changed </a:t>
                      </a:r>
                      <a:r>
                        <a:rPr lang="en-US" sz="2000" u="none" strike="noStrike" dirty="0" err="1">
                          <a:effectLst/>
                        </a:rPr>
                        <a:t>ip</a:t>
                      </a:r>
                      <a:r>
                        <a:rPr lang="en-US" sz="2000" u="none" strike="noStrike" dirty="0">
                          <a:effectLst/>
                        </a:rPr>
                        <a:t> address?</a:t>
                      </a:r>
                      <a:endParaRPr lang="en-US" sz="2000" b="0" i="0" u="none" strike="noStrike" dirty="0">
                        <a:solidFill>
                          <a:srgbClr val="000000"/>
                        </a:solidFill>
                        <a:effectLst/>
                        <a:latin typeface="Arial"/>
                      </a:endParaRPr>
                    </a:p>
                  </a:txBody>
                  <a:tcPr marL="7620" marR="7620" marT="15240" marB="15240" anchor="b"/>
                </a:tc>
              </a:tr>
              <a:tr h="190500">
                <a:tc>
                  <a:txBody>
                    <a:bodyPr/>
                    <a:lstStyle/>
                    <a:p>
                      <a:pPr algn="l" fontAlgn="b"/>
                      <a:r>
                        <a:rPr lang="en-US" sz="2000" u="none" strike="noStrike" dirty="0">
                          <a:effectLst/>
                        </a:rPr>
                        <a:t>What would happen if the client used the second IP address given back</a:t>
                      </a:r>
                      <a:endParaRPr lang="en-US" sz="2000" b="0" i="0" u="none" strike="noStrike" dirty="0">
                        <a:solidFill>
                          <a:srgbClr val="000000"/>
                        </a:solidFill>
                        <a:effectLst/>
                        <a:latin typeface="Arial"/>
                      </a:endParaRPr>
                    </a:p>
                  </a:txBody>
                  <a:tcPr marL="7620" marR="7620" marT="15240" marB="15240" anchor="b"/>
                </a:tc>
              </a:tr>
              <a:tr h="190500">
                <a:tc>
                  <a:txBody>
                    <a:bodyPr/>
                    <a:lstStyle/>
                    <a:p>
                      <a:pPr algn="l" fontAlgn="b"/>
                      <a:r>
                        <a:rPr lang="en-US" sz="2000" u="none" strike="noStrike" dirty="0">
                          <a:effectLst/>
                        </a:rPr>
                        <a:t>It seems that, by using </a:t>
                      </a:r>
                      <a:r>
                        <a:rPr lang="en-US" sz="2000" u="none" strike="noStrike" dirty="0" err="1">
                          <a:effectLst/>
                        </a:rPr>
                        <a:t>dnslookup</a:t>
                      </a:r>
                      <a:r>
                        <a:rPr lang="en-US" sz="2000" u="none" strike="noStrike" dirty="0">
                          <a:effectLst/>
                        </a:rPr>
                        <a:t>, you can gain access to a lot of information about a network such as the IP address. </a:t>
                      </a:r>
                      <a:r>
                        <a:rPr lang="en-US" sz="2000" b="1" u="none" strike="noStrike" dirty="0">
                          <a:effectLst/>
                        </a:rPr>
                        <a:t>How safe is this for the network?</a:t>
                      </a:r>
                      <a:endParaRPr lang="en-US" sz="2000" b="1" i="0" u="none" strike="noStrike" dirty="0">
                        <a:solidFill>
                          <a:srgbClr val="000000"/>
                        </a:solidFill>
                        <a:effectLst/>
                        <a:latin typeface="Arial"/>
                      </a:endParaRPr>
                    </a:p>
                  </a:txBody>
                  <a:tcPr marL="7620" marR="7620" marT="15240" marB="15240" anchor="b"/>
                </a:tc>
              </a:tr>
              <a:tr h="190500">
                <a:tc>
                  <a:txBody>
                    <a:bodyPr/>
                    <a:lstStyle/>
                    <a:p>
                      <a:pPr algn="l" fontAlgn="b"/>
                      <a:r>
                        <a:rPr lang="en-US" sz="2000" u="none" strike="noStrike" dirty="0">
                          <a:effectLst/>
                        </a:rPr>
                        <a:t>How exactly does BIND translate from DNS into an IP </a:t>
                      </a:r>
                      <a:r>
                        <a:rPr lang="en-US" sz="2000" b="0" u="none" strike="noStrike" dirty="0">
                          <a:effectLst/>
                        </a:rPr>
                        <a:t>address and is it possible to reverse the process</a:t>
                      </a:r>
                      <a:endParaRPr lang="en-US" sz="2000" b="0" i="0" u="none" strike="noStrike" dirty="0">
                        <a:solidFill>
                          <a:srgbClr val="000000"/>
                        </a:solidFill>
                        <a:effectLst/>
                        <a:latin typeface="Arial"/>
                      </a:endParaRPr>
                    </a:p>
                  </a:txBody>
                  <a:tcPr marL="7620" marR="7620" marT="15240" marB="15240" anchor="b"/>
                </a:tc>
              </a:tr>
              <a:tr h="190500">
                <a:tc>
                  <a:txBody>
                    <a:bodyPr/>
                    <a:lstStyle/>
                    <a:p>
                      <a:pPr algn="l" fontAlgn="b"/>
                      <a:r>
                        <a:rPr lang="en-US" sz="2000" u="none" strike="noStrike" dirty="0">
                          <a:effectLst/>
                        </a:rPr>
                        <a:t>how often do servers typically shuffle / rotate when load sharing?</a:t>
                      </a:r>
                      <a:endParaRPr lang="en-US" sz="2000" b="0" i="0" u="none" strike="noStrike" dirty="0">
                        <a:solidFill>
                          <a:srgbClr val="000000"/>
                        </a:solidFill>
                        <a:effectLst/>
                        <a:latin typeface="Arial"/>
                      </a:endParaRPr>
                    </a:p>
                  </a:txBody>
                  <a:tcPr marL="7620" marR="7620" marT="15240" marB="15240" anchor="b"/>
                </a:tc>
              </a:tr>
            </a:tbl>
          </a:graphicData>
        </a:graphic>
      </p:graphicFrame>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4</a:t>
            </a:fld>
            <a:endParaRPr lang="en-US" altLang="en-US" dirty="0"/>
          </a:p>
        </p:txBody>
      </p:sp>
    </p:spTree>
    <p:extLst>
      <p:ext uri="{BB962C8B-B14F-4D97-AF65-F5344CB8AC3E}">
        <p14:creationId xmlns:p14="http://schemas.microsoft.com/office/powerpoint/2010/main" val="35689072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 Video Questions (3)</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40233002"/>
              </p:ext>
            </p:extLst>
          </p:nvPr>
        </p:nvGraphicFramePr>
        <p:xfrm>
          <a:off x="228600" y="1752600"/>
          <a:ext cx="8534400" cy="4876800"/>
        </p:xfrm>
        <a:graphic>
          <a:graphicData uri="http://schemas.openxmlformats.org/drawingml/2006/table">
            <a:tbl>
              <a:tblPr bandRow="1">
                <a:tableStyleId>{5202B0CA-FC54-4496-8BCA-5EF66A818D29}</a:tableStyleId>
              </a:tblPr>
              <a:tblGrid>
                <a:gridCol w="8534400"/>
              </a:tblGrid>
              <a:tr h="190500">
                <a:tc>
                  <a:txBody>
                    <a:bodyPr/>
                    <a:lstStyle/>
                    <a:p>
                      <a:pPr algn="l" fontAlgn="b"/>
                      <a:r>
                        <a:rPr lang="en-US" sz="1800" b="0" i="0" u="none" strike="noStrike" dirty="0">
                          <a:solidFill>
                            <a:srgbClr val="000000"/>
                          </a:solidFill>
                          <a:effectLst/>
                          <a:latin typeface="Arial"/>
                        </a:rPr>
                        <a:t>As I figured out, Windows does not have '</a:t>
                      </a:r>
                      <a:r>
                        <a:rPr lang="en-US" sz="1800" b="0" i="0" u="none" strike="noStrike" dirty="0" err="1">
                          <a:solidFill>
                            <a:srgbClr val="000000"/>
                          </a:solidFill>
                          <a:effectLst/>
                          <a:latin typeface="Arial"/>
                        </a:rPr>
                        <a:t>dnslookup</a:t>
                      </a:r>
                      <a:r>
                        <a:rPr lang="en-US" sz="1800" b="0" i="0" u="none" strike="noStrike" dirty="0">
                          <a:solidFill>
                            <a:srgbClr val="000000"/>
                          </a:solidFill>
                          <a:effectLst/>
                          <a:latin typeface="Arial"/>
                        </a:rPr>
                        <a:t>' command, as Linux and OS X do. Instead it uses 'ping' command (does it?). When I tried to 'ping google.com' multiple times I got the same server </a:t>
                      </a:r>
                      <a:r>
                        <a:rPr lang="en-US" sz="1800" b="0" i="0" u="none" strike="noStrike" dirty="0" err="1">
                          <a:solidFill>
                            <a:srgbClr val="000000"/>
                          </a:solidFill>
                          <a:effectLst/>
                          <a:latin typeface="Arial"/>
                        </a:rPr>
                        <a:t>ip</a:t>
                      </a:r>
                      <a:r>
                        <a:rPr lang="en-US" sz="1800" b="0" i="0" u="none" strike="noStrike" dirty="0">
                          <a:solidFill>
                            <a:srgbClr val="000000"/>
                          </a:solidFill>
                          <a:effectLst/>
                          <a:latin typeface="Arial"/>
                        </a:rPr>
                        <a:t> address all the time. Why do I get the same </a:t>
                      </a:r>
                      <a:r>
                        <a:rPr lang="en-US" sz="1800" b="0" i="0" u="none" strike="noStrike" dirty="0" err="1">
                          <a:solidFill>
                            <a:srgbClr val="000000"/>
                          </a:solidFill>
                          <a:effectLst/>
                          <a:latin typeface="Arial"/>
                        </a:rPr>
                        <a:t>ip</a:t>
                      </a:r>
                      <a:r>
                        <a:rPr lang="en-US" sz="1800" b="0" i="0" u="none" strike="noStrike" dirty="0">
                          <a:solidFill>
                            <a:srgbClr val="000000"/>
                          </a:solidFill>
                          <a:effectLst/>
                          <a:latin typeface="Arial"/>
                        </a:rPr>
                        <a:t> address? Because I'm pretty sure that they should have some kind of load distribution...</a:t>
                      </a:r>
                    </a:p>
                  </a:txBody>
                  <a:tcPr marL="7620" marR="7620" marT="15240" marB="15240" anchor="b"/>
                </a:tc>
              </a:tr>
              <a:tr h="190500">
                <a:tc>
                  <a:txBody>
                    <a:bodyPr/>
                    <a:lstStyle/>
                    <a:p>
                      <a:pPr algn="l" fontAlgn="b"/>
                      <a:r>
                        <a:rPr lang="en-US" sz="1800" b="0" i="0" u="none" strike="noStrike" dirty="0">
                          <a:solidFill>
                            <a:srgbClr val="000000"/>
                          </a:solidFill>
                          <a:effectLst/>
                          <a:latin typeface="Arial"/>
                        </a:rPr>
                        <a:t>I am confused about mail server aliasing; how and </a:t>
                      </a:r>
                      <a:r>
                        <a:rPr lang="en-US" sz="1800" b="1" i="0" u="none" strike="noStrike" dirty="0">
                          <a:solidFill>
                            <a:srgbClr val="000000"/>
                          </a:solidFill>
                          <a:effectLst/>
                          <a:latin typeface="Arial"/>
                        </a:rPr>
                        <a:t>why does the name translate to a different IP address for the mail server</a:t>
                      </a:r>
                      <a:r>
                        <a:rPr lang="en-US" sz="1800" b="0" i="0" u="none" strike="noStrike" dirty="0">
                          <a:solidFill>
                            <a:srgbClr val="000000"/>
                          </a:solidFill>
                          <a:effectLst/>
                          <a:latin typeface="Arial"/>
                        </a:rPr>
                        <a:t>?</a:t>
                      </a:r>
                    </a:p>
                  </a:txBody>
                  <a:tcPr marL="7620" marR="7620" marT="15240" marB="15240" anchor="b"/>
                </a:tc>
              </a:tr>
              <a:tr h="190500">
                <a:tc>
                  <a:txBody>
                    <a:bodyPr/>
                    <a:lstStyle/>
                    <a:p>
                      <a:pPr algn="l" fontAlgn="b"/>
                      <a:r>
                        <a:rPr lang="en-US" sz="1800" b="0" i="0" u="none" strike="noStrike">
                          <a:solidFill>
                            <a:srgbClr val="000000"/>
                          </a:solidFill>
                          <a:effectLst/>
                          <a:latin typeface="Arial"/>
                        </a:rPr>
                        <a:t>Why are we watching a video that looks as if someone took crayons to a powerpoint?</a:t>
                      </a:r>
                    </a:p>
                  </a:txBody>
                  <a:tcPr marL="7620" marR="7620" marT="15240" marB="15240" anchor="b"/>
                </a:tc>
              </a:tr>
              <a:tr h="190500">
                <a:tc>
                  <a:txBody>
                    <a:bodyPr/>
                    <a:lstStyle/>
                    <a:p>
                      <a:pPr algn="l" fontAlgn="b"/>
                      <a:r>
                        <a:rPr lang="en-US" sz="1800" b="0" i="0" u="none" strike="noStrike">
                          <a:solidFill>
                            <a:srgbClr val="000000"/>
                          </a:solidFill>
                          <a:effectLst/>
                          <a:latin typeface="Arial"/>
                        </a:rPr>
                        <a:t>What would the DNS code look like and how can the DNS be used in code to get a the IP address from the url of any general website?</a:t>
                      </a:r>
                    </a:p>
                  </a:txBody>
                  <a:tcPr marL="7620" marR="7620" marT="15240" marB="15240" anchor="b"/>
                </a:tc>
              </a:tr>
              <a:tr h="190500">
                <a:tc>
                  <a:txBody>
                    <a:bodyPr/>
                    <a:lstStyle/>
                    <a:p>
                      <a:pPr algn="l" fontAlgn="b"/>
                      <a:r>
                        <a:rPr lang="en-US" sz="1800" b="0" i="0" u="none" strike="noStrike" dirty="0">
                          <a:solidFill>
                            <a:srgbClr val="000000"/>
                          </a:solidFill>
                          <a:effectLst/>
                          <a:latin typeface="Arial"/>
                        </a:rPr>
                        <a:t>Why doesn't DNS just also save the website's default http header so that it doesn't have to be sent and received every time you load a site? Unless it already is...</a:t>
                      </a:r>
                    </a:p>
                  </a:txBody>
                  <a:tcPr marL="7620" marR="7620" marT="15240" marB="15240" anchor="b"/>
                </a:tc>
              </a:tr>
              <a:tr h="190500">
                <a:tc>
                  <a:txBody>
                    <a:bodyPr/>
                    <a:lstStyle/>
                    <a:p>
                      <a:pPr algn="l" fontAlgn="b"/>
                      <a:r>
                        <a:rPr lang="en-US" sz="1800" b="0" i="0" u="none" strike="noStrike" dirty="0">
                          <a:solidFill>
                            <a:srgbClr val="000000"/>
                          </a:solidFill>
                          <a:effectLst/>
                          <a:latin typeface="Arial"/>
                        </a:rPr>
                        <a:t>I think the video did a good job of explaining DNS. However, when the instructor talks about different kinds of DNS servers, I was wondering </a:t>
                      </a:r>
                      <a:r>
                        <a:rPr lang="en-US" sz="1800" b="1" i="0" u="none" strike="noStrike" dirty="0">
                          <a:solidFill>
                            <a:srgbClr val="000000"/>
                          </a:solidFill>
                          <a:effectLst/>
                          <a:latin typeface="Arial"/>
                        </a:rPr>
                        <a:t>when and why you would use each.</a:t>
                      </a:r>
                    </a:p>
                  </a:txBody>
                  <a:tcPr marL="7620" marR="7620" marT="15240" marB="15240" anchor="b"/>
                </a:tc>
              </a:tr>
              <a:tr h="190500">
                <a:tc>
                  <a:txBody>
                    <a:bodyPr/>
                    <a:lstStyle/>
                    <a:p>
                      <a:pPr algn="l" fontAlgn="b"/>
                      <a:r>
                        <a:rPr lang="en-US" sz="1800" b="1" i="0" u="none" strike="noStrike" dirty="0">
                          <a:solidFill>
                            <a:srgbClr val="000000"/>
                          </a:solidFill>
                          <a:effectLst/>
                          <a:latin typeface="Arial"/>
                        </a:rPr>
                        <a:t>What does the BIND software do</a:t>
                      </a:r>
                      <a:r>
                        <a:rPr lang="en-US" sz="1800" b="0" i="0" u="none" strike="noStrike" dirty="0">
                          <a:solidFill>
                            <a:srgbClr val="000000"/>
                          </a:solidFill>
                          <a:effectLst/>
                          <a:latin typeface="Arial"/>
                        </a:rPr>
                        <a:t> and </a:t>
                      </a:r>
                      <a:r>
                        <a:rPr lang="en-US" sz="1800" b="1" i="0" u="none" strike="noStrike" dirty="0">
                          <a:solidFill>
                            <a:srgbClr val="000000"/>
                          </a:solidFill>
                          <a:effectLst/>
                          <a:latin typeface="Arial"/>
                        </a:rPr>
                        <a:t>will we use this software</a:t>
                      </a:r>
                      <a:r>
                        <a:rPr lang="en-US" sz="1800" b="0" i="0" u="none" strike="noStrike" dirty="0">
                          <a:solidFill>
                            <a:srgbClr val="000000"/>
                          </a:solidFill>
                          <a:effectLst/>
                          <a:latin typeface="Arial"/>
                        </a:rPr>
                        <a:t>?</a:t>
                      </a:r>
                    </a:p>
                  </a:txBody>
                  <a:tcPr marL="7620" marR="7620" marT="15240" marB="15240" anchor="b"/>
                </a:tc>
              </a:tr>
            </a:tbl>
          </a:graphicData>
        </a:graphic>
      </p:graphicFrame>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5</a:t>
            </a:fld>
            <a:endParaRPr lang="en-US" altLang="en-US" dirty="0"/>
          </a:p>
        </p:txBody>
      </p:sp>
    </p:spTree>
    <p:extLst>
      <p:ext uri="{BB962C8B-B14F-4D97-AF65-F5344CB8AC3E}">
        <p14:creationId xmlns:p14="http://schemas.microsoft.com/office/powerpoint/2010/main" val="36328330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HTTP headers required for </a:t>
            </a:r>
            <a:br>
              <a:rPr lang="en-US" dirty="0" smtClean="0"/>
            </a:br>
            <a:r>
              <a:rPr lang="en-US" dirty="0" smtClean="0"/>
              <a:t>Lab 5 (HTTP Server)</a:t>
            </a:r>
            <a:endParaRPr lang="en-US" dirty="0"/>
          </a:p>
        </p:txBody>
      </p:sp>
      <p:sp>
        <p:nvSpPr>
          <p:cNvPr id="3" name="Content Placeholder 2"/>
          <p:cNvSpPr>
            <a:spLocks noGrp="1"/>
          </p:cNvSpPr>
          <p:nvPr>
            <p:ph idx="1"/>
          </p:nvPr>
        </p:nvSpPr>
        <p:spPr/>
        <p:txBody>
          <a:bodyPr/>
          <a:lstStyle/>
          <a:p>
            <a:pPr lvl="0"/>
            <a:r>
              <a:rPr lang="en-US" dirty="0" smtClean="0"/>
              <a:t>Date (See exercise/RFC)</a:t>
            </a:r>
          </a:p>
          <a:p>
            <a:pPr lvl="0"/>
            <a:r>
              <a:rPr lang="en-US" dirty="0" smtClean="0"/>
              <a:t>Connection</a:t>
            </a:r>
          </a:p>
          <a:p>
            <a:pPr lvl="0"/>
            <a:r>
              <a:rPr lang="en-US" dirty="0" smtClean="0"/>
              <a:t>Content-Type (See exercise/RFC)</a:t>
            </a:r>
          </a:p>
          <a:p>
            <a:pPr lvl="0"/>
            <a:r>
              <a:rPr lang="en-US" dirty="0" smtClean="0"/>
              <a:t>Content-Length (or </a:t>
            </a:r>
            <a:r>
              <a:rPr lang="en-US" smtClean="0"/>
              <a:t>optionally Transfer-Encoding)</a:t>
            </a:r>
          </a:p>
          <a:p>
            <a:pPr marL="0" lvl="0" indent="0">
              <a:buNone/>
            </a:pPr>
            <a:endParaRPr lang="en-US" dirty="0" smtClean="0"/>
          </a:p>
          <a:p>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6</a:t>
            </a:fld>
            <a:endParaRPr lang="en-US" altLang="en-US" dirty="0"/>
          </a:p>
        </p:txBody>
      </p:sp>
    </p:spTree>
    <p:extLst>
      <p:ext uri="{BB962C8B-B14F-4D97-AF65-F5344CB8AC3E}">
        <p14:creationId xmlns:p14="http://schemas.microsoft.com/office/powerpoint/2010/main" val="36532264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altLang="en-US" smtClean="0"/>
              <a:t>SE-2811</a:t>
            </a:r>
          </a:p>
          <a:p>
            <a:pPr>
              <a:defRPr/>
            </a:pPr>
            <a:r>
              <a:rPr lang="en-US" altLang="en-US" smtClean="0"/>
              <a:t>Dr. Josiah Yoder</a:t>
            </a:r>
            <a:endParaRPr lang="en-US" altLang="en-US" dirty="0"/>
          </a:p>
        </p:txBody>
      </p:sp>
      <p:sp>
        <p:nvSpPr>
          <p:cNvPr id="3" name="Slide Number Placeholder 2"/>
          <p:cNvSpPr>
            <a:spLocks noGrp="1"/>
          </p:cNvSpPr>
          <p:nvPr>
            <p:ph type="sldNum" sz="quarter" idx="12"/>
          </p:nvPr>
        </p:nvSpPr>
        <p:spPr/>
        <p:txBody>
          <a:bodyPr/>
          <a:lstStyle/>
          <a:p>
            <a:pPr>
              <a:defRPr/>
            </a:pPr>
            <a:fld id="{7685061C-2967-4E31-80E3-2D9230D10221}" type="slidenum">
              <a:rPr lang="en-US" altLang="en-US" smtClean="0"/>
              <a:pPr>
                <a:defRPr/>
              </a:pPr>
              <a:t>7</a:t>
            </a:fld>
            <a:endParaRPr lang="en-US" altLang="en-US"/>
          </a:p>
        </p:txBody>
      </p:sp>
      <p:pic>
        <p:nvPicPr>
          <p:cNvPr id="4" name="Picture 3"/>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54000"/>
            <a:ext cx="8636000" cy="6350000"/>
          </a:xfrm>
          <a:prstGeom prst="rect">
            <a:avLst/>
          </a:prstGeom>
        </p:spPr>
      </p:pic>
    </p:spTree>
    <p:extLst>
      <p:ext uri="{BB962C8B-B14F-4D97-AF65-F5344CB8AC3E}">
        <p14:creationId xmlns:p14="http://schemas.microsoft.com/office/powerpoint/2010/main" val="3158122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Acknowledgement</a:t>
            </a:r>
            <a:endParaRPr lang="en-US" dirty="0"/>
          </a:p>
        </p:txBody>
      </p:sp>
      <p:sp>
        <p:nvSpPr>
          <p:cNvPr id="5" name="Content Placeholder 4"/>
          <p:cNvSpPr>
            <a:spLocks noGrp="1"/>
          </p:cNvSpPr>
          <p:nvPr>
            <p:ph idx="1"/>
          </p:nvPr>
        </p:nvSpPr>
        <p:spPr/>
        <p:txBody>
          <a:bodyPr/>
          <a:lstStyle/>
          <a:p>
            <a:r>
              <a:rPr lang="en-US" dirty="0" smtClean="0"/>
              <a:t>This course is based on the text</a:t>
            </a:r>
          </a:p>
          <a:p>
            <a:pPr marL="0" indent="0">
              <a:buNone/>
            </a:pPr>
            <a:r>
              <a:rPr lang="en-US" altLang="en-US" sz="4000" i="1" dirty="0" smtClean="0">
                <a:solidFill>
                  <a:srgbClr val="008000"/>
                </a:solidFill>
                <a:latin typeface="Gill Sans MT" pitchFamily="34" charset="0"/>
              </a:rPr>
              <a:t>Computer </a:t>
            </a:r>
            <a:r>
              <a:rPr lang="en-US" altLang="en-US" sz="4000" i="1" dirty="0">
                <a:solidFill>
                  <a:srgbClr val="008000"/>
                </a:solidFill>
                <a:latin typeface="Gill Sans MT" pitchFamily="34" charset="0"/>
              </a:rPr>
              <a:t>Networking: A Top Down Approach </a:t>
            </a:r>
            <a:r>
              <a:rPr lang="en-US" altLang="en-US" sz="4000" dirty="0">
                <a:solidFill>
                  <a:srgbClr val="008000"/>
                </a:solidFill>
                <a:latin typeface="Gill Sans MT" pitchFamily="34" charset="0"/>
              </a:rPr>
              <a:t/>
            </a:r>
            <a:br>
              <a:rPr lang="en-US" altLang="en-US" sz="4000" dirty="0">
                <a:solidFill>
                  <a:srgbClr val="008000"/>
                </a:solidFill>
                <a:latin typeface="Gill Sans MT" pitchFamily="34" charset="0"/>
              </a:rPr>
            </a:br>
            <a:r>
              <a:rPr lang="en-US" altLang="en-US" sz="3200" dirty="0">
                <a:solidFill>
                  <a:srgbClr val="008000"/>
                </a:solidFill>
                <a:latin typeface="Gill Sans MT" pitchFamily="34" charset="0"/>
              </a:rPr>
              <a:t>6</a:t>
            </a:r>
            <a:r>
              <a:rPr lang="en-US" altLang="en-US" sz="3200" baseline="30000" dirty="0">
                <a:solidFill>
                  <a:srgbClr val="008000"/>
                </a:solidFill>
                <a:latin typeface="Gill Sans MT" pitchFamily="34" charset="0"/>
              </a:rPr>
              <a:t>th</a:t>
            </a:r>
            <a:r>
              <a:rPr lang="en-US" altLang="en-US" sz="3200" dirty="0">
                <a:solidFill>
                  <a:srgbClr val="008000"/>
                </a:solidFill>
                <a:latin typeface="Gill Sans MT" pitchFamily="34" charset="0"/>
              </a:rPr>
              <a:t> edition </a:t>
            </a:r>
            <a:br>
              <a:rPr lang="en-US" altLang="en-US" sz="3200" dirty="0">
                <a:solidFill>
                  <a:srgbClr val="008000"/>
                </a:solidFill>
                <a:latin typeface="Gill Sans MT" pitchFamily="34" charset="0"/>
              </a:rPr>
            </a:br>
            <a:r>
              <a:rPr lang="en-US" altLang="en-US" sz="3200" dirty="0">
                <a:solidFill>
                  <a:srgbClr val="008000"/>
                </a:solidFill>
                <a:latin typeface="Gill Sans MT" pitchFamily="34" charset="0"/>
              </a:rPr>
              <a:t>Jim Kurose, Keith Ross</a:t>
            </a:r>
            <a:br>
              <a:rPr lang="en-US" altLang="en-US" sz="3200" dirty="0">
                <a:solidFill>
                  <a:srgbClr val="008000"/>
                </a:solidFill>
                <a:latin typeface="Gill Sans MT" pitchFamily="34" charset="0"/>
              </a:rPr>
            </a:br>
            <a:r>
              <a:rPr lang="en-US" altLang="en-US" sz="3200" dirty="0">
                <a:solidFill>
                  <a:srgbClr val="008000"/>
                </a:solidFill>
                <a:latin typeface="Gill Sans MT" pitchFamily="34" charset="0"/>
              </a:rPr>
              <a:t>Addison-Wesley</a:t>
            </a:r>
            <a:br>
              <a:rPr lang="en-US" altLang="en-US" sz="3200" dirty="0">
                <a:solidFill>
                  <a:srgbClr val="008000"/>
                </a:solidFill>
                <a:latin typeface="Gill Sans MT" pitchFamily="34" charset="0"/>
              </a:rPr>
            </a:br>
            <a:r>
              <a:rPr lang="en-US" altLang="en-US" sz="3200" dirty="0">
                <a:solidFill>
                  <a:srgbClr val="008000"/>
                </a:solidFill>
                <a:latin typeface="Gill Sans MT" pitchFamily="34" charset="0"/>
              </a:rPr>
              <a:t>March </a:t>
            </a:r>
            <a:r>
              <a:rPr lang="en-US" altLang="en-US" sz="3200" dirty="0" smtClean="0">
                <a:solidFill>
                  <a:srgbClr val="008000"/>
                </a:solidFill>
                <a:latin typeface="Gill Sans MT" pitchFamily="34" charset="0"/>
              </a:rPr>
              <a:t>2012</a:t>
            </a:r>
          </a:p>
          <a:p>
            <a:pPr>
              <a:lnSpc>
                <a:spcPct val="85000"/>
              </a:lnSpc>
              <a:spcBef>
                <a:spcPct val="0"/>
              </a:spcBef>
              <a:buClrTx/>
              <a:buSzTx/>
              <a:buFontTx/>
              <a:buNone/>
            </a:pPr>
            <a:r>
              <a:rPr lang="en-US" altLang="en-US" sz="2800" dirty="0" smtClean="0">
                <a:solidFill>
                  <a:srgbClr val="000000"/>
                </a:solidFill>
              </a:rPr>
              <a:t>Where noted, slide material is copyright </a:t>
            </a:r>
          </a:p>
          <a:p>
            <a:pPr>
              <a:lnSpc>
                <a:spcPct val="85000"/>
              </a:lnSpc>
              <a:spcBef>
                <a:spcPct val="0"/>
              </a:spcBef>
              <a:buClrTx/>
              <a:buSzTx/>
              <a:buFontTx/>
              <a:buNone/>
            </a:pPr>
            <a:r>
              <a:rPr lang="en-US" altLang="en-US" sz="2800" dirty="0" smtClean="0">
                <a:solidFill>
                  <a:srgbClr val="000000"/>
                </a:solidFill>
              </a:rPr>
              <a:t>1996-2012</a:t>
            </a:r>
          </a:p>
          <a:p>
            <a:pPr>
              <a:lnSpc>
                <a:spcPct val="85000"/>
              </a:lnSpc>
              <a:spcBef>
                <a:spcPct val="0"/>
              </a:spcBef>
              <a:buClrTx/>
              <a:buSzTx/>
              <a:buFontTx/>
              <a:buNone/>
            </a:pPr>
            <a:r>
              <a:rPr lang="en-US" altLang="en-US" sz="2800" dirty="0" smtClean="0">
                <a:solidFill>
                  <a:srgbClr val="000000"/>
                </a:solidFill>
              </a:rPr>
              <a:t>J.F </a:t>
            </a:r>
            <a:r>
              <a:rPr lang="en-US" altLang="en-US" sz="2800" dirty="0">
                <a:solidFill>
                  <a:srgbClr val="000000"/>
                </a:solidFill>
              </a:rPr>
              <a:t>Kurose and K.W. </a:t>
            </a:r>
            <a:r>
              <a:rPr lang="en-US" altLang="en-US" sz="2800" dirty="0" smtClean="0">
                <a:solidFill>
                  <a:srgbClr val="000000"/>
                </a:solidFill>
              </a:rPr>
              <a:t>Ross, used by permission</a:t>
            </a:r>
            <a:endParaRPr lang="en-US" altLang="en-US" sz="2800" dirty="0" smtClean="0">
              <a:solidFill>
                <a:srgbClr val="008000"/>
              </a:solidFill>
              <a:latin typeface="Gill Sans MT" pitchFamily="34" charset="0"/>
            </a:endParaRPr>
          </a:p>
        </p:txBody>
      </p:sp>
      <p:sp>
        <p:nvSpPr>
          <p:cNvPr id="3" name="Slide Number Placeholder 2"/>
          <p:cNvSpPr>
            <a:spLocks noGrp="1"/>
          </p:cNvSpPr>
          <p:nvPr>
            <p:ph type="sldNum" sz="quarter" idx="12"/>
          </p:nvPr>
        </p:nvSpPr>
        <p:spPr/>
        <p:txBody>
          <a:bodyPr/>
          <a:lstStyle/>
          <a:p>
            <a:pPr>
              <a:defRPr/>
            </a:pPr>
            <a:fld id="{7685061C-2967-4E31-80E3-2D9230D10221}" type="slidenum">
              <a:rPr lang="en-US" altLang="en-US" smtClean="0"/>
              <a:pPr>
                <a:defRPr/>
              </a:pPr>
              <a:t>8</a:t>
            </a:fld>
            <a:endParaRPr lang="en-US" altLang="en-US"/>
          </a:p>
        </p:txBody>
      </p:sp>
      <p:pic>
        <p:nvPicPr>
          <p:cNvPr id="6" name="Picture 1" descr="6e_cover.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2945342"/>
            <a:ext cx="2171927" cy="2611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247624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POLL_EMBED_ID" val="6799e4bd-1b28-4b15-8cb1-34211e314d82"/>
  <p:tag name="__PE_ORIG_SIZE" val="500"/>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2_Network">
  <a:themeElements>
    <a:clrScheme name="Custom 2">
      <a:dk1>
        <a:srgbClr val="000000"/>
      </a:dk1>
      <a:lt1>
        <a:srgbClr val="FFFFFF"/>
      </a:lt1>
      <a:dk2>
        <a:srgbClr val="330066"/>
      </a:dk2>
      <a:lt2>
        <a:srgbClr val="808080"/>
      </a:lt2>
      <a:accent1>
        <a:srgbClr val="D5DFF7"/>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2_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2_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2_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2_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2_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2_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2_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2_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2_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2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2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55717</TotalTime>
  <Words>811</Words>
  <Application>Microsoft Office PowerPoint</Application>
  <PresentationFormat>On-screen Show (4:3)</PresentationFormat>
  <Paragraphs>108</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2_Network</vt:lpstr>
      <vt:lpstr>    CS2910 Week 5, Class 2</vt:lpstr>
      <vt:lpstr>DNS Muddy Points </vt:lpstr>
      <vt:lpstr>DNS Video Questions </vt:lpstr>
      <vt:lpstr>DNS Video Questions (2)</vt:lpstr>
      <vt:lpstr>DNS Video Questions (3)</vt:lpstr>
      <vt:lpstr>HTTP headers required for  Lab 5 (HTTP Server)</vt:lpstr>
      <vt:lpstr>PowerPoint Presentation</vt:lpstr>
      <vt:lpstr>Acknowledgement</vt:lpstr>
    </vt:vector>
  </TitlesOfParts>
  <Company>MSOE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CS-280 Lecture</dc:title>
  <dc:subject>Intro</dc:subject>
  <dc:creator>Dr. Mark Hornick</dc:creator>
  <cp:lastModifiedBy>Dr. Yoder</cp:lastModifiedBy>
  <cp:revision>1739</cp:revision>
  <cp:lastPrinted>2015-10-08T20:29:22Z</cp:lastPrinted>
  <dcterms:created xsi:type="dcterms:W3CDTF">1999-09-06T21:32:20Z</dcterms:created>
  <dcterms:modified xsi:type="dcterms:W3CDTF">2015-10-08T22:08:30Z</dcterms:modified>
</cp:coreProperties>
</file>