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55" r:id="rId3"/>
    <p:sldId id="356" r:id="rId4"/>
    <p:sldId id="357" r:id="rId5"/>
    <p:sldId id="358" r:id="rId6"/>
    <p:sldId id="354" r:id="rId7"/>
    <p:sldId id="325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50936" autoAdjust="0"/>
  </p:normalViewPr>
  <p:slideViewPr>
    <p:cSldViewPr>
      <p:cViewPr varScale="1">
        <p:scale>
          <a:sx n="42" d="100"/>
          <a:sy n="42" d="100"/>
        </p:scale>
        <p:origin x="-1051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Micro-Objectives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Interpret</a:t>
            </a:r>
            <a:r>
              <a:rPr lang="en-US" baseline="0" dirty="0" smtClean="0"/>
              <a:t> the grammars used in the RFC's</a:t>
            </a: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Navigate the RFC's for HTTP to answer basic questions about the protocol</a:t>
            </a:r>
          </a:p>
          <a:p>
            <a:pPr lvl="0"/>
            <a:r>
              <a:rPr lang="en-US" dirty="0" smtClean="0"/>
              <a:t>Explain the purpose of</a:t>
            </a:r>
            <a:r>
              <a:rPr lang="en-US" baseline="0" dirty="0" smtClean="0"/>
              <a:t> the HTTP protocol</a:t>
            </a:r>
          </a:p>
          <a:p>
            <a:pPr lvl="0"/>
            <a:r>
              <a:rPr lang="en-US" baseline="0" dirty="0" smtClean="0"/>
              <a:t>Describe what an HTTP requests or response is</a:t>
            </a:r>
          </a:p>
          <a:p>
            <a:pPr lvl="0"/>
            <a:r>
              <a:rPr lang="en-US" baseline="0" dirty="0" smtClean="0"/>
              <a:t>Describe the sequence of messages used in an HTTP transaction</a:t>
            </a:r>
          </a:p>
          <a:p>
            <a:pPr lvl="0"/>
            <a:r>
              <a:rPr lang="en-US" dirty="0" smtClean="0"/>
              <a:t>Describe</a:t>
            </a:r>
            <a:r>
              <a:rPr lang="en-US" baseline="0" dirty="0" smtClean="0"/>
              <a:t> the format of an HTTP request or response</a:t>
            </a:r>
            <a:endParaRPr lang="en-US" dirty="0" smtClean="0"/>
          </a:p>
          <a:p>
            <a:pPr lvl="0"/>
            <a:r>
              <a:rPr lang="en-US" dirty="0" smtClean="0"/>
              <a:t>Describe the format of the status line</a:t>
            </a:r>
          </a:p>
          <a:p>
            <a:pPr lvl="0"/>
            <a:r>
              <a:rPr lang="en-US" dirty="0" smtClean="0"/>
              <a:t>Describe the</a:t>
            </a:r>
            <a:r>
              <a:rPr lang="en-US" baseline="0" dirty="0" smtClean="0"/>
              <a:t> format of the response line</a:t>
            </a:r>
          </a:p>
          <a:p>
            <a:pPr lvl="0"/>
            <a:r>
              <a:rPr lang="en-US" baseline="0" dirty="0" smtClean="0"/>
              <a:t>Describe when/where a status line can be found</a:t>
            </a:r>
            <a:endParaRPr lang="en-US" dirty="0" smtClean="0"/>
          </a:p>
          <a:p>
            <a:pPr lvl="0"/>
            <a:r>
              <a:rPr lang="en-US" dirty="0" smtClean="0"/>
              <a:t>Parse a status line</a:t>
            </a:r>
          </a:p>
          <a:p>
            <a:pPr lvl="0"/>
            <a:r>
              <a:rPr lang="en-US" dirty="0" smtClean="0"/>
              <a:t>Explain the interpretation of each field in the status line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 the interpretation of each field in the request line</a:t>
            </a:r>
          </a:p>
          <a:p>
            <a:pPr lvl="0"/>
            <a:r>
              <a:rPr lang="en-US" dirty="0" smtClean="0"/>
              <a:t>Provide an example</a:t>
            </a:r>
            <a:r>
              <a:rPr lang="en-US" baseline="0" dirty="0" smtClean="0"/>
              <a:t> of status code beyond 200 and 404. Explain the meaning of the error.</a:t>
            </a:r>
          </a:p>
          <a:p>
            <a:pPr lvl="0"/>
            <a:r>
              <a:rPr lang="en-US" dirty="0" smtClean="0"/>
              <a:t>Find</a:t>
            </a:r>
            <a:r>
              <a:rPr lang="en-US" baseline="0" dirty="0" smtClean="0"/>
              <a:t> all the official status codes in the RFC</a:t>
            </a:r>
          </a:p>
          <a:p>
            <a:pPr lvl="0"/>
            <a:r>
              <a:rPr lang="en-US" baseline="0" dirty="0" smtClean="0"/>
              <a:t>Interpret certain key headers</a:t>
            </a:r>
          </a:p>
          <a:p>
            <a:pPr lvl="0"/>
            <a:r>
              <a:rPr lang="en-US" baseline="0" dirty="0" smtClean="0"/>
              <a:t>Generate and interpret the Content-Length header</a:t>
            </a:r>
          </a:p>
          <a:p>
            <a:pPr lvl="0"/>
            <a:r>
              <a:rPr lang="en-US" baseline="0" dirty="0" smtClean="0"/>
              <a:t>Generate and interpret the chunked value of the content-encoding header</a:t>
            </a:r>
          </a:p>
          <a:p>
            <a:pPr lvl="0"/>
            <a:r>
              <a:rPr lang="en-US" baseline="0" dirty="0" smtClean="0"/>
              <a:t>Generate and interpret chunked data</a:t>
            </a:r>
          </a:p>
          <a:p>
            <a:pPr lvl="0"/>
            <a:r>
              <a:rPr lang="en-US" baseline="0" dirty="0" smtClean="0"/>
              <a:t>Generate and interpret the host</a:t>
            </a:r>
          </a:p>
          <a:p>
            <a:pPr lvl="0"/>
            <a:r>
              <a:rPr lang="en-US" baseline="0" dirty="0" smtClean="0"/>
              <a:t>Generate and interpret the date header (???)</a:t>
            </a:r>
          </a:p>
          <a:p>
            <a:pPr lvl="0"/>
            <a:r>
              <a:rPr lang="en-US" baseline="0" dirty="0" smtClean="0"/>
              <a:t>Describe where "raw" (non-ASCII) byte can be found in an HTTP transmission</a:t>
            </a:r>
          </a:p>
          <a:p>
            <a:pPr lvl="0"/>
            <a:r>
              <a:rPr lang="en-US" baseline="0" dirty="0" smtClean="0"/>
              <a:t>Generate appropriate status messages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From the standard, determine if a given header field is required</a:t>
            </a:r>
          </a:p>
          <a:p>
            <a:pPr lvl="0"/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</a:t>
            </a:r>
            <a:r>
              <a:rPr lang="en-US" baseline="0" dirty="0" smtClean="0"/>
              <a:t> from https://www.ripe.net/publications/docs/ripe-192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70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</a:t>
            </a:r>
            <a:r>
              <a:rPr lang="en-US" baseline="0" dirty="0" smtClean="0"/>
              <a:t> from https://www.ripe.net/publications/docs/ripe-192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70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3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55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</a:t>
            </a:r>
            <a:r>
              <a:rPr lang="en-US" baseline="0" dirty="0" smtClean="0"/>
              <a:t>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46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5,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Sit by someone you have not yet worked with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Turn on your laptop and start Wireshark.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week Monday: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Midterm Exam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Record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; SOA – Start of Authority</a:t>
            </a:r>
          </a:p>
          <a:p>
            <a:pPr marL="0" indent="0">
              <a:buNone/>
            </a:pPr>
            <a:r>
              <a:rPr lang="en-US" dirty="0" smtClean="0"/>
              <a:t>example.edu. SOA	dns1.example.edu. </a:t>
            </a:r>
            <a:r>
              <a:rPr lang="en-US" i="1" dirty="0" smtClean="0"/>
              <a:t>[…]</a:t>
            </a:r>
          </a:p>
          <a:p>
            <a:pPr marL="0" indent="0">
              <a:buNone/>
            </a:pPr>
            <a:r>
              <a:rPr lang="en-US" dirty="0" smtClean="0"/>
              <a:t>; </a:t>
            </a:r>
            <a:r>
              <a:rPr lang="en-US" dirty="0"/>
              <a:t>NS – Name Server</a:t>
            </a:r>
          </a:p>
          <a:p>
            <a:pPr marL="0" indent="0">
              <a:buNone/>
            </a:pPr>
            <a:r>
              <a:rPr lang="en-US" dirty="0" smtClean="0"/>
              <a:t>example.edu. </a:t>
            </a:r>
            <a:r>
              <a:rPr lang="en-US" dirty="0"/>
              <a:t>NS </a:t>
            </a:r>
            <a:r>
              <a:rPr lang="en-US" dirty="0" smtClean="0"/>
              <a:t>	dns1.example.edu.</a:t>
            </a:r>
          </a:p>
          <a:p>
            <a:pPr marL="0" indent="0">
              <a:buNone/>
            </a:pPr>
            <a:r>
              <a:rPr lang="en-US" dirty="0" smtClean="0"/>
              <a:t>example.edu</a:t>
            </a:r>
            <a:r>
              <a:rPr lang="en-US" dirty="0"/>
              <a:t>. NS </a:t>
            </a:r>
            <a:r>
              <a:rPr lang="en-US" dirty="0" smtClean="0"/>
              <a:t>	dns2.example.edu.</a:t>
            </a:r>
          </a:p>
          <a:p>
            <a:pPr marL="0" indent="0">
              <a:buNone/>
            </a:pPr>
            <a:r>
              <a:rPr lang="en-US" dirty="0" smtClean="0"/>
              <a:t>; </a:t>
            </a:r>
            <a:r>
              <a:rPr lang="en-US" dirty="0"/>
              <a:t>MX – Mail </a:t>
            </a:r>
            <a:r>
              <a:rPr lang="en-US" dirty="0" err="1"/>
              <a:t>eXchange</a:t>
            </a:r>
            <a:r>
              <a:rPr lang="en-US" dirty="0"/>
              <a:t> server</a:t>
            </a:r>
          </a:p>
          <a:p>
            <a:pPr marL="0" indent="0">
              <a:buNone/>
            </a:pPr>
            <a:r>
              <a:rPr lang="en-US" dirty="0" smtClean="0"/>
              <a:t>example.edu. </a:t>
            </a:r>
            <a:r>
              <a:rPr lang="en-US" dirty="0"/>
              <a:t>MX </a:t>
            </a:r>
            <a:r>
              <a:rPr lang="en-US" dirty="0" smtClean="0"/>
              <a:t>	mail.example.edu.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65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Record Names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; A – Most basic DNS record </a:t>
            </a:r>
            <a:br>
              <a:rPr lang="en-US" sz="2800" dirty="0"/>
            </a:br>
            <a:r>
              <a:rPr lang="en-US" sz="2800" dirty="0" smtClean="0"/>
              <a:t>dns.example.edu</a:t>
            </a:r>
            <a:r>
              <a:rPr lang="en-US" sz="2800" dirty="0"/>
              <a:t>.	</a:t>
            </a:r>
            <a:r>
              <a:rPr lang="en-US" sz="2800" dirty="0" smtClean="0"/>
              <a:t>	A</a:t>
            </a:r>
            <a:r>
              <a:rPr lang="en-US" sz="2800" dirty="0"/>
              <a:t>	203.0.113.2</a:t>
            </a:r>
            <a:br>
              <a:rPr lang="en-US" sz="2800" dirty="0"/>
            </a:br>
            <a:r>
              <a:rPr lang="en-US" sz="2800" dirty="0"/>
              <a:t>mail.example.edu.	</a:t>
            </a:r>
            <a:r>
              <a:rPr lang="en-US" sz="2800" dirty="0" smtClean="0"/>
              <a:t>	A</a:t>
            </a:r>
            <a:r>
              <a:rPr lang="en-US" sz="2800" dirty="0"/>
              <a:t>	203.0.113.3</a:t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; </a:t>
            </a:r>
            <a:r>
              <a:rPr lang="en-US" sz="2800" dirty="0"/>
              <a:t>CNAME </a:t>
            </a:r>
            <a:r>
              <a:rPr lang="en-US" sz="2800" dirty="0" smtClean="0"/>
              <a:t>– Canonical name</a:t>
            </a:r>
          </a:p>
          <a:p>
            <a:pPr marL="0" indent="0">
              <a:buNone/>
            </a:pPr>
            <a:r>
              <a:rPr lang="en-US" sz="2800" dirty="0" smtClean="0"/>
              <a:t>mail.example.edu CNAME extern.example.com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; PTR – "pointer" Reverse lookup by IP address</a:t>
            </a:r>
            <a:br>
              <a:rPr lang="en-US" sz="2800" dirty="0"/>
            </a:br>
            <a:r>
              <a:rPr lang="en-US" sz="2800" dirty="0" smtClean="0"/>
              <a:t>2.113.0.203.in-addr.arpa</a:t>
            </a:r>
            <a:r>
              <a:rPr lang="en-US" sz="2800" dirty="0"/>
              <a:t>. PTR </a:t>
            </a:r>
            <a:r>
              <a:rPr lang="en-US" sz="2800" dirty="0" smtClean="0"/>
              <a:t>dns.example.edu.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3</a:t>
            </a:r>
            <a:r>
              <a:rPr lang="en-US" sz="2800" dirty="0"/>
              <a:t>.113.0.203.in-addr.arpa</a:t>
            </a:r>
            <a:r>
              <a:rPr lang="en-US" sz="2800" dirty="0" smtClean="0"/>
              <a:t>. </a:t>
            </a:r>
            <a:r>
              <a:rPr lang="en-US" sz="2800" dirty="0"/>
              <a:t>PTR </a:t>
            </a:r>
            <a:r>
              <a:rPr lang="en-US" sz="2800" dirty="0" smtClean="0"/>
              <a:t>mail.example.edu.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53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69106" y="2206626"/>
            <a:ext cx="8205789" cy="2444752"/>
            <a:chOff x="230" y="576"/>
            <a:chExt cx="5504" cy="1757"/>
          </a:xfrm>
        </p:grpSpPr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Root DNS Servers</a:t>
              </a: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com DNS servers</a:t>
              </a:r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org DNS servers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edu DNS servers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 smtClean="0"/>
                <a:t>msoe.edu</a:t>
              </a: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/>
                <a:t>DNS servers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DNS servers</a:t>
              </a: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69106" y="6019800"/>
            <a:ext cx="823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credit: Kurose and Ross, 6</a:t>
            </a:r>
            <a:r>
              <a:rPr lang="en-US" baseline="30000" dirty="0" smtClean="0"/>
              <a:t>th</a:t>
            </a:r>
            <a:r>
              <a:rPr lang="en-US" dirty="0" smtClean="0"/>
              <a:t> ed. See last slide. (There is a modification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Name Server</a:t>
            </a:r>
            <a:br>
              <a:rPr lang="en-US" dirty="0" smtClean="0"/>
            </a:br>
            <a:r>
              <a:rPr lang="en-US" dirty="0" smtClean="0"/>
              <a:t>(Default Name Server)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hierarchical</a:t>
            </a:r>
          </a:p>
          <a:p>
            <a:r>
              <a:rPr lang="en-US" dirty="0" smtClean="0"/>
              <a:t>Maintained by an institution or their service provided.</a:t>
            </a:r>
          </a:p>
          <a:p>
            <a:r>
              <a:rPr lang="en-US" dirty="0" smtClean="0"/>
              <a:t>Maintains cache of queries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e.g. ns1.msoe.edu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Exercise: What other role does ns1.msoe.edu play?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41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Where noted, slide material is copyright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1996-2012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</a:rPr>
              <a:t>J.F </a:t>
            </a:r>
            <a:r>
              <a:rPr lang="en-US" altLang="en-US" sz="2800" dirty="0">
                <a:solidFill>
                  <a:srgbClr val="000000"/>
                </a:solidFill>
              </a:rPr>
              <a:t>Kurose and K.W. </a:t>
            </a:r>
            <a:r>
              <a:rPr lang="en-US" altLang="en-US" sz="2800" dirty="0" smtClean="0">
                <a:solidFill>
                  <a:srgbClr val="000000"/>
                </a:solidFill>
              </a:rPr>
              <a:t>Ross, used by permission</a:t>
            </a:r>
            <a:endParaRPr lang="en-US" altLang="en-US" sz="2800" dirty="0" smtClean="0">
              <a:solidFill>
                <a:srgbClr val="008000"/>
              </a:solidFill>
              <a:latin typeface="Gill Sans MT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45342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6799e4bd-1b28-4b15-8cb1-34211e314d82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55047</TotalTime>
  <Words>442</Words>
  <Application>Microsoft Office PowerPoint</Application>
  <PresentationFormat>On-screen Show (4:3)</PresentationFormat>
  <Paragraphs>129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2_Network</vt:lpstr>
      <vt:lpstr>    CS2910 Week 5, Class 1</vt:lpstr>
      <vt:lpstr>DNS Record Types</vt:lpstr>
      <vt:lpstr>DNS Record Names (2)</vt:lpstr>
      <vt:lpstr>Authoritative Hierarchy</vt:lpstr>
      <vt:lpstr>Local Name Server (Default Name Server)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1727</cp:revision>
  <cp:lastPrinted>2015-10-05T20:53:59Z</cp:lastPrinted>
  <dcterms:created xsi:type="dcterms:W3CDTF">1999-09-06T21:32:20Z</dcterms:created>
  <dcterms:modified xsi:type="dcterms:W3CDTF">2015-10-06T14:10:28Z</dcterms:modified>
</cp:coreProperties>
</file>