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2"/>
  </p:notesMasterIdLst>
  <p:handoutMasterIdLst>
    <p:handoutMasterId r:id="rId13"/>
  </p:handoutMasterIdLst>
  <p:sldIdLst>
    <p:sldId id="320" r:id="rId2"/>
    <p:sldId id="330" r:id="rId3"/>
    <p:sldId id="322" r:id="rId4"/>
    <p:sldId id="326" r:id="rId5"/>
    <p:sldId id="327" r:id="rId6"/>
    <p:sldId id="328" r:id="rId7"/>
    <p:sldId id="329" r:id="rId8"/>
    <p:sldId id="323" r:id="rId9"/>
    <p:sldId id="324" r:id="rId10"/>
    <p:sldId id="321" r:id="rId11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900" autoAdjust="0"/>
    <p:restoredTop sz="71517" autoAdjust="0"/>
  </p:normalViewPr>
  <p:slideViewPr>
    <p:cSldViewPr>
      <p:cViewPr varScale="1">
        <p:scale>
          <a:sx n="62" d="100"/>
          <a:sy n="62" d="100"/>
        </p:scale>
        <p:origin x="-1891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22 October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10/22/2015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 (CS2910)
https://www.polleverywhere.com/free_text_polls/zIp2tH2IVWjXv4H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877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574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55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472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801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7504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9555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993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311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0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1N2-n0KLyG4x74gfacnq602ApOv6anCnTiKTdZjfi-AM/viewform?fbzx=7722169489005277043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CS2910</a:t>
            </a:r>
            <a:br>
              <a:rPr lang="en-US" dirty="0" smtClean="0"/>
            </a:br>
            <a:r>
              <a:rPr lang="en-US" dirty="0" smtClean="0"/>
              <a:t>Week 7, Class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Quiz on encodings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IMAP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Encoding "Internet Messages"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Tomorrow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Office hour cancelled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Monday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Quiz on IMAP</a:t>
            </a:r>
          </a:p>
          <a:p>
            <a:pPr marL="344487" lvl="1" indent="0">
              <a:buNone/>
            </a:pPr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10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Reading diagrams like the UDP header with fixed bit-width fields</a:t>
            </a:r>
          </a:p>
          <a:p>
            <a:pPr lvl="0"/>
            <a:r>
              <a:rPr lang="en-US" dirty="0"/>
              <a:t>Deciding whether to encode something as a binary number or an ASCII digit</a:t>
            </a:r>
          </a:p>
          <a:p>
            <a:pPr lvl="0"/>
            <a:r>
              <a:rPr lang="en-US" dirty="0"/>
              <a:t>Writing the bit-values for given fields, using hexadecimal shorthand</a:t>
            </a:r>
          </a:p>
          <a:p>
            <a:pPr lvl="0"/>
            <a:r>
              <a:rPr lang="en-US" dirty="0"/>
              <a:t>Converting between the bases 2, 10, and 16. For example, converting a decimal number like 32 or 10 to hexadecimal 20 or A.  I will not provide a hexadecimal chart on this quiz.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7297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Hierarchy of folders</a:t>
            </a:r>
          </a:p>
          <a:p>
            <a:r>
              <a:rPr lang="en-US" dirty="0" smtClean="0"/>
              <a:t>Selective listing, fetching, and searching</a:t>
            </a:r>
          </a:p>
          <a:p>
            <a:pPr lvl="1"/>
            <a:r>
              <a:rPr lang="en-US" dirty="0" smtClean="0"/>
              <a:t>Even selective download of part of a message</a:t>
            </a:r>
          </a:p>
          <a:p>
            <a:r>
              <a:rPr lang="en-US" dirty="0" smtClean="0"/>
              <a:t>Uploading, copying, and deleting messages</a:t>
            </a:r>
          </a:p>
          <a:p>
            <a:r>
              <a:rPr lang="en-US" dirty="0"/>
              <a:t>Simultaneous </a:t>
            </a:r>
            <a:r>
              <a:rPr lang="en-US" dirty="0" smtClean="0"/>
              <a:t>access by multiple clients</a:t>
            </a:r>
          </a:p>
          <a:p>
            <a:r>
              <a:rPr lang="en-US" dirty="0" smtClean="0"/>
              <a:t>But not …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79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 </a:t>
            </a:r>
            <a:r>
              <a:rPr lang="en-US" dirty="0"/>
              <a:t>may make </a:t>
            </a:r>
          </a:p>
          <a:p>
            <a:pPr lvl="1"/>
            <a:r>
              <a:rPr lang="en-US" dirty="0"/>
              <a:t>multiple requests</a:t>
            </a:r>
          </a:p>
          <a:p>
            <a:pPr lvl="1"/>
            <a:r>
              <a:rPr lang="en-US" dirty="0"/>
              <a:t>additional requests while waiting for a response</a:t>
            </a:r>
          </a:p>
          <a:p>
            <a:r>
              <a:rPr lang="en-US" dirty="0"/>
              <a:t>Server may</a:t>
            </a:r>
          </a:p>
          <a:p>
            <a:pPr lvl="1"/>
            <a:r>
              <a:rPr lang="en-US" dirty="0"/>
              <a:t>reply in a different order than client requested</a:t>
            </a:r>
          </a:p>
          <a:p>
            <a:pPr lvl="1"/>
            <a:r>
              <a:rPr lang="en-US" dirty="0"/>
              <a:t>interleave two responses</a:t>
            </a:r>
          </a:p>
          <a:p>
            <a:pPr lvl="1"/>
            <a:r>
              <a:rPr lang="en-US" dirty="0"/>
              <a:t>send unsolicited data</a:t>
            </a:r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109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IMAP message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C: A341 CLOSE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</a:t>
            </a:r>
            <a:r>
              <a:rPr lang="en-US" dirty="0"/>
              <a:t>: A341 OK CLOSE completed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6214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IMAP message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C: A202 EXPUNGE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</a:t>
            </a:r>
            <a:r>
              <a:rPr lang="en-US" dirty="0"/>
              <a:t>: * 3 EXPUNGE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</a:t>
            </a:r>
            <a:r>
              <a:rPr lang="en-US" dirty="0"/>
              <a:t>: * 3 EXPUNGE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</a:t>
            </a:r>
            <a:r>
              <a:rPr lang="en-US" dirty="0"/>
              <a:t>: * 5 EXPUNGE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</a:t>
            </a:r>
            <a:r>
              <a:rPr lang="en-US" dirty="0"/>
              <a:t>: * 8 EXPUNGE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</a:t>
            </a:r>
            <a:r>
              <a:rPr lang="en-US" dirty="0"/>
              <a:t>: A202 OK EXPUNGE completed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324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IMAP message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C: A003 APPEND saved-messages (\Seen)  {310}</a:t>
            </a:r>
          </a:p>
          <a:p>
            <a:pPr marL="0" indent="0">
              <a:buNone/>
            </a:pPr>
            <a:r>
              <a:rPr lang="en-US" sz="2000" dirty="0" smtClean="0"/>
              <a:t>S: + Ready for literal data</a:t>
            </a:r>
          </a:p>
          <a:p>
            <a:pPr marL="0" indent="0">
              <a:buNone/>
            </a:pPr>
            <a:r>
              <a:rPr lang="en-US" sz="2000" dirty="0"/>
              <a:t>C: Date: Mon, 7 Feb 1994 21:52:25 -0800 (PST)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</a:t>
            </a:r>
            <a:r>
              <a:rPr lang="en-US" sz="2000" dirty="0"/>
              <a:t>: From: Fred </a:t>
            </a:r>
            <a:r>
              <a:rPr lang="en-US" sz="2000" dirty="0" err="1"/>
              <a:t>Foobar</a:t>
            </a:r>
            <a:r>
              <a:rPr lang="en-US" sz="2000" dirty="0"/>
              <a:t> &lt;foobar@Blurdybloop.COM&gt;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</a:t>
            </a:r>
            <a:r>
              <a:rPr lang="en-US" sz="2000" dirty="0"/>
              <a:t>: Subject: afternoon meeting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</a:t>
            </a:r>
            <a:r>
              <a:rPr lang="en-US" sz="2000" dirty="0"/>
              <a:t>: To: mooch@owatagu.siam.edu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</a:t>
            </a:r>
            <a:r>
              <a:rPr lang="en-US" sz="2000" dirty="0"/>
              <a:t>: Message-Id: &lt;B27397-0100000@Blurdybloop.COM&gt;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</a:t>
            </a:r>
            <a:r>
              <a:rPr lang="en-US" sz="2000" dirty="0"/>
              <a:t>: MIME-Version: 1.0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</a:t>
            </a:r>
            <a:r>
              <a:rPr lang="en-US" sz="2000" dirty="0"/>
              <a:t>: Content-Type: TEXT/PLAIN; CHARSET=US-ASCII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</a:t>
            </a:r>
            <a:r>
              <a:rPr lang="en-US" sz="2000" dirty="0"/>
              <a:t>: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</a:t>
            </a:r>
            <a:r>
              <a:rPr lang="en-US" sz="2000" dirty="0"/>
              <a:t>: Hello Joe, do you think we can meet at 3:30 tomorrow?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</a:t>
            </a:r>
            <a:r>
              <a:rPr lang="en-US" sz="2000" dirty="0"/>
              <a:t>: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</a:t>
            </a:r>
            <a:r>
              <a:rPr lang="en-US" sz="2000" dirty="0"/>
              <a:t>: A003 OK APPEND completed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0470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IMAP Security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326367"/>
              </p:ext>
            </p:extLst>
          </p:nvPr>
        </p:nvGraphicFramePr>
        <p:xfrm>
          <a:off x="457200" y="1719263"/>
          <a:ext cx="8229600" cy="292608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676400"/>
                <a:gridCol w="3352800"/>
                <a:gridCol w="3200400"/>
              </a:tblGrid>
              <a:tr h="370840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IMAP over SSL/TLS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IMAP STARTTLS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RFC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(no standard needed)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RFC 2595, </a:t>
                      </a:r>
                      <a:br>
                        <a:rPr lang="en-US" sz="2400" dirty="0" smtClean="0"/>
                      </a:br>
                      <a:r>
                        <a:rPr lang="en-US" sz="2400" dirty="0" smtClean="0"/>
                        <a:t>RFC 4616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Port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993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143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Security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Dedicated port for IMAP wrapped in TLS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Plain-text</a:t>
                      </a:r>
                      <a:r>
                        <a:rPr lang="en-US" sz="2400" baseline="0" dirty="0" smtClean="0"/>
                        <a:t> IMAP port with ability to switch to TLS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6217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most interesting character you can copy-paste into the </a:t>
            </a:r>
            <a:r>
              <a:rPr lang="en-US" dirty="0" smtClean="0">
                <a:hlinkClick r:id="rId3"/>
              </a:rPr>
              <a:t>Online Quiz</a:t>
            </a:r>
            <a:endParaRPr lang="en-US" dirty="0" smtClean="0"/>
          </a:p>
          <a:p>
            <a:r>
              <a:rPr lang="en-US" dirty="0" smtClean="0"/>
              <a:t>Enter your username along with your character.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ja-JP" altLang="en-US" dirty="0"/>
              <a:t>木</a:t>
            </a:r>
            <a:r>
              <a:rPr lang="ja-JP" altLang="en-US" dirty="0" smtClean="0"/>
              <a:t> </a:t>
            </a:r>
            <a:r>
              <a:rPr lang="en-US" altLang="ja-JP" dirty="0" smtClean="0"/>
              <a:t>– but not this one. (And not any plain ASCII characters. Hint: Try google searches for "____ character" or "</a:t>
            </a:r>
            <a:r>
              <a:rPr lang="en-US" altLang="ja-JP" dirty="0" err="1" smtClean="0"/>
              <a:t>unicode</a:t>
            </a:r>
            <a:r>
              <a:rPr lang="en-US" altLang="ja-JP" dirty="0" smtClean="0"/>
              <a:t>")</a:t>
            </a:r>
            <a:endParaRPr lang="ja-JP" alt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1411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8ec36915-3b91-4e53-8069-1569894b36b3"/>
  <p:tag name="__PE_ORIG_SIZE" val="50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51801</TotalTime>
  <Words>490</Words>
  <Application>Microsoft Office PowerPoint</Application>
  <PresentationFormat>On-screen Show (4:3)</PresentationFormat>
  <Paragraphs>137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2_Network</vt:lpstr>
      <vt:lpstr>    CS2910 Week 7, Class 2</vt:lpstr>
      <vt:lpstr>Quiz Topics</vt:lpstr>
      <vt:lpstr>IMAP</vt:lpstr>
      <vt:lpstr>IMAP</vt:lpstr>
      <vt:lpstr>IMAP message format</vt:lpstr>
      <vt:lpstr>IMAP message format</vt:lpstr>
      <vt:lpstr>IMAP message format</vt:lpstr>
      <vt:lpstr>IMAP Security</vt:lpstr>
      <vt:lpstr>Assignment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1680</cp:revision>
  <cp:lastPrinted>2015-09-17T19:46:28Z</cp:lastPrinted>
  <dcterms:created xsi:type="dcterms:W3CDTF">1999-09-06T21:32:20Z</dcterms:created>
  <dcterms:modified xsi:type="dcterms:W3CDTF">2015-10-22T22:12:58Z</dcterms:modified>
</cp:coreProperties>
</file>