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29" r:id="rId3"/>
    <p:sldId id="330" r:id="rId4"/>
    <p:sldId id="323" r:id="rId5"/>
    <p:sldId id="324" r:id="rId6"/>
    <p:sldId id="325" r:id="rId7"/>
    <p:sldId id="326" r:id="rId8"/>
    <p:sldId id="327" r:id="rId9"/>
    <p:sldId id="328" r:id="rId10"/>
    <p:sldId id="322" r:id="rId11"/>
    <p:sldId id="331" r:id="rId12"/>
    <p:sldId id="321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7" d="100"/>
          <a:sy n="47" d="100"/>
        </p:scale>
        <p:origin x="-8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3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5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14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53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2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954#ref-BASE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7,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SMTP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Tuesday (Either today or yesterday)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Extra office hour at 11 am (right after lab)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Office hour cancelled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encrypted_socket</a:t>
            </a:r>
            <a:r>
              <a:rPr lang="en-US" dirty="0" smtClean="0"/>
              <a:t> = </a:t>
            </a:r>
            <a:r>
              <a:rPr lang="en-US" dirty="0" err="1" smtClean="0"/>
              <a:t>ssl.wrap_socket</a:t>
            </a:r>
            <a:r>
              <a:rPr lang="en-US" dirty="0" smtClean="0"/>
              <a:t>(socket</a:t>
            </a:r>
            <a:r>
              <a:rPr lang="en-US" dirty="0"/>
              <a:t>, </a:t>
            </a:r>
            <a:r>
              <a:rPr lang="en-US" dirty="0" err="1"/>
              <a:t>ssl_version</a:t>
            </a:r>
            <a:r>
              <a:rPr lang="en-US" dirty="0"/>
              <a:t>=ssl.PROTOCOL_SSLv23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b="1" i="1" u="sng" dirty="0" smtClean="0"/>
              <a:t>Do</a:t>
            </a:r>
            <a:r>
              <a:rPr lang="en-US" dirty="0" smtClean="0"/>
              <a:t> use this version (SSLv23)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8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i="1" dirty="0" smtClean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 smtClean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i="1" dirty="0" smtClean="0"/>
              <a:t>Some errors if you use the wrong protocol:</a:t>
            </a:r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 smtClean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 smtClean="0"/>
              <a:t>ssl.SSLEOFError</a:t>
            </a:r>
            <a:r>
              <a:rPr lang="en-US" dirty="0" smtClean="0"/>
              <a:t>: EOF occurred in violation of protocol (_ssl.c:590)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5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66600"/>
              </p:ext>
            </p:extLst>
          </p:nvPr>
        </p:nvGraphicFramePr>
        <p:xfrm>
          <a:off x="304800" y="1752600"/>
          <a:ext cx="8229600" cy="43281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781800"/>
                <a:gridCol w="14478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what protocol does </a:t>
                      </a:r>
                      <a:r>
                        <a:rPr lang="en-US" sz="2000" u="none" strike="noStrike" dirty="0" err="1">
                          <a:effectLst/>
                        </a:rPr>
                        <a:t>smtp</a:t>
                      </a:r>
                      <a:r>
                        <a:rPr lang="en-US" sz="2000" u="none" strike="noStrike" dirty="0">
                          <a:effectLst/>
                        </a:rPr>
                        <a:t> use to establish an encrypted socket?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SSL/TLS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What exactly is STARTTLS encryption?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SSL/TLS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does the server know when you choose to encrypt the socket?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STARTTLS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Why does it look like the server is talking so much more then the client in the secure channel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SSL/TLS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Could we talk a bit more about what encryption is/does?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SSL/TLS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So, to create an </a:t>
                      </a:r>
                      <a:r>
                        <a:rPr lang="en-US" sz="2000" u="none" strike="noStrike" dirty="0" err="1">
                          <a:effectLst/>
                        </a:rPr>
                        <a:t>encypted</a:t>
                      </a:r>
                      <a:r>
                        <a:rPr lang="en-US" sz="2000" u="none" strike="noStrike" dirty="0">
                          <a:effectLst/>
                        </a:rPr>
                        <a:t> socket, you first create a normal socket, then plug that socket in to the </a:t>
                      </a:r>
                      <a:r>
                        <a:rPr lang="en-US" sz="2000" u="none" strike="noStrike" dirty="0" err="1">
                          <a:effectLst/>
                        </a:rPr>
                        <a:t>ssl.wrap_socket</a:t>
                      </a:r>
                      <a:r>
                        <a:rPr lang="en-US" sz="2000" u="none" strike="noStrike" dirty="0">
                          <a:effectLst/>
                        </a:rPr>
                        <a:t>() method?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Python SSL/TLS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Question C - What messages are missing in your </a:t>
                      </a:r>
                      <a:r>
                        <a:rPr lang="en-US" sz="2000" u="none" strike="noStrike" dirty="0" err="1">
                          <a:effectLst/>
                        </a:rPr>
                        <a:t>wireshark</a:t>
                      </a:r>
                      <a:r>
                        <a:rPr lang="en-US" sz="2000" u="none" strike="noStrike" dirty="0">
                          <a:effectLst/>
                        </a:rPr>
                        <a:t> trace? and why?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Wireshark</a:t>
                      </a:r>
                      <a:r>
                        <a:rPr lang="en-US" sz="2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SSL/TLS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460" y="6172200"/>
            <a:ext cx="7287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Key: </a:t>
            </a:r>
            <a:r>
              <a:rPr lang="en-US" sz="2000" b="1" dirty="0" smtClean="0"/>
              <a:t>bold – discussed this class</a:t>
            </a:r>
            <a:r>
              <a:rPr lang="en-US" sz="2000" dirty="0" smtClean="0"/>
              <a:t>; </a:t>
            </a:r>
            <a:r>
              <a:rPr lang="en-US" sz="2000" i="1" dirty="0" smtClean="0"/>
              <a:t>italics – discussed at start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u="sng" dirty="0" smtClean="0"/>
              <a:t>underline – discussed in lecture</a:t>
            </a:r>
          </a:p>
          <a:p>
            <a:r>
              <a:rPr lang="en-US" sz="2000" dirty="0" smtClean="0"/>
              <a:t>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87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Videos: (From Week 9)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 smtClean="0"/>
              <a:t>Encryption: Plaintext -&gt;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Decryption: </a:t>
            </a:r>
            <a:r>
              <a:rPr lang="en-US" dirty="0" err="1" smtClean="0"/>
              <a:t>Ciphertext</a:t>
            </a:r>
            <a:r>
              <a:rPr lang="en-US" dirty="0" smtClean="0"/>
              <a:t> -&gt; Plaintext</a:t>
            </a:r>
          </a:p>
          <a:p>
            <a:r>
              <a:rPr lang="en-US" dirty="0" smtClean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7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Simple Mail Transfer Service Ready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greets msoe.edu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250-SIZE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 HELP</a:t>
            </a:r>
          </a:p>
          <a:p>
            <a:pPr marL="0" indent="0">
              <a:buNone/>
            </a:pPr>
            <a:r>
              <a:rPr lang="en-US" dirty="0" smtClean="0"/>
              <a:t>C: MAIL </a:t>
            </a:r>
            <a:r>
              <a:rPr lang="en-US" dirty="0" smtClean="0"/>
              <a:t>FROM: </a:t>
            </a:r>
            <a:r>
              <a:rPr lang="en-US" dirty="0" smtClean="0"/>
              <a:t>&lt;</a:t>
            </a:r>
            <a:r>
              <a:rPr lang="en-US" dirty="0" smtClean="0">
                <a:hlinkClick r:id="rId3"/>
              </a:rPr>
              <a:t>smith@msoe.edu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39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C: RCPT </a:t>
            </a:r>
            <a:r>
              <a:rPr lang="en-US" dirty="0" smtClean="0"/>
              <a:t>TO: </a:t>
            </a:r>
            <a:r>
              <a:rPr lang="en-US" dirty="0" smtClean="0"/>
              <a:t>&lt;jones@aol.com&gt;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/>
              <a:t>C: RCPT </a:t>
            </a:r>
            <a:r>
              <a:rPr lang="en-US" dirty="0" smtClean="0"/>
              <a:t>TO: </a:t>
            </a:r>
            <a:r>
              <a:rPr lang="en-US" dirty="0" smtClean="0"/>
              <a:t>&lt;</a:t>
            </a:r>
            <a:r>
              <a:rPr lang="en-US" dirty="0" smtClean="0">
                <a:hlinkClick r:id="rId3"/>
              </a:rPr>
              <a:t>frank@aol.com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550 No such user here</a:t>
            </a:r>
          </a:p>
          <a:p>
            <a:pPr marL="0" indent="0">
              <a:buNone/>
            </a:pPr>
            <a:r>
              <a:rPr lang="en-US" dirty="0" smtClean="0"/>
              <a:t>C: DATA</a:t>
            </a:r>
          </a:p>
          <a:p>
            <a:pPr marL="0" indent="0">
              <a:buNone/>
            </a:pPr>
            <a:r>
              <a:rPr lang="en-US" dirty="0" smtClean="0"/>
              <a:t>S: 354 Start email input; end with &lt;CRLF&gt;.&lt;CRLF&gt;</a:t>
            </a:r>
          </a:p>
          <a:p>
            <a:pPr marL="0" indent="0">
              <a:buNone/>
            </a:pPr>
            <a:r>
              <a:rPr lang="en-US" dirty="0" smtClean="0"/>
              <a:t>C: Here's my message</a:t>
            </a:r>
          </a:p>
          <a:p>
            <a:pPr marL="0" indent="0">
              <a:buNone/>
            </a:pPr>
            <a:r>
              <a:rPr lang="en-US" dirty="0" smtClean="0"/>
              <a:t>C: It's a long one</a:t>
            </a:r>
          </a:p>
          <a:p>
            <a:pPr marL="0" indent="0">
              <a:buNone/>
            </a:pPr>
            <a:r>
              <a:rPr lang="en-US" dirty="0" smtClean="0"/>
              <a:t>C: Now I'm done. But does the server know it?</a:t>
            </a:r>
          </a:p>
          <a:p>
            <a:pPr marL="0" indent="0">
              <a:buNone/>
            </a:pPr>
            <a:r>
              <a:rPr lang="en-US" dirty="0" smtClean="0"/>
              <a:t>C: .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 smtClean="0"/>
              <a:t>C: QUIT</a:t>
            </a:r>
          </a:p>
          <a:p>
            <a:pPr marL="0" indent="0">
              <a:buNone/>
            </a:pPr>
            <a:r>
              <a:rPr lang="en-US" dirty="0" smtClean="0"/>
              <a:t>S: 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4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ESMTP MAIL Service ready …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Hello [10.10.10.10]</a:t>
            </a:r>
          </a:p>
          <a:p>
            <a:pPr marL="0" indent="0">
              <a:buNone/>
            </a:pPr>
            <a:r>
              <a:rPr lang="en-US" dirty="0" smtClean="0"/>
              <a:t>S: 250-PIPELINING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250-ENHANCEDSTATUSCODES</a:t>
            </a:r>
          </a:p>
          <a:p>
            <a:pPr marL="0" indent="0">
              <a:buNone/>
            </a:pPr>
            <a:r>
              <a:rPr lang="en-US" dirty="0" smtClean="0"/>
              <a:t>S: 250-</a:t>
            </a:r>
            <a:r>
              <a:rPr lang="en-US" b="1" dirty="0" smtClean="0"/>
              <a:t>STARTTLS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17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C: STARTTLS</a:t>
            </a:r>
          </a:p>
          <a:p>
            <a:pPr marL="0" indent="0">
              <a:buNone/>
            </a:pPr>
            <a:r>
              <a:rPr lang="en-US" dirty="0" smtClean="0"/>
              <a:t>S: 220 2.0.0 SMTP server ready</a:t>
            </a:r>
          </a:p>
          <a:p>
            <a:pPr marL="0" indent="0">
              <a:buNone/>
            </a:pPr>
            <a:r>
              <a:rPr lang="en-US" dirty="0" smtClean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/>
              <a:t>S: 250-aol.com Hello [10.10.10.10]</a:t>
            </a:r>
          </a:p>
          <a:p>
            <a:pPr marL="0" indent="0">
              <a:buNone/>
            </a:pPr>
            <a:r>
              <a:rPr lang="en-US" dirty="0"/>
              <a:t>S: 250-PIPELINING</a:t>
            </a:r>
          </a:p>
          <a:p>
            <a:pPr marL="0" indent="0">
              <a:buNone/>
            </a:pPr>
            <a:r>
              <a:rPr lang="en-US" dirty="0"/>
              <a:t>S: 250-DSN</a:t>
            </a:r>
          </a:p>
          <a:p>
            <a:pPr marL="0" indent="0">
              <a:buNone/>
            </a:pPr>
            <a:r>
              <a:rPr lang="en-US" dirty="0"/>
              <a:t>S: 250-ENHANCEDSTATUSCODES</a:t>
            </a:r>
          </a:p>
          <a:p>
            <a:pPr marL="0" indent="0">
              <a:buNone/>
            </a:pPr>
            <a:r>
              <a:rPr lang="en-US" dirty="0"/>
              <a:t>S: </a:t>
            </a:r>
            <a:r>
              <a:rPr lang="en-US" dirty="0" smtClean="0"/>
              <a:t>250-</a:t>
            </a:r>
            <a:r>
              <a:rPr lang="en-US" b="1" dirty="0" smtClean="0"/>
              <a:t>AUTH LOGIN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S: 250-8BITMIME</a:t>
            </a:r>
          </a:p>
          <a:p>
            <a:pPr marL="0" indent="0">
              <a:buNone/>
            </a:pPr>
            <a:r>
              <a:rPr lang="en-US" dirty="0"/>
              <a:t>S: 250 </a:t>
            </a:r>
            <a:r>
              <a:rPr lang="en-US" dirty="0" smtClean="0"/>
              <a:t>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28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with AUTH LOGIN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C: AUTH </a:t>
            </a:r>
            <a:r>
              <a:rPr lang="en-US" dirty="0" smtClean="0"/>
              <a:t>LOGIN</a:t>
            </a:r>
          </a:p>
          <a:p>
            <a:pPr marL="0" indent="0">
              <a:buNone/>
            </a:pPr>
            <a:r>
              <a:rPr lang="en-US" dirty="0" smtClean="0"/>
              <a:t>S: 334 VXN1cm5hbWU6</a:t>
            </a:r>
          </a:p>
          <a:p>
            <a:pPr marL="0" indent="0">
              <a:buNone/>
            </a:pPr>
            <a:r>
              <a:rPr lang="en-US" dirty="0" smtClean="0"/>
              <a:t>C: c3R1ZGVudEBtc291LmVkdQ==</a:t>
            </a:r>
          </a:p>
          <a:p>
            <a:pPr marL="0" indent="0">
              <a:buNone/>
            </a:pPr>
            <a:r>
              <a:rPr lang="en-US" dirty="0" smtClean="0"/>
              <a:t>S: 334 UGFzc3dvcmQ6</a:t>
            </a:r>
          </a:p>
          <a:p>
            <a:pPr marL="0" indent="0">
              <a:buNone/>
            </a:pPr>
            <a:r>
              <a:rPr lang="en-US" dirty="0" smtClean="0"/>
              <a:t>C: bW9ua2V5</a:t>
            </a:r>
          </a:p>
          <a:p>
            <a:pPr marL="0" indent="0">
              <a:buNone/>
            </a:pPr>
            <a:r>
              <a:rPr lang="en-US" dirty="0" smtClean="0"/>
              <a:t>S: 235 2.7.0 Authentication successful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student@msoe.edu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… (The rest is the same as unencrypted)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419600" y="1524000"/>
            <a:ext cx="3276600" cy="609600"/>
          </a:xfrm>
          <a:prstGeom prst="wedgeRectCallout">
            <a:avLst>
              <a:gd name="adj1" fmla="val -41693"/>
              <a:gd name="adj2" fmla="val 933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2600" y="2209800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2600" y="3429000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"Password:"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76600" y="3886200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"monkey"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08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Base64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tools.ietf.org/html/rfc4648#section-4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RFC 4648 base-64 encoding, as specified in the latest AUTH LOGIN RFC, </a:t>
            </a:r>
            <a:r>
              <a:rPr lang="en-US" dirty="0" smtClean="0">
                <a:hlinkClick r:id="rId4"/>
              </a:rPr>
              <a:t>RFC 4954</a:t>
            </a:r>
            <a:r>
              <a:rPr lang="en-US" dirty="0" smtClean="0"/>
              <a:t>. This is the same as the base-64 encoding defined in RFC 3548.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15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51675</TotalTime>
  <Words>789</Words>
  <Application>Microsoft Office PowerPoint</Application>
  <PresentationFormat>On-screen Show (4:3)</PresentationFormat>
  <Paragraphs>198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    CS2910 Week 7, Lab</vt:lpstr>
      <vt:lpstr>Muddiest Points</vt:lpstr>
      <vt:lpstr>Looking Forward</vt:lpstr>
      <vt:lpstr>Unencrypted SMTP without Authentication</vt:lpstr>
      <vt:lpstr>Unencrypted SMTP without Authentication (cont.)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1655</cp:revision>
  <cp:lastPrinted>2015-09-17T19:46:28Z</cp:lastPrinted>
  <dcterms:created xsi:type="dcterms:W3CDTF">1999-09-06T21:32:20Z</dcterms:created>
  <dcterms:modified xsi:type="dcterms:W3CDTF">2015-11-18T01:44:03Z</dcterms:modified>
</cp:coreProperties>
</file>