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79" r:id="rId6"/>
    <p:sldId id="310" r:id="rId7"/>
    <p:sldId id="299" r:id="rId8"/>
    <p:sldId id="300" r:id="rId9"/>
    <p:sldId id="281" r:id="rId10"/>
    <p:sldId id="282" r:id="rId11"/>
    <p:sldId id="283" r:id="rId12"/>
    <p:sldId id="284" r:id="rId13"/>
    <p:sldId id="285" r:id="rId14"/>
    <p:sldId id="286" r:id="rId15"/>
    <p:sldId id="290" r:id="rId16"/>
    <p:sldId id="291" r:id="rId17"/>
    <p:sldId id="308" r:id="rId18"/>
    <p:sldId id="292" r:id="rId19"/>
    <p:sldId id="293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600"/>
    <a:srgbClr val="E84B02"/>
    <a:srgbClr val="BA0003"/>
    <a:srgbClr val="62139E"/>
    <a:srgbClr val="219797"/>
    <a:srgbClr val="E3CD74"/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49" autoAdjust="0"/>
  </p:normalViewPr>
  <p:slideViewPr>
    <p:cSldViewPr>
      <p:cViewPr>
        <p:scale>
          <a:sx n="66" d="100"/>
          <a:sy n="66" d="100"/>
        </p:scale>
        <p:origin x="-1934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69888"/>
            <a:ext cx="8153400" cy="116522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762000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99C23D-D6A2-4EEE-A206-F7C8926F69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7FB9-61C3-400A-AA9F-1BE034AB6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9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103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6D33E-2CB2-4CD6-924D-17DC094C0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77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B10F9-BB1C-4E31-B074-81A9029B3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6D14-5AFC-49D7-A4C8-EF99B4E9A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12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528C4-6E1D-495F-853E-01EC2B17B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55090-CE23-47C1-91DE-AF7356022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4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2B9C3-2D69-431E-B6BC-4693DF4EE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9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0B815-690B-48FD-80C8-19C95451F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64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FC805-00EF-4118-AF54-05D9CFE0B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37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A47DA-75B4-41C4-B64F-3FFC82413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36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762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186A04F-5227-486A-AEDA-4306B56554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as a Reliable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249"/>
            <a:ext cx="6553200" cy="5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 size can vary over time</a:t>
            </a:r>
          </a:p>
          <a:p>
            <a:r>
              <a:rPr lang="en-US" dirty="0" smtClean="0"/>
              <a:t>Receiver sends a windows size with acknowledgement that indicates how many octets it is willing to accept</a:t>
            </a:r>
          </a:p>
          <a:p>
            <a:r>
              <a:rPr lang="en-US" dirty="0" smtClean="0"/>
              <a:t>Allows flow control</a:t>
            </a:r>
          </a:p>
          <a:p>
            <a:r>
              <a:rPr lang="en-US" dirty="0" smtClean="0"/>
              <a:t>An advertisement of 0 will halt transfer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23731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octets</a:t>
            </a:r>
          </a:p>
          <a:p>
            <a:pPr lvl="1"/>
            <a:r>
              <a:rPr lang="en-US" dirty="0" smtClean="0"/>
              <a:t>++ Simple</a:t>
            </a:r>
          </a:p>
          <a:p>
            <a:pPr lvl="1"/>
            <a:r>
              <a:rPr lang="en-US" dirty="0" smtClean="0"/>
              <a:t>++ Lost acknowledgements will not necessarily result in retransmission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ross 4"/>
          <p:cNvSpPr/>
          <p:nvPr/>
        </p:nvSpPr>
        <p:spPr bwMode="auto">
          <a:xfrm rot="2714238">
            <a:off x="3561613" y="5455872"/>
            <a:ext cx="273577" cy="272892"/>
          </a:xfrm>
          <a:prstGeom prst="plus">
            <a:avLst>
              <a:gd name="adj" fmla="val 373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octets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 smtClean="0"/>
              <a:t>Acknowledgements are cumulative</a:t>
            </a:r>
          </a:p>
          <a:p>
            <a:pPr lvl="1"/>
            <a:r>
              <a:rPr lang="en-US" dirty="0" smtClean="0"/>
              <a:t>Acknowledgement of any octet implies receipt of all previous </a:t>
            </a:r>
            <a:r>
              <a:rPr lang="en-US" dirty="0" smtClean="0"/>
              <a:t>octets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Think (30 s)</a:t>
            </a:r>
          </a:p>
          <a:p>
            <a:pPr lvl="1"/>
            <a:r>
              <a:rPr lang="en-US" dirty="0" smtClean="0"/>
              <a:t>Pair (30 s)</a:t>
            </a:r>
          </a:p>
          <a:p>
            <a:pPr lvl="1"/>
            <a:r>
              <a:rPr lang="en-US" dirty="0" err="1" smtClean="0"/>
              <a:t>Shair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1677811" y="4537302"/>
            <a:ext cx="2057400" cy="685800"/>
          </a:xfrm>
          <a:prstGeom prst="wedgeRectCallout">
            <a:avLst>
              <a:gd name="adj1" fmla="val 107249"/>
              <a:gd name="adj2" fmla="val -765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if timeout was here?</a:t>
            </a:r>
          </a:p>
        </p:txBody>
      </p:sp>
    </p:spTree>
    <p:extLst>
      <p:ext uri="{BB962C8B-B14F-4D97-AF65-F5344CB8AC3E}">
        <p14:creationId xmlns:p14="http://schemas.microsoft.com/office/powerpoint/2010/main" val="20531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 and Retransmission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use for a timeout?</a:t>
            </a:r>
          </a:p>
          <a:p>
            <a:pPr lvl="1"/>
            <a:r>
              <a:rPr lang="en-US" dirty="0" smtClean="0"/>
              <a:t>LAN – round-trip time for ACK might be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Internet – 100x</a:t>
            </a:r>
          </a:p>
          <a:p>
            <a:pPr lvl="1"/>
            <a:r>
              <a:rPr lang="en-US" dirty="0" smtClean="0"/>
              <a:t>Varies over time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6" y="2514600"/>
            <a:ext cx="41957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Retransmission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Round-trip time (RTT) is monitored for each transmission/ACK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</a:t>
            </a:r>
            <a:r>
              <a:rPr lang="en-US" sz="2000" dirty="0" smtClean="0"/>
              <a:t>0 ≤ α &lt; 1</a:t>
            </a:r>
          </a:p>
          <a:p>
            <a:pPr marL="457200" lvl="1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  Recommended value of </a:t>
            </a:r>
            <a:r>
              <a:rPr lang="en-US" sz="1600" dirty="0"/>
              <a:t>α </a:t>
            </a:r>
            <a:r>
              <a:rPr lang="en-US" sz="1600" dirty="0" smtClean="0"/>
              <a:t>= 0.128 [RFC 6298]</a:t>
            </a:r>
          </a:p>
          <a:p>
            <a:endParaRPr lang="en-US" dirty="0" smtClean="0"/>
          </a:p>
          <a:p>
            <a:endParaRPr lang="en-US" dirty="0"/>
          </a:p>
          <a:p>
            <a:pPr marL="914400" lvl="2" indent="0">
              <a:buNone/>
            </a:pPr>
            <a:r>
              <a:rPr lang="en-US" sz="1600" dirty="0" smtClean="0"/>
              <a:t>        Recommended </a:t>
            </a:r>
            <a:r>
              <a:rPr lang="el-GR" sz="1600" dirty="0"/>
              <a:t>β</a:t>
            </a:r>
            <a:r>
              <a:rPr lang="en-US" sz="1600" dirty="0"/>
              <a:t> is 0.25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2438400"/>
            <a:ext cx="7158456" cy="5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5339644"/>
            <a:ext cx="6483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4114800"/>
            <a:ext cx="7158456" cy="6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4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control is a function of the receiver and its ability to accept data</a:t>
            </a:r>
          </a:p>
          <a:p>
            <a:endParaRPr lang="en-US" dirty="0" smtClean="0"/>
          </a:p>
          <a:p>
            <a:r>
              <a:rPr lang="en-US" dirty="0" smtClean="0"/>
              <a:t>Congestion control is implemented by the sender to avoid excessive unsuccessful transmission (collapse)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Variable - </a:t>
            </a:r>
            <a:r>
              <a:rPr lang="en-US" dirty="0" err="1" smtClean="0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window</a:t>
            </a:r>
          </a:p>
          <a:p>
            <a:endParaRPr lang="en-US" dirty="0"/>
          </a:p>
          <a:p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Un-acknowledged bytes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cwnd</a:t>
            </a:r>
            <a:r>
              <a:rPr lang="en-US" dirty="0" smtClean="0"/>
              <a:t> – congestion window</a:t>
            </a:r>
          </a:p>
          <a:p>
            <a:pPr lvl="1"/>
            <a:r>
              <a:rPr lang="en-US" dirty="0" err="1" smtClean="0"/>
              <a:t>rwnd</a:t>
            </a:r>
            <a:r>
              <a:rPr lang="en-US" dirty="0" smtClean="0"/>
              <a:t> – receive window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We can send up to </a:t>
            </a:r>
            <a:r>
              <a:rPr lang="en-US" sz="2800" dirty="0" err="1" smtClean="0"/>
              <a:t>cwnd</a:t>
            </a:r>
            <a:r>
              <a:rPr lang="en-US" sz="2800" dirty="0" smtClean="0"/>
              <a:t> bytes per RTT period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5000"/>
            <a:ext cx="78638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 rot="16200000">
            <a:off x="2514600" y="609600"/>
            <a:ext cx="457200" cy="426720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transmission rate is roughly </a:t>
            </a:r>
            <a:r>
              <a:rPr lang="en-US" dirty="0" err="1" smtClean="0"/>
              <a:t>cwnd</a:t>
            </a:r>
            <a:r>
              <a:rPr lang="en-US" dirty="0" smtClean="0"/>
              <a:t>/RTT bytes/sec</a:t>
            </a:r>
          </a:p>
          <a:p>
            <a:endParaRPr lang="en-US" dirty="0"/>
          </a:p>
          <a:p>
            <a:r>
              <a:rPr lang="en-US" dirty="0" smtClean="0"/>
              <a:t>By manipulating </a:t>
            </a:r>
            <a:r>
              <a:rPr lang="en-US" dirty="0" err="1" smtClean="0"/>
              <a:t>cwnd</a:t>
            </a:r>
            <a:r>
              <a:rPr lang="en-US" dirty="0" smtClean="0"/>
              <a:t>, transmission rate can be controlled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 loss of segments</a:t>
            </a:r>
          </a:p>
          <a:p>
            <a:pPr lvl="1"/>
            <a:r>
              <a:rPr lang="en-US" dirty="0" smtClean="0"/>
              <a:t>Retransmission on timeout</a:t>
            </a:r>
          </a:p>
          <a:p>
            <a:pPr lvl="1"/>
            <a:r>
              <a:rPr lang="en-US" dirty="0" smtClean="0"/>
              <a:t>Fast retransmit on duplicate ACK</a:t>
            </a:r>
          </a:p>
          <a:p>
            <a:endParaRPr lang="en-US" dirty="0"/>
          </a:p>
          <a:p>
            <a:r>
              <a:rPr lang="en-US" dirty="0" smtClean="0"/>
              <a:t>Adjust </a:t>
            </a:r>
            <a:r>
              <a:rPr lang="en-US" dirty="0" err="1" smtClean="0"/>
              <a:t>cwnd</a:t>
            </a:r>
            <a:endParaRPr lang="en-US" dirty="0" smtClean="0"/>
          </a:p>
          <a:p>
            <a:pPr lvl="1"/>
            <a:r>
              <a:rPr lang="en-US" dirty="0" smtClean="0"/>
              <a:t>Decrease when a segment is lost</a:t>
            </a:r>
          </a:p>
          <a:p>
            <a:pPr lvl="1"/>
            <a:r>
              <a:rPr lang="en-US" dirty="0" smtClean="0"/>
              <a:t>Increase when [consistent] ACKs are received</a:t>
            </a:r>
          </a:p>
          <a:p>
            <a:pPr lvl="2"/>
            <a:r>
              <a:rPr lang="en-US" dirty="0" smtClean="0"/>
              <a:t>Continue to increase until a segment is lost, then </a:t>
            </a:r>
            <a:r>
              <a:rPr lang="en-US" dirty="0" err="1" smtClean="0"/>
              <a:t>backoff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things can go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packets</a:t>
            </a:r>
          </a:p>
          <a:p>
            <a:r>
              <a:rPr lang="en-US" dirty="0" smtClean="0"/>
              <a:t>Corrupted packets</a:t>
            </a:r>
          </a:p>
          <a:p>
            <a:r>
              <a:rPr lang="en-US" dirty="0" smtClean="0"/>
              <a:t>Reordered packets</a:t>
            </a:r>
          </a:p>
          <a:p>
            <a:r>
              <a:rPr lang="en-US" dirty="0" smtClean="0"/>
              <a:t>…Malicious packets…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5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 smtClean="0"/>
              <a:t>Start with a small </a:t>
            </a:r>
            <a:r>
              <a:rPr lang="en-US" dirty="0" err="1" smtClean="0"/>
              <a:t>cwnd</a:t>
            </a:r>
            <a:r>
              <a:rPr lang="en-US" dirty="0" smtClean="0"/>
              <a:t> (one MSS)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cwnd</a:t>
            </a:r>
            <a:r>
              <a:rPr lang="en-US" dirty="0" smtClean="0"/>
              <a:t>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Wireshark</a:t>
            </a:r>
            <a:endParaRPr lang="en-US" dirty="0" smtClean="0"/>
          </a:p>
          <a:p>
            <a:r>
              <a:rPr lang="en-US" dirty="0" smtClean="0"/>
              <a:t>Your TCP Server / Client (from Lab #2)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</a:t>
            </a:r>
            <a:r>
              <a:rPr lang="en-US" sz="2400" dirty="0" smtClean="0"/>
              <a:t>on lecture slides from a </a:t>
            </a:r>
            <a:r>
              <a:rPr lang="en-US" sz="2400" dirty="0"/>
              <a:t>very good textbook, and used with </a:t>
            </a:r>
            <a:r>
              <a:rPr lang="en-US" sz="2400" dirty="0" smtClean="0"/>
              <a:t>the author’s permission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6e, 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</a:t>
            </a:r>
            <a:r>
              <a:rPr lang="en-US" sz="2400" dirty="0" smtClean="0"/>
              <a:t>2013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is also based on slides provided by Dr. Darrin Rothe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96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Receiver Feedback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Retransmission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Detection</a:t>
            </a:r>
          </a:p>
          <a:p>
            <a:pPr lvl="1"/>
            <a:r>
              <a:rPr lang="en-US" dirty="0" smtClean="0"/>
              <a:t>Checksum</a:t>
            </a:r>
          </a:p>
          <a:p>
            <a:r>
              <a:rPr lang="en-US" dirty="0" smtClean="0"/>
              <a:t>Receiver Feedback</a:t>
            </a:r>
          </a:p>
          <a:p>
            <a:pPr lvl="1"/>
            <a:r>
              <a:rPr lang="en-US" dirty="0" smtClean="0"/>
              <a:t>ACK – acknowledgment</a:t>
            </a:r>
          </a:p>
          <a:p>
            <a:pPr lvl="1"/>
            <a:r>
              <a:rPr lang="en-US" dirty="0" smtClean="0"/>
              <a:t>NAK – negative acknowledgment</a:t>
            </a:r>
          </a:p>
          <a:p>
            <a:pPr lvl="2"/>
            <a:r>
              <a:rPr lang="en-US" dirty="0" smtClean="0"/>
              <a:t>Also missing ACK</a:t>
            </a:r>
          </a:p>
          <a:p>
            <a:r>
              <a:rPr lang="en-US" dirty="0" smtClean="0"/>
              <a:t>Retransmission</a:t>
            </a:r>
          </a:p>
          <a:p>
            <a:pPr lvl="1"/>
            <a:r>
              <a:rPr lang="en-US" dirty="0" smtClean="0"/>
              <a:t>Sender resends segment with NAK or missing 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1676400"/>
            <a:ext cx="71707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295400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2514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RTT – </a:t>
            </a:r>
          </a:p>
          <a:p>
            <a:r>
              <a:rPr lang="en-US" dirty="0" smtClean="0"/>
              <a:t>Round</a:t>
            </a:r>
          </a:p>
          <a:p>
            <a:r>
              <a:rPr lang="en-US" dirty="0" smtClean="0"/>
              <a:t>Trip</a:t>
            </a:r>
          </a:p>
          <a:p>
            <a:r>
              <a:rPr lang="en-US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663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5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Sliding Window - Pipelined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Buffering on each end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60" y="1981201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Data Transfer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transferred as a stream of octets</a:t>
            </a:r>
          </a:p>
          <a:p>
            <a:r>
              <a:rPr lang="en-US" dirty="0" smtClean="0"/>
              <a:t>Data is transferred in segments, but acknowledged at the octet level</a:t>
            </a:r>
          </a:p>
          <a:p>
            <a:r>
              <a:rPr lang="en-US" dirty="0" smtClean="0"/>
              <a:t>Full duplex – data can be transferred in either direction, or both</a:t>
            </a:r>
          </a:p>
          <a:p>
            <a:r>
              <a:rPr lang="en-US" dirty="0" smtClean="0"/>
              <a:t>Both endpoints of connection must maintain buffers/windows for both sending and receiving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Sender’s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1, 2 have been sent and acknowledged</a:t>
            </a:r>
          </a:p>
          <a:p>
            <a:r>
              <a:rPr lang="en-US" sz="2800" dirty="0" smtClean="0"/>
              <a:t>3 – 6 sent but not acknowledged</a:t>
            </a:r>
          </a:p>
          <a:p>
            <a:r>
              <a:rPr lang="en-US" sz="2800" dirty="0" smtClean="0"/>
              <a:t>7 – 9 have not been sent but can be without delay</a:t>
            </a:r>
          </a:p>
          <a:p>
            <a:r>
              <a:rPr lang="en-US" sz="2800" dirty="0" smtClean="0"/>
              <a:t>10 and higher will not be sent until window moves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73381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4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72128">
  <a:themeElements>
    <a:clrScheme name="Default Design 9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CEF9FE"/>
      </a:accent1>
      <a:accent2>
        <a:srgbClr val="8DC6FF"/>
      </a:accent2>
      <a:accent3>
        <a:srgbClr val="ECFAF7"/>
      </a:accent3>
      <a:accent4>
        <a:srgbClr val="000000"/>
      </a:accent4>
      <a:accent5>
        <a:srgbClr val="E3FBFE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2D2015"/>
        </a:dk1>
        <a:lt1>
          <a:srgbClr val="777777"/>
        </a:lt1>
        <a:dk2>
          <a:srgbClr val="523E26"/>
        </a:dk2>
        <a:lt2>
          <a:srgbClr val="DFC08D"/>
        </a:lt2>
        <a:accent1>
          <a:srgbClr val="B9DC91"/>
        </a:accent1>
        <a:accent2>
          <a:srgbClr val="6699CC"/>
        </a:accent2>
        <a:accent3>
          <a:srgbClr val="B3AFAC"/>
        </a:accent3>
        <a:accent4>
          <a:srgbClr val="656565"/>
        </a:accent4>
        <a:accent5>
          <a:srgbClr val="D9EBC7"/>
        </a:accent5>
        <a:accent6>
          <a:srgbClr val="5C8AB9"/>
        </a:accent6>
        <a:hlink>
          <a:srgbClr val="E66464"/>
        </a:hlink>
        <a:folHlink>
          <a:srgbClr val="6600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C1F00"/>
        </a:dk1>
        <a:lt1>
          <a:srgbClr val="CCCC99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AEAE82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8572B"/>
        </a:dk1>
        <a:lt1>
          <a:srgbClr val="666699"/>
        </a:lt1>
        <a:dk2>
          <a:srgbClr val="66CCFF"/>
        </a:dk2>
        <a:lt2>
          <a:srgbClr val="3E3E5C"/>
        </a:lt2>
        <a:accent1>
          <a:srgbClr val="CCCC99"/>
        </a:accent1>
        <a:accent2>
          <a:srgbClr val="FFFFCC"/>
        </a:accent2>
        <a:accent3>
          <a:srgbClr val="B8B8CA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99"/>
        </a:dk1>
        <a:lt1>
          <a:srgbClr val="666666"/>
        </a:lt1>
        <a:dk2>
          <a:srgbClr val="000000"/>
        </a:dk2>
        <a:lt2>
          <a:srgbClr val="33CCFF"/>
        </a:lt2>
        <a:accent1>
          <a:srgbClr val="D2D2D2"/>
        </a:accent1>
        <a:accent2>
          <a:srgbClr val="8DC6FF"/>
        </a:accent2>
        <a:accent3>
          <a:srgbClr val="AAAAAA"/>
        </a:accent3>
        <a:accent4>
          <a:srgbClr val="565656"/>
        </a:accent4>
        <a:accent5>
          <a:srgbClr val="E5E5E5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3366CC"/>
        </a:lt1>
        <a:dk2>
          <a:srgbClr val="000099"/>
        </a:dk2>
        <a:lt2>
          <a:srgbClr val="006699"/>
        </a:lt2>
        <a:accent1>
          <a:srgbClr val="99CCFF"/>
        </a:accent1>
        <a:accent2>
          <a:srgbClr val="FF9900"/>
        </a:accent2>
        <a:accent3>
          <a:srgbClr val="AAAACA"/>
        </a:accent3>
        <a:accent4>
          <a:srgbClr val="2A56AE"/>
        </a:accent4>
        <a:accent5>
          <a:srgbClr val="CAE2FF"/>
        </a:accent5>
        <a:accent6>
          <a:srgbClr val="E78A00"/>
        </a:accent6>
        <a:hlink>
          <a:srgbClr val="009999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CEF9FE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3FBFE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F66F0A"/>
        </a:dk2>
        <a:lt2>
          <a:srgbClr val="808080"/>
        </a:lt2>
        <a:accent1>
          <a:srgbClr val="99CCFF"/>
        </a:accent1>
        <a:accent2>
          <a:srgbClr val="CCFF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E7E7"/>
        </a:accent6>
        <a:hlink>
          <a:srgbClr val="0066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TP001072128</AuthoringAssetId>
    <AssetId xmlns="145c5697-5eb5-440b-b2f1-a8273fb59250">TS001072128</Asset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6EA69-F5DC-420F-901F-888F8945AFBF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48E8689-BC20-4544-9424-07E67CBC951A}">
  <ds:schemaRefs>
    <ds:schemaRef ds:uri="http://schemas.microsoft.com/office/2006/metadata/properties"/>
    <ds:schemaRef ds:uri="http://schemas.microsoft.com/office/infopath/2007/PartnerControls"/>
    <ds:schemaRef ds:uri="145c5697-5eb5-440b-b2f1-a8273fb59250"/>
  </ds:schemaRefs>
</ds:datastoreItem>
</file>

<file path=customXml/itemProps3.xml><?xml version="1.0" encoding="utf-8"?>
<ds:datastoreItem xmlns:ds="http://schemas.openxmlformats.org/officeDocument/2006/customXml" ds:itemID="{19C2B7B0-4EB1-4056-A838-B721A67054A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E8EFEF-3693-4A69-9525-897178019A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TS001072128</Template>
  <TotalTime>1558</TotalTime>
  <Words>512</Words>
  <Application>Microsoft Office PowerPoint</Application>
  <PresentationFormat>On-screen Show (4:3)</PresentationFormat>
  <Paragraphs>120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TS001072128</vt:lpstr>
      <vt:lpstr>TCP as a Reliable Transport</vt:lpstr>
      <vt:lpstr>How things can go wrong…</vt:lpstr>
      <vt:lpstr>Requirements for Reliability</vt:lpstr>
      <vt:lpstr>Requirements for Reliability</vt:lpstr>
      <vt:lpstr>Stop and Wait</vt:lpstr>
      <vt:lpstr>Packet Loss</vt:lpstr>
      <vt:lpstr>Sliding Window - Pipelined</vt:lpstr>
      <vt:lpstr>TCP Data Transfer Specifics</vt:lpstr>
      <vt:lpstr>Sender’s Window</vt:lpstr>
      <vt:lpstr>Window Advertisement</vt:lpstr>
      <vt:lpstr>Acknowledgement</vt:lpstr>
      <vt:lpstr>Acknowledgement</vt:lpstr>
      <vt:lpstr>Acknowledgement</vt:lpstr>
      <vt:lpstr>Timeout and Retransmission</vt:lpstr>
      <vt:lpstr>Adaptive Retransmission</vt:lpstr>
      <vt:lpstr>Congestion Control</vt:lpstr>
      <vt:lpstr>New Variable - cwnd</vt:lpstr>
      <vt:lpstr>cwnd</vt:lpstr>
      <vt:lpstr>Congestion Detection</vt:lpstr>
      <vt:lpstr>TCP Slow Start</vt:lpstr>
      <vt:lpstr>cwnd Over Time</vt:lpstr>
      <vt:lpstr>Lab Tomorrow</vt:lpstr>
      <vt:lpstr>PowerPoint Presentation</vt:lpstr>
    </vt:vector>
  </TitlesOfParts>
  <Company>Milwaukee School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IPv4 Datagram</dc:title>
  <dc:creator>Administrator</dc:creator>
  <cp:lastModifiedBy>Josiah A Yoder - Post Meeting</cp:lastModifiedBy>
  <cp:revision>66</cp:revision>
  <cp:lastPrinted>1601-01-01T00:00:00Z</cp:lastPrinted>
  <dcterms:created xsi:type="dcterms:W3CDTF">2014-03-28T18:54:38Z</dcterms:created>
  <dcterms:modified xsi:type="dcterms:W3CDTF">2014-11-03T14:48:11Z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Markets">
    <vt:lpwstr>en-us</vt:lpwstr>
  </property>
  <property fmtid="{D5CDD505-2E9C-101B-9397-08002B2CF9AE}" pid="4" name="AssetType">
    <vt:lpwstr>TP</vt:lpwstr>
  </property>
  <property fmtid="{D5CDD505-2E9C-101B-9397-08002B2CF9AE}" pid="5" name="BugNumber">
    <vt:lpwstr>460420L</vt:lpwstr>
  </property>
  <property fmtid="{D5CDD505-2E9C-101B-9397-08002B2CF9AE}" pid="6" name="TPInstallLocation">
    <vt:lpwstr>{Document Themes}</vt:lpwstr>
  </property>
  <property fmtid="{D5CDD505-2E9C-101B-9397-08002B2CF9AE}" pid="7" name="PrimaryImageGen">
    <vt:lpwstr>1</vt:lpwstr>
  </property>
  <property fmtid="{D5CDD505-2E9C-101B-9397-08002B2CF9AE}" pid="8" name="display_urn:schemas-microsoft-com:office:office#APAuthor">
    <vt:lpwstr>REDMOND\cynvey</vt:lpwstr>
  </property>
  <property fmtid="{D5CDD505-2E9C-101B-9397-08002B2CF9AE}" pid="9" name="APAuthor">
    <vt:lpwstr>191</vt:lpwstr>
  </property>
  <property fmtid="{D5CDD505-2E9C-101B-9397-08002B2CF9AE}" pid="10" name="Milestone">
    <vt:lpwstr>Continuous</vt:lpwstr>
  </property>
  <property fmtid="{D5CDD505-2E9C-101B-9397-08002B2CF9AE}" pid="11" name="TPAppVersion">
    <vt:lpwstr>11</vt:lpwstr>
  </property>
  <property fmtid="{D5CDD505-2E9C-101B-9397-08002B2CF9AE}" pid="12" name="TPCommandLine">
    <vt:lpwstr>{PP} {FilePath}</vt:lpwstr>
  </property>
  <property fmtid="{D5CDD505-2E9C-101B-9397-08002B2CF9AE}" pid="13" name="AssetId">
    <vt:lpwstr>TS001072128</vt:lpwstr>
  </property>
  <property fmtid="{D5CDD505-2E9C-101B-9397-08002B2CF9AE}" pid="14" name="IsSearchable">
    <vt:lpwstr>0</vt:lpwstr>
  </property>
  <property fmtid="{D5CDD505-2E9C-101B-9397-08002B2CF9AE}" pid="15" name="NumericId">
    <vt:lpwstr>-1.00000000000000</vt:lpwstr>
  </property>
  <property fmtid="{D5CDD505-2E9C-101B-9397-08002B2CF9AE}" pid="16" name="PublishTargets">
    <vt:lpwstr>OfficeOnline</vt:lpwstr>
  </property>
  <property fmtid="{D5CDD505-2E9C-101B-9397-08002B2CF9AE}" pid="17" name="TPLaunchHelpLinkType">
    <vt:lpwstr>Template</vt:lpwstr>
  </property>
  <property fmtid="{D5CDD505-2E9C-101B-9397-08002B2CF9AE}" pid="18" name="TPFriendlyName">
    <vt:lpwstr>Checkerboard keyboard design template</vt:lpwstr>
  </property>
  <property fmtid="{D5CDD505-2E9C-101B-9397-08002B2CF9AE}" pid="19" name="display_urn:schemas-microsoft-com:office:office#APEditor">
    <vt:lpwstr>REDMOND\v-luannv</vt:lpwstr>
  </property>
  <property fmtid="{D5CDD505-2E9C-101B-9397-08002B2CF9AE}" pid="20" name="APEditor">
    <vt:lpwstr>92</vt:lpwstr>
  </property>
  <property fmtid="{D5CDD505-2E9C-101B-9397-08002B2CF9AE}" pid="21" name="Provider">
    <vt:lpwstr>EY006220130</vt:lpwstr>
  </property>
  <property fmtid="{D5CDD505-2E9C-101B-9397-08002B2CF9AE}" pid="22" name="SourceTitle">
    <vt:lpwstr>Checkerboard keyboard design template</vt:lpwstr>
  </property>
  <property fmtid="{D5CDD505-2E9C-101B-9397-08002B2CF9AE}" pid="23" name="TPApplication">
    <vt:lpwstr>PowerPoint</vt:lpwstr>
  </property>
  <property fmtid="{D5CDD505-2E9C-101B-9397-08002B2CF9AE}" pid="24" name="TPLaunchHelpLink">
    <vt:lpwstr/>
  </property>
  <property fmtid="{D5CDD505-2E9C-101B-9397-08002B2CF9AE}" pid="25" name="OpenTemplate">
    <vt:lpwstr>1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Applications">
    <vt:lpwstr>182;#Office XP;#65;#Microsoft Office PowerPoint 2007;#184;#Office 2000;#79;#Template 12;#66;#PowerPoint - Design Templt 2003;#64;#PowerPoint 2003;#67;#PowerPoint - Design Templt 12</vt:lpwstr>
  </property>
  <property fmtid="{D5CDD505-2E9C-101B-9397-08002B2CF9AE}" pid="29" name="TemplateStatus">
    <vt:lpwstr>Complete</vt:lpwstr>
  </property>
  <property fmtid="{D5CDD505-2E9C-101B-9397-08002B2CF9AE}" pid="30" name="ContentTypeId">
    <vt:lpwstr>0x0101006025706CF4CD034688BEBAE97A2E701D020200C3831ACA17D8814887A164412888521E</vt:lpwstr>
  </property>
  <property fmtid="{D5CDD505-2E9C-101B-9397-08002B2CF9AE}" pid="31" name="IsDeleted">
    <vt:lpwstr>0</vt:lpwstr>
  </property>
  <property fmtid="{D5CDD505-2E9C-101B-9397-08002B2CF9AE}" pid="32" name="ShowIn">
    <vt:lpwstr>Show everywhere</vt:lpwstr>
  </property>
  <property fmtid="{D5CDD505-2E9C-101B-9397-08002B2CF9AE}" pid="33" name="UANotes">
    <vt:lpwstr>429034L. June 2003 retrofit</vt:lpwstr>
  </property>
  <property fmtid="{D5CDD505-2E9C-101B-9397-08002B2CF9AE}" pid="34" name="PublishStatusLookup">
    <vt:lpwstr>256952</vt:lpwstr>
  </property>
  <property fmtid="{D5CDD505-2E9C-101B-9397-08002B2CF9AE}" pid="35" name="TPComponent">
    <vt:lpwstr>PPTFiles</vt:lpwstr>
  </property>
  <property fmtid="{D5CDD505-2E9C-101B-9397-08002B2CF9AE}" pid="36" name="TPNamespace">
    <vt:lpwstr>POWERPNT</vt:lpwstr>
  </property>
  <property fmtid="{D5CDD505-2E9C-101B-9397-08002B2CF9AE}" pid="37" name="TPClientViewer">
    <vt:lpwstr>Microsoft Office PowerPoint</vt:lpwstr>
  </property>
  <property fmtid="{D5CDD505-2E9C-101B-9397-08002B2CF9AE}" pid="38" name="APTrustLevel">
    <vt:lpwstr>1.00000000000000</vt:lpwstr>
  </property>
  <property fmtid="{D5CDD505-2E9C-101B-9397-08002B2CF9AE}" pid="39" name="TrustLevel">
    <vt:lpwstr>Microsoft Managed Content</vt:lpwstr>
  </property>
  <property fmtid="{D5CDD505-2E9C-101B-9397-08002B2CF9AE}" pid="40" name="Content Type">
    <vt:lpwstr>OOFile</vt:lpwstr>
  </property>
  <property fmtid="{D5CDD505-2E9C-101B-9397-08002B2CF9AE}" pid="41" name="AuthoringAssetId">
    <vt:lpwstr>TP001072128</vt:lpwstr>
  </property>
  <property fmtid="{D5CDD505-2E9C-101B-9397-08002B2CF9AE}" pid="42" name="NumericAssetId">
    <vt:lpwstr/>
  </property>
  <property fmtid="{D5CDD505-2E9C-101B-9397-08002B2CF9AE}" pid="43" name="AppVer">
    <vt:lpwstr/>
  </property>
</Properties>
</file>