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8"/>
  </p:notesMasterIdLst>
  <p:sldIdLst>
    <p:sldId id="310" r:id="rId6"/>
    <p:sldId id="312" r:id="rId7"/>
    <p:sldId id="313" r:id="rId8"/>
    <p:sldId id="314" r:id="rId9"/>
    <p:sldId id="283" r:id="rId10"/>
    <p:sldId id="290" r:id="rId11"/>
    <p:sldId id="301" r:id="rId12"/>
    <p:sldId id="302" r:id="rId13"/>
    <p:sldId id="303" r:id="rId14"/>
    <p:sldId id="304" r:id="rId15"/>
    <p:sldId id="305" r:id="rId16"/>
    <p:sldId id="306" r:id="rId17"/>
    <p:sldId id="318" r:id="rId18"/>
    <p:sldId id="316" r:id="rId19"/>
    <p:sldId id="317" r:id="rId20"/>
    <p:sldId id="319" r:id="rId21"/>
    <p:sldId id="320" r:id="rId22"/>
    <p:sldId id="322" r:id="rId23"/>
    <p:sldId id="323" r:id="rId24"/>
    <p:sldId id="321" r:id="rId25"/>
    <p:sldId id="315" r:id="rId26"/>
    <p:sldId id="309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5600"/>
    <a:srgbClr val="E84B02"/>
    <a:srgbClr val="BA0003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>
        <p:scale>
          <a:sx n="66" d="100"/>
          <a:sy n="66" d="100"/>
        </p:scale>
        <p:origin x="-58" y="14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E1BEB-68F3-4786-96AB-5FE4CB299FC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D29F5-C7F1-40DF-B5B1-B8CCC5168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0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4"/>
            <a:ext cx="3663298" cy="366236"/>
          </a:xfrm>
          <a:prstGeom prst="rect">
            <a:avLst/>
          </a:prstGeom>
          <a:noFill/>
        </p:spPr>
        <p:txBody>
          <a:bodyPr vert="horz" lIns="88374" tIns="44187" rIns="88374" bIns="44187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95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8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73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71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304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278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386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84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152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92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690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135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574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34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41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95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36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72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69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78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D29F5-C7F1-40DF-B5B1-B8CCC5168D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41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69888"/>
            <a:ext cx="8153400" cy="11652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7620000" cy="519113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F99C23D-D6A2-4EEE-A206-F7C8926F69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C7FB9-61C3-400A-AA9F-1BE034AB68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96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334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5334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6D33E-2CB2-4CD6-924D-17DC094C0B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77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B10F9-BB1C-4E31-B074-81A9029B3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88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26D14-5AFC-49D7-A4C8-EF99B4E9AE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12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528C4-6E1D-495F-853E-01EC2B17BD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9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55090-CE23-47C1-91DE-AF73560226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49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2B9C3-2D69-431E-B6BC-4693DF4EE2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99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0B815-690B-48FD-80C8-19C95451F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64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FC805-00EF-4118-AF54-05D9CFE0B2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37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A47DA-75B4-41C4-B64F-3FFC82413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36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33400"/>
            <a:ext cx="7620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33600" y="6400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186A04F-5227-486A-AEDA-4306B56554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etwork_congestion#Congestive_collaps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9,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Quiz on SMTP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TCP: Flow control vs. Congestion Control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TCP startup, error recovery, and shut-down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Before 8am Thursday: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Watch video. Take quiz. (see links online)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344487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041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segments lost, maybe we are sending too many</a:t>
            </a:r>
          </a:p>
          <a:p>
            <a:pPr lvl="1"/>
            <a:endParaRPr lang="en-US" dirty="0"/>
          </a:p>
          <a:p>
            <a:r>
              <a:rPr lang="en-US" dirty="0" smtClean="0"/>
              <a:t>Adjust </a:t>
            </a:r>
            <a:r>
              <a:rPr lang="en-US" dirty="0" err="1" smtClean="0"/>
              <a:t>cwnd</a:t>
            </a:r>
            <a:endParaRPr lang="en-US" dirty="0" smtClean="0"/>
          </a:p>
          <a:p>
            <a:pPr lvl="1"/>
            <a:r>
              <a:rPr lang="en-US" dirty="0" smtClean="0"/>
              <a:t>Decrease when a segment is lost</a:t>
            </a:r>
          </a:p>
          <a:p>
            <a:pPr lvl="1"/>
            <a:r>
              <a:rPr lang="en-US" dirty="0" smtClean="0"/>
              <a:t>Increase when [consistent] ACKs are received</a:t>
            </a:r>
          </a:p>
          <a:p>
            <a:pPr lvl="2"/>
            <a:r>
              <a:rPr lang="en-US" dirty="0" smtClean="0"/>
              <a:t>Continue to increase until a segment is lost, then </a:t>
            </a:r>
            <a:r>
              <a:rPr lang="en-US" dirty="0" err="1" smtClean="0"/>
              <a:t>backoff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Slow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3657600" cy="5029200"/>
          </a:xfrm>
        </p:spPr>
        <p:txBody>
          <a:bodyPr/>
          <a:lstStyle/>
          <a:p>
            <a:r>
              <a:rPr lang="en-US" dirty="0" smtClean="0"/>
              <a:t>Start with a small </a:t>
            </a:r>
            <a:r>
              <a:rPr lang="en-US" dirty="0" err="1" smtClean="0"/>
              <a:t>cwnd</a:t>
            </a:r>
            <a:r>
              <a:rPr lang="en-US" dirty="0" smtClean="0"/>
              <a:t> (one MSS)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179054"/>
            <a:ext cx="4038600" cy="517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28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cwnd</a:t>
            </a:r>
            <a:r>
              <a:rPr lang="en-US" dirty="0" smtClean="0"/>
              <a:t>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7457872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59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How to avoid accidental message?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a TCP message from a previous connection gets stuck in a router for a while, but then eventually gets delivered later?</a:t>
            </a:r>
          </a:p>
          <a:p>
            <a:r>
              <a:rPr lang="en-US" dirty="0" smtClean="0"/>
              <a:t>How to avoid it being mistaken for the newer message?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0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TCP sequence &amp; </a:t>
            </a:r>
            <a:r>
              <a:rPr lang="en-US" dirty="0" err="1" smtClean="0"/>
              <a:t>acknowlegement</a:t>
            </a:r>
            <a:r>
              <a:rPr lang="en-US" dirty="0" smtClean="0"/>
              <a:t>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sequence numbers actually start at a random number</a:t>
            </a:r>
          </a:p>
          <a:p>
            <a:r>
              <a:rPr lang="en-US" dirty="0" smtClean="0"/>
              <a:t>To establish the number, the sender sends the random first sequence number.</a:t>
            </a:r>
          </a:p>
          <a:p>
            <a:r>
              <a:rPr lang="en-US" dirty="0" smtClean="0"/>
              <a:t>The receiver replies with the sequence number + 1</a:t>
            </a:r>
          </a:p>
          <a:p>
            <a:r>
              <a:rPr lang="en-US" dirty="0" smtClean="0"/>
              <a:t>After this, the current sequence number is always  </a:t>
            </a:r>
            <a:r>
              <a:rPr lang="en-US" i="1" dirty="0" smtClean="0"/>
              <a:t>first number </a:t>
            </a:r>
            <a:r>
              <a:rPr lang="en-US" dirty="0" smtClean="0"/>
              <a:t>+ 1 + </a:t>
            </a:r>
            <a:r>
              <a:rPr lang="en-US" i="1" dirty="0" smtClean="0"/>
              <a:t>total number of bytes sent/received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1781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a TCP sequence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5750" y="1110734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14950" y="1263134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838200" y="1674146"/>
            <a:ext cx="5295900" cy="4955254"/>
            <a:chOff x="838200" y="1676400"/>
            <a:chExt cx="5295900" cy="6153551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838200" y="1676400"/>
              <a:ext cx="0" cy="615355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5867400" y="1828800"/>
              <a:ext cx="0" cy="59065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838200" y="1981200"/>
              <a:ext cx="5029200" cy="914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Box 9"/>
            <p:cNvSpPr txBox="1"/>
            <p:nvPr/>
          </p:nvSpPr>
          <p:spPr>
            <a:xfrm>
              <a:off x="2247900" y="1796533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SYN, SEQ = 368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838200" y="2895600"/>
              <a:ext cx="5029200" cy="838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TextBox 16"/>
            <p:cNvSpPr txBox="1"/>
            <p:nvPr/>
          </p:nvSpPr>
          <p:spPr>
            <a:xfrm>
              <a:off x="965522" y="2958626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ACK, ACK = 369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H="1">
              <a:off x="842058" y="4709978"/>
              <a:ext cx="5029200" cy="838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870030" y="3733800"/>
              <a:ext cx="5029200" cy="914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TextBox 20"/>
            <p:cNvSpPr txBox="1"/>
            <p:nvPr/>
          </p:nvSpPr>
          <p:spPr>
            <a:xfrm>
              <a:off x="2895600" y="3707368"/>
              <a:ext cx="3238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SEQ = 369,   10 bytes data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90600" y="4748920"/>
              <a:ext cx="3086100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ACK, ACK = 379</a:t>
              </a:r>
              <a:endParaRPr lang="en-US" dirty="0"/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flipH="1">
              <a:off x="842058" y="6567185"/>
              <a:ext cx="5029200" cy="838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870030" y="5591007"/>
              <a:ext cx="5029200" cy="914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TextBox 24"/>
            <p:cNvSpPr txBox="1"/>
            <p:nvPr/>
          </p:nvSpPr>
          <p:spPr>
            <a:xfrm>
              <a:off x="2895600" y="5564576"/>
              <a:ext cx="3238500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SEQ = 379,   10 bytes data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29496" y="6704977"/>
              <a:ext cx="3086100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ACK = </a:t>
              </a:r>
              <a:r>
                <a:rPr lang="en-US" dirty="0" smtClean="0"/>
                <a:t>389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7140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also can send data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5750" y="1110734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14950" y="1263134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838200" y="1674146"/>
            <a:ext cx="5295900" cy="4955254"/>
            <a:chOff x="838200" y="1676400"/>
            <a:chExt cx="5295900" cy="6153551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838200" y="1676400"/>
              <a:ext cx="0" cy="615355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5867400" y="1828800"/>
              <a:ext cx="0" cy="59065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838200" y="1981200"/>
              <a:ext cx="5029200" cy="914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>
              <a:off x="838200" y="2895600"/>
              <a:ext cx="5029200" cy="838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TextBox 16"/>
            <p:cNvSpPr txBox="1"/>
            <p:nvPr/>
          </p:nvSpPr>
          <p:spPr>
            <a:xfrm>
              <a:off x="1143000" y="2945367"/>
              <a:ext cx="2209800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SYN, SEQ = 824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H="1">
              <a:off x="842058" y="4709978"/>
              <a:ext cx="5029200" cy="838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870030" y="3733800"/>
              <a:ext cx="5029200" cy="914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TextBox 20"/>
            <p:cNvSpPr txBox="1"/>
            <p:nvPr/>
          </p:nvSpPr>
          <p:spPr>
            <a:xfrm>
              <a:off x="2895600" y="3707368"/>
              <a:ext cx="3238500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ACK, ACK = 825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96073" y="4523853"/>
              <a:ext cx="3086100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SEQ = 825, 30 bytes data  </a:t>
              </a:r>
              <a:endParaRPr lang="en-US" dirty="0"/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flipH="1">
              <a:off x="842058" y="6567185"/>
              <a:ext cx="5029200" cy="838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870030" y="5591007"/>
              <a:ext cx="5029200" cy="914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TextBox 24"/>
            <p:cNvSpPr txBox="1"/>
            <p:nvPr/>
          </p:nvSpPr>
          <p:spPr>
            <a:xfrm>
              <a:off x="2895600" y="5564576"/>
              <a:ext cx="3238500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ACK, ACK = 855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29496" y="6704977"/>
              <a:ext cx="3086100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85463" y="5538829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 = 855, 20 bytes data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4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together now…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5750" y="1110734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14950" y="1263134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838200" y="1674146"/>
            <a:ext cx="5295900" cy="4955254"/>
            <a:chOff x="838200" y="1676400"/>
            <a:chExt cx="5295900" cy="6153551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838200" y="1676400"/>
              <a:ext cx="0" cy="615355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5867400" y="1828800"/>
              <a:ext cx="0" cy="59065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838200" y="1981200"/>
              <a:ext cx="5029200" cy="914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>
              <a:off x="838200" y="2895600"/>
              <a:ext cx="5029200" cy="8382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TextBox 16"/>
            <p:cNvSpPr txBox="1"/>
            <p:nvPr/>
          </p:nvSpPr>
          <p:spPr>
            <a:xfrm>
              <a:off x="910300" y="2945367"/>
              <a:ext cx="2209800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SYN, SEQ = 824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H="1">
              <a:off x="842058" y="4709978"/>
              <a:ext cx="5029200" cy="838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870030" y="3733800"/>
              <a:ext cx="5029200" cy="914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TextBox 20"/>
            <p:cNvSpPr txBox="1"/>
            <p:nvPr/>
          </p:nvSpPr>
          <p:spPr>
            <a:xfrm>
              <a:off x="2895600" y="3707368"/>
              <a:ext cx="3238500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ACK, ACK = 825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8200" y="4480655"/>
              <a:ext cx="3086100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SEQ = 825, 30 bytes data  </a:t>
              </a:r>
              <a:endParaRPr lang="en-US" dirty="0"/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flipH="1">
              <a:off x="842058" y="6567185"/>
              <a:ext cx="5029200" cy="838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870030" y="5591007"/>
              <a:ext cx="5029200" cy="914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TextBox 24"/>
            <p:cNvSpPr txBox="1"/>
            <p:nvPr/>
          </p:nvSpPr>
          <p:spPr>
            <a:xfrm>
              <a:off x="2895600" y="5564576"/>
              <a:ext cx="3238500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ACK, ACK = 855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29496" y="6704977"/>
              <a:ext cx="3086100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85463" y="5538829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 = 855, 20 bytes data 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51758" y="1767458"/>
            <a:ext cx="2209800" cy="29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SYN, SEQ = 368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26939" y="2412990"/>
            <a:ext cx="2209800" cy="29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ACK, ACK = 369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882578" y="3069211"/>
            <a:ext cx="3238500" cy="29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 = 369,   10 bytes data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38200" y="4175034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ACK, ACK = 379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845916" y="5609109"/>
            <a:ext cx="5029200" cy="6749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873888" y="4823024"/>
            <a:ext cx="5029200" cy="7363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Box 41"/>
          <p:cNvSpPr txBox="1"/>
          <p:nvPr/>
        </p:nvSpPr>
        <p:spPr>
          <a:xfrm>
            <a:off x="2911515" y="455079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 = 379,   10 bytes data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07647" y="5759455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ACK = </a:t>
            </a:r>
            <a:r>
              <a:rPr lang="en-US" dirty="0" smtClean="0"/>
              <a:t>389</a:t>
            </a:r>
            <a:endParaRPr lang="en-US" dirty="0"/>
          </a:p>
        </p:txBody>
      </p:sp>
      <p:sp>
        <p:nvSpPr>
          <p:cNvPr id="3" name="Right Brace 2"/>
          <p:cNvSpPr/>
          <p:nvPr/>
        </p:nvSpPr>
        <p:spPr bwMode="auto">
          <a:xfrm>
            <a:off x="6019800" y="1767458"/>
            <a:ext cx="228600" cy="216486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19850" y="2526723"/>
            <a:ext cx="1657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Three-way Handshake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17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pending messages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5750" y="1110734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873165" y="1674146"/>
            <a:ext cx="5295900" cy="4955254"/>
            <a:chOff x="838200" y="1676400"/>
            <a:chExt cx="5295900" cy="6153551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838200" y="1676400"/>
              <a:ext cx="0" cy="615355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5867400" y="1828800"/>
              <a:ext cx="0" cy="59065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838200" y="1981200"/>
              <a:ext cx="5029200" cy="914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" name="TextBox 32"/>
            <p:cNvSpPr txBox="1"/>
            <p:nvPr/>
          </p:nvSpPr>
          <p:spPr>
            <a:xfrm>
              <a:off x="2247900" y="1796533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SYN, SEQ = 368</a:t>
              </a:r>
              <a:endParaRPr lang="en-US" dirty="0"/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H="1">
              <a:off x="838200" y="2895600"/>
              <a:ext cx="5029200" cy="838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TextBox 34"/>
            <p:cNvSpPr txBox="1"/>
            <p:nvPr/>
          </p:nvSpPr>
          <p:spPr>
            <a:xfrm>
              <a:off x="965522" y="2958626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ACK, ACK = 369</a:t>
              </a:r>
              <a:endParaRPr lang="en-US" dirty="0"/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870030" y="3733800"/>
              <a:ext cx="3206670" cy="59495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TextBox 37"/>
            <p:cNvSpPr txBox="1"/>
            <p:nvPr/>
          </p:nvSpPr>
          <p:spPr>
            <a:xfrm>
              <a:off x="2895600" y="3707368"/>
              <a:ext cx="3238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SEQ = 369,   10 bytes data</a:t>
              </a:r>
              <a:endParaRPr lang="en-US" dirty="0"/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H="1">
              <a:off x="842058" y="6567185"/>
              <a:ext cx="5029200" cy="838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848810" y="5612762"/>
              <a:ext cx="5029200" cy="91440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Box 41"/>
            <p:cNvSpPr txBox="1"/>
            <p:nvPr/>
          </p:nvSpPr>
          <p:spPr>
            <a:xfrm>
              <a:off x="2895600" y="5564576"/>
              <a:ext cx="3238500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SEQ = 379,   20 bytes data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89322" y="6567185"/>
              <a:ext cx="3086100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ACK, ACK = 369</a:t>
              </a:r>
              <a:endParaRPr lang="en-US" dirty="0"/>
            </a:p>
          </p:txBody>
        </p:sp>
      </p:grpSp>
      <p:cxnSp>
        <p:nvCxnSpPr>
          <p:cNvPr id="5" name="Straight Connector 4"/>
          <p:cNvCxnSpPr/>
          <p:nvPr/>
        </p:nvCxnSpPr>
        <p:spPr bwMode="auto">
          <a:xfrm>
            <a:off x="4065849" y="3643681"/>
            <a:ext cx="114300" cy="3553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4035465" y="3632314"/>
            <a:ext cx="152400" cy="3553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308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 TCP connection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5750" y="1110734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14950" y="1263134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838200" y="1612203"/>
            <a:ext cx="5226211" cy="5017197"/>
            <a:chOff x="838200" y="1599478"/>
            <a:chExt cx="5226211" cy="6230473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838200" y="1676400"/>
              <a:ext cx="0" cy="615355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5867400" y="1828800"/>
              <a:ext cx="0" cy="59065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838200" y="1981200"/>
              <a:ext cx="5029200" cy="914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Box 9"/>
            <p:cNvSpPr txBox="1"/>
            <p:nvPr/>
          </p:nvSpPr>
          <p:spPr>
            <a:xfrm>
              <a:off x="2444911" y="1599478"/>
              <a:ext cx="3619500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FIN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838200" y="2895600"/>
              <a:ext cx="5029200" cy="838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TextBox 16"/>
            <p:cNvSpPr txBox="1"/>
            <p:nvPr/>
          </p:nvSpPr>
          <p:spPr>
            <a:xfrm>
              <a:off x="2354966" y="2856054"/>
              <a:ext cx="3492178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ACK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H="1">
              <a:off x="842058" y="4709978"/>
              <a:ext cx="5029200" cy="838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TextBox 21"/>
            <p:cNvSpPr txBox="1"/>
            <p:nvPr/>
          </p:nvSpPr>
          <p:spPr>
            <a:xfrm>
              <a:off x="2376186" y="4552739"/>
              <a:ext cx="3086100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FIN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838200" y="5605381"/>
              <a:ext cx="5029200" cy="91440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TextBox 24"/>
            <p:cNvSpPr txBox="1"/>
            <p:nvPr/>
          </p:nvSpPr>
          <p:spPr>
            <a:xfrm>
              <a:off x="2817953" y="5431594"/>
              <a:ext cx="3238500" cy="458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ACK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1288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4233334" cy="5029200"/>
          </a:xfrm>
        </p:spPr>
        <p:txBody>
          <a:bodyPr/>
          <a:lstStyle/>
          <a:p>
            <a:r>
              <a:rPr lang="en-US" dirty="0" smtClean="0"/>
              <a:t>Acknowledgements are cumulative</a:t>
            </a:r>
          </a:p>
          <a:p>
            <a:pPr lvl="1"/>
            <a:r>
              <a:rPr lang="en-US" dirty="0" smtClean="0"/>
              <a:t>Acknowledgement of any octet implies receipt of all previous octets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Think (30 s)</a:t>
            </a:r>
          </a:p>
          <a:p>
            <a:pPr lvl="1"/>
            <a:r>
              <a:rPr lang="en-US" dirty="0" smtClean="0"/>
              <a:t>Pair (30 s)</a:t>
            </a:r>
          </a:p>
          <a:p>
            <a:pPr lvl="1"/>
            <a:r>
              <a:rPr lang="en-US" dirty="0" err="1" smtClean="0"/>
              <a:t>Shair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511" y="1893358"/>
            <a:ext cx="5381625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334" y="4546948"/>
            <a:ext cx="33718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ular Callout 3"/>
          <p:cNvSpPr/>
          <p:nvPr/>
        </p:nvSpPr>
        <p:spPr bwMode="auto">
          <a:xfrm>
            <a:off x="1677811" y="4537302"/>
            <a:ext cx="2057400" cy="685800"/>
          </a:xfrm>
          <a:prstGeom prst="wedgeRectCallout">
            <a:avLst>
              <a:gd name="adj1" fmla="val 107249"/>
              <a:gd name="adj2" fmla="val -7650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What if timeout was here?</a:t>
            </a:r>
          </a:p>
        </p:txBody>
      </p:sp>
    </p:spTree>
    <p:extLst>
      <p:ext uri="{BB962C8B-B14F-4D97-AF65-F5344CB8AC3E}">
        <p14:creationId xmlns:p14="http://schemas.microsoft.com/office/powerpoint/2010/main" val="146471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the blanks of the sample TCP message below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brief history of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418" y="1295400"/>
            <a:ext cx="8077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1957 – Sputnik launched, ARPA formed</a:t>
            </a:r>
          </a:p>
          <a:p>
            <a:r>
              <a:rPr lang="en-US" dirty="0" smtClean="0"/>
              <a:t>1962 – ARPA forms IPTO to create </a:t>
            </a:r>
            <a:r>
              <a:rPr lang="en-US" dirty="0" err="1" smtClean="0"/>
              <a:t>ARPAnet</a:t>
            </a:r>
            <a:endParaRPr lang="en-US" dirty="0" smtClean="0"/>
          </a:p>
          <a:p>
            <a:r>
              <a:rPr lang="en-US" dirty="0" smtClean="0"/>
              <a:t>1969 – First packet switched network at UCLA</a:t>
            </a:r>
          </a:p>
          <a:p>
            <a:r>
              <a:rPr lang="en-US" dirty="0" smtClean="0"/>
              <a:t>1983 – TCP/IP first deployed</a:t>
            </a:r>
          </a:p>
          <a:p>
            <a:r>
              <a:rPr lang="en-US" dirty="0" smtClean="0"/>
              <a:t>1986 – NSFNET created (&amp; many others)</a:t>
            </a:r>
          </a:p>
          <a:p>
            <a:r>
              <a:rPr lang="en-US" dirty="0" smtClean="0"/>
              <a:t>1991 – NSFNET allows commercial activities. e-Bay, Google, Amazon …</a:t>
            </a:r>
          </a:p>
          <a:p>
            <a:r>
              <a:rPr lang="en-US" dirty="0" smtClean="0"/>
              <a:t>2000's – Facebook, Twitter, </a:t>
            </a:r>
            <a:r>
              <a:rPr lang="en-US" dirty="0" err="1" smtClean="0"/>
              <a:t>Youtube</a:t>
            </a:r>
            <a:r>
              <a:rPr lang="en-US" dirty="0" smtClean="0"/>
              <a:t>, …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6194307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Source: Kurose &amp; Ross, 6</a:t>
            </a:r>
            <a:r>
              <a:rPr lang="en-US" baseline="30000" dirty="0" smtClean="0"/>
              <a:t>th</a:t>
            </a:r>
            <a:r>
              <a:rPr lang="en-US" dirty="0" smtClean="0"/>
              <a:t>, Ed, Section 1.7 and </a:t>
            </a:r>
          </a:p>
          <a:p>
            <a:r>
              <a:rPr lang="en-US" dirty="0" smtClean="0"/>
              <a:t>http</a:t>
            </a:r>
            <a:r>
              <a:rPr lang="en-US" dirty="0"/>
              <a:t>://www.calvin.edu/academic/rit/webBook/chapter3/Introduction/arpanet.htm</a:t>
            </a:r>
          </a:p>
        </p:txBody>
      </p:sp>
    </p:spTree>
    <p:extLst>
      <p:ext uri="{BB962C8B-B14F-4D97-AF65-F5344CB8AC3E}">
        <p14:creationId xmlns:p14="http://schemas.microsoft.com/office/powerpoint/2010/main" val="209129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50292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content of this </a:t>
            </a:r>
            <a:r>
              <a:rPr lang="en-US" sz="2400" dirty="0" smtClean="0"/>
              <a:t>lecture is </a:t>
            </a:r>
            <a:r>
              <a:rPr lang="en-US" sz="2400" dirty="0"/>
              <a:t>based in part </a:t>
            </a:r>
            <a:r>
              <a:rPr lang="en-US" sz="2400" dirty="0" smtClean="0"/>
              <a:t>on lecture slides from a </a:t>
            </a:r>
            <a:r>
              <a:rPr lang="en-US" sz="2400" dirty="0"/>
              <a:t>very good textbook, and used with </a:t>
            </a:r>
            <a:r>
              <a:rPr lang="en-US" sz="2400" dirty="0" smtClean="0"/>
              <a:t>the author’s permission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i="1" dirty="0"/>
              <a:t>Computer Networking: A Top-Down Approach</a:t>
            </a:r>
            <a:r>
              <a:rPr lang="en-US" sz="2400" dirty="0"/>
              <a:t>, 6e, by Jim Kurose and Keith Ross</a:t>
            </a:r>
          </a:p>
          <a:p>
            <a:pPr marL="0" indent="0">
              <a:buNone/>
            </a:pPr>
            <a:r>
              <a:rPr lang="en-US" sz="2400" dirty="0"/>
              <a:t>Publisher: Pearson, </a:t>
            </a:r>
            <a:r>
              <a:rPr lang="en-US" sz="2400" dirty="0" smtClean="0"/>
              <a:t>2013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It is also based on slides provided by Dr. Darrin Rothe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1447800"/>
            <a:ext cx="2298700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09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Timeout and Retransmission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use for a timeout?</a:t>
            </a:r>
          </a:p>
          <a:p>
            <a:pPr lvl="1"/>
            <a:r>
              <a:rPr lang="en-US" dirty="0" smtClean="0"/>
              <a:t>LAN – round-trip time for ACK might be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Internet – 100x</a:t>
            </a:r>
          </a:p>
          <a:p>
            <a:pPr lvl="1"/>
            <a:r>
              <a:rPr lang="en-US" dirty="0" smtClean="0"/>
              <a:t>Varies over time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836" y="2514600"/>
            <a:ext cx="4195762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199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Retransmission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Round-trip time (RTT) is monitored for each transmission/ACK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       </a:t>
            </a:r>
            <a:r>
              <a:rPr lang="en-US" sz="2000" dirty="0" smtClean="0"/>
              <a:t>0 ≤ α &lt; 1</a:t>
            </a:r>
          </a:p>
          <a:p>
            <a:pPr marL="457200" lvl="1" indent="0">
              <a:buNone/>
            </a:pPr>
            <a:r>
              <a:rPr lang="en-US" sz="1600" dirty="0"/>
              <a:t>	 </a:t>
            </a:r>
            <a:r>
              <a:rPr lang="en-US" sz="1600" dirty="0" smtClean="0"/>
              <a:t>     Recommended value of </a:t>
            </a:r>
            <a:r>
              <a:rPr lang="en-US" sz="1600" dirty="0"/>
              <a:t>α </a:t>
            </a:r>
            <a:r>
              <a:rPr lang="en-US" sz="1600" dirty="0" smtClean="0"/>
              <a:t>= 0.128 [RFC 6298]</a:t>
            </a:r>
          </a:p>
          <a:p>
            <a:endParaRPr lang="en-US" dirty="0" smtClean="0"/>
          </a:p>
          <a:p>
            <a:endParaRPr lang="en-US" dirty="0"/>
          </a:p>
          <a:p>
            <a:pPr marL="914400" lvl="2" indent="0">
              <a:buNone/>
            </a:pPr>
            <a:r>
              <a:rPr lang="en-US" sz="1600" dirty="0" smtClean="0"/>
              <a:t>        Recommended </a:t>
            </a:r>
            <a:r>
              <a:rPr lang="el-GR" sz="1600" dirty="0"/>
              <a:t>β</a:t>
            </a:r>
            <a:r>
              <a:rPr lang="en-US" sz="1600" dirty="0"/>
              <a:t> is 0.25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35" y="2438400"/>
            <a:ext cx="7158456" cy="51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35" y="5339644"/>
            <a:ext cx="648392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35" y="4114800"/>
            <a:ext cx="7158456" cy="61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28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- Pipelined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239000" cy="5029200"/>
          </a:xfrm>
        </p:spPr>
        <p:txBody>
          <a:bodyPr/>
          <a:lstStyle/>
          <a:p>
            <a:r>
              <a:rPr lang="en-US" dirty="0" smtClean="0"/>
              <a:t>Requires buffering on each end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81201"/>
            <a:ext cx="4439272" cy="2386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233020"/>
            <a:ext cx="4626040" cy="1882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44958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Remaining space on receiver in last acknowledgement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 flipV="1">
            <a:off x="1447800" y="3581400"/>
            <a:ext cx="228600" cy="7858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2160620" y="3581400"/>
            <a:ext cx="430180" cy="7858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267200"/>
            <a:ext cx="4724399" cy="2014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 bwMode="auto">
          <a:xfrm>
            <a:off x="2895600" y="5161587"/>
            <a:ext cx="2819399" cy="2129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5714999" y="5161587"/>
            <a:ext cx="2209801" cy="333970"/>
          </a:xfrm>
          <a:prstGeom prst="ellipse">
            <a:avLst/>
          </a:prstGeom>
          <a:noFill/>
          <a:ln w="63500" cap="flat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37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supports 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Won't over-fill receiver's buffer</a:t>
            </a:r>
          </a:p>
          <a:p>
            <a:r>
              <a:rPr lang="en-US" dirty="0" smtClean="0"/>
              <a:t>Waits for receiving application to be ready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one reason to call </a:t>
            </a:r>
            <a:r>
              <a:rPr lang="en-US" dirty="0" err="1" smtClean="0"/>
              <a:t>recv</a:t>
            </a:r>
            <a:r>
              <a:rPr lang="en-US" dirty="0" smtClean="0"/>
              <a:t> even before we have gotten the whole message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8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vs. Congestion </a:t>
            </a:r>
            <a:br>
              <a:rPr lang="en-US" dirty="0" smtClean="0"/>
            </a:br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 control is a function of the receiver and its ability to accept data</a:t>
            </a:r>
          </a:p>
          <a:p>
            <a:endParaRPr lang="en-US" dirty="0" smtClean="0"/>
          </a:p>
          <a:p>
            <a:r>
              <a:rPr lang="en-US" dirty="0" smtClean="0"/>
              <a:t>Congestion control is a function of the network and its ability to carry messages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Congestion control avoids sending more data than the network can handle, resulting in </a:t>
            </a:r>
            <a:r>
              <a:rPr lang="en-US" dirty="0" smtClean="0">
                <a:hlinkClick r:id="rId3"/>
              </a:rPr>
              <a:t>collapse</a:t>
            </a:r>
            <a:r>
              <a:rPr lang="en-US" dirty="0" smtClean="0"/>
              <a:t> of the network</a:t>
            </a:r>
          </a:p>
        </p:txBody>
      </p:sp>
    </p:spTree>
    <p:extLst>
      <p:ext uri="{BB962C8B-B14F-4D97-AF65-F5344CB8AC3E}">
        <p14:creationId xmlns:p14="http://schemas.microsoft.com/office/powerpoint/2010/main" val="14613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Variable - </a:t>
            </a:r>
            <a:r>
              <a:rPr lang="en-US" dirty="0" err="1" smtClean="0"/>
              <a:t>cwnd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windows</a:t>
            </a:r>
          </a:p>
          <a:p>
            <a:endParaRPr lang="en-US" dirty="0"/>
          </a:p>
          <a:p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Un-acknowledged bytes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cwnd</a:t>
            </a:r>
            <a:r>
              <a:rPr lang="en-US" dirty="0" smtClean="0"/>
              <a:t> – congestion window</a:t>
            </a:r>
          </a:p>
          <a:p>
            <a:pPr lvl="1"/>
            <a:r>
              <a:rPr lang="en-US" dirty="0" err="1" smtClean="0"/>
              <a:t>rwnd</a:t>
            </a:r>
            <a:r>
              <a:rPr lang="en-US" dirty="0" smtClean="0"/>
              <a:t> – receive (flow control) window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905000"/>
            <a:ext cx="7863841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eft Brace 3"/>
          <p:cNvSpPr/>
          <p:nvPr/>
        </p:nvSpPr>
        <p:spPr bwMode="auto">
          <a:xfrm rot="16200000">
            <a:off x="2514600" y="609600"/>
            <a:ext cx="457200" cy="4267200"/>
          </a:xfrm>
          <a:prstGeom prst="leftBrac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4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cwnd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209" y="1295400"/>
            <a:ext cx="4104191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We can send up to </a:t>
            </a:r>
            <a:r>
              <a:rPr lang="en-US" dirty="0" err="1"/>
              <a:t>cwnd</a:t>
            </a:r>
            <a:r>
              <a:rPr lang="en-US" dirty="0"/>
              <a:t> bytes per RTT period</a:t>
            </a:r>
          </a:p>
          <a:p>
            <a:endParaRPr lang="en-US" dirty="0" smtClean="0"/>
          </a:p>
          <a:p>
            <a:r>
              <a:rPr lang="en-US" dirty="0" smtClean="0"/>
              <a:t>Average transmission rate is roughly </a:t>
            </a:r>
            <a:r>
              <a:rPr lang="en-US" dirty="0" err="1" smtClean="0"/>
              <a:t>cwnd</a:t>
            </a:r>
            <a:r>
              <a:rPr lang="en-US" dirty="0" smtClean="0"/>
              <a:t>/RTT bytes/sec</a:t>
            </a:r>
          </a:p>
          <a:p>
            <a:endParaRPr lang="en-US" dirty="0"/>
          </a:p>
          <a:p>
            <a:r>
              <a:rPr lang="en-US" dirty="0" smtClean="0"/>
              <a:t>By manipulating </a:t>
            </a:r>
            <a:r>
              <a:rPr lang="en-US" dirty="0" err="1" smtClean="0"/>
              <a:t>cwnd</a:t>
            </a:r>
            <a:r>
              <a:rPr lang="en-US" dirty="0" smtClean="0"/>
              <a:t>, transmission rate can be controlled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10" y="913435"/>
            <a:ext cx="4038600" cy="5174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835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TS001072128">
  <a:themeElements>
    <a:clrScheme name="Default Design 9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CEF9FE"/>
      </a:accent1>
      <a:accent2>
        <a:srgbClr val="8DC6FF"/>
      </a:accent2>
      <a:accent3>
        <a:srgbClr val="ECFAF7"/>
      </a:accent3>
      <a:accent4>
        <a:srgbClr val="000000"/>
      </a:accent4>
      <a:accent5>
        <a:srgbClr val="E3FBFE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2D2015"/>
        </a:dk1>
        <a:lt1>
          <a:srgbClr val="777777"/>
        </a:lt1>
        <a:dk2>
          <a:srgbClr val="523E26"/>
        </a:dk2>
        <a:lt2>
          <a:srgbClr val="DFC08D"/>
        </a:lt2>
        <a:accent1>
          <a:srgbClr val="B9DC91"/>
        </a:accent1>
        <a:accent2>
          <a:srgbClr val="6699CC"/>
        </a:accent2>
        <a:accent3>
          <a:srgbClr val="B3AFAC"/>
        </a:accent3>
        <a:accent4>
          <a:srgbClr val="656565"/>
        </a:accent4>
        <a:accent5>
          <a:srgbClr val="D9EBC7"/>
        </a:accent5>
        <a:accent6>
          <a:srgbClr val="5C8AB9"/>
        </a:accent6>
        <a:hlink>
          <a:srgbClr val="E66464"/>
        </a:hlink>
        <a:folHlink>
          <a:srgbClr val="6600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5C1F00"/>
        </a:dk1>
        <a:lt1>
          <a:srgbClr val="CCCC99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AEAE82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8572B"/>
        </a:dk1>
        <a:lt1>
          <a:srgbClr val="666699"/>
        </a:lt1>
        <a:dk2>
          <a:srgbClr val="66CCFF"/>
        </a:dk2>
        <a:lt2>
          <a:srgbClr val="3E3E5C"/>
        </a:lt2>
        <a:accent1>
          <a:srgbClr val="CCCC99"/>
        </a:accent1>
        <a:accent2>
          <a:srgbClr val="FFFFCC"/>
        </a:accent2>
        <a:accent3>
          <a:srgbClr val="B8B8CA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99"/>
        </a:dk1>
        <a:lt1>
          <a:srgbClr val="666666"/>
        </a:lt1>
        <a:dk2>
          <a:srgbClr val="000000"/>
        </a:dk2>
        <a:lt2>
          <a:srgbClr val="33CCFF"/>
        </a:lt2>
        <a:accent1>
          <a:srgbClr val="D2D2D2"/>
        </a:accent1>
        <a:accent2>
          <a:srgbClr val="8DC6FF"/>
        </a:accent2>
        <a:accent3>
          <a:srgbClr val="AAAAA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CC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3366CC"/>
        </a:lt1>
        <a:dk2>
          <a:srgbClr val="000099"/>
        </a:dk2>
        <a:lt2>
          <a:srgbClr val="006699"/>
        </a:lt2>
        <a:accent1>
          <a:srgbClr val="99CCFF"/>
        </a:accent1>
        <a:accent2>
          <a:srgbClr val="FF9900"/>
        </a:accent2>
        <a:accent3>
          <a:srgbClr val="AAAACA"/>
        </a:accent3>
        <a:accent4>
          <a:srgbClr val="2A56AE"/>
        </a:accent4>
        <a:accent5>
          <a:srgbClr val="CAE2FF"/>
        </a:accent5>
        <a:accent6>
          <a:srgbClr val="E78A00"/>
        </a:accent6>
        <a:hlink>
          <a:srgbClr val="009999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CEF9FE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E3FBFE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F66F0A"/>
        </a:dk2>
        <a:lt2>
          <a:srgbClr val="808080"/>
        </a:lt2>
        <a:accent1>
          <a:srgbClr val="99CCFF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E7E7"/>
        </a:accent6>
        <a:hlink>
          <a:srgbClr val="006699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>en-us</Markets>
    <AppVer xmlns="145c5697-5eb5-440b-b2f1-a8273fb59250" xsi:nil="true"/>
    <AuthoringAssetId xmlns="145c5697-5eb5-440b-b2f1-a8273fb59250">TP001072128</AuthoringAssetId>
    <AssetId xmlns="145c5697-5eb5-440b-b2f1-a8273fb59250">TS001072128</Asset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66EA69-F5DC-420F-901F-888F8945AFBF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48E8689-BC20-4544-9424-07E67CBC951A}">
  <ds:schemaRefs>
    <ds:schemaRef ds:uri="http://schemas.microsoft.com/office/2006/metadata/properties"/>
    <ds:schemaRef ds:uri="http://schemas.microsoft.com/office/infopath/2007/PartnerControls"/>
    <ds:schemaRef ds:uri="145c5697-5eb5-440b-b2f1-a8273fb59250"/>
  </ds:schemaRefs>
</ds:datastoreItem>
</file>

<file path=customXml/itemProps3.xml><?xml version="1.0" encoding="utf-8"?>
<ds:datastoreItem xmlns:ds="http://schemas.openxmlformats.org/officeDocument/2006/customXml" ds:itemID="{19C2B7B0-4EB1-4056-A838-B721A67054A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3E8EFEF-3693-4A69-9525-897178019A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TS001072128</Template>
  <TotalTime>1825</TotalTime>
  <Words>777</Words>
  <Application>Microsoft Office PowerPoint</Application>
  <PresentationFormat>On-screen Show (4:3)</PresentationFormat>
  <Paragraphs>169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TS001072128</vt:lpstr>
      <vt:lpstr>CS2910 Week 9, Class 1</vt:lpstr>
      <vt:lpstr>Acknowledgement</vt:lpstr>
      <vt:lpstr>Timeout and Retransmission</vt:lpstr>
      <vt:lpstr>Adaptive Retransmission</vt:lpstr>
      <vt:lpstr>Sliding Window - Pipelined</vt:lpstr>
      <vt:lpstr>Sliding Window supports Flow Control</vt:lpstr>
      <vt:lpstr>Flow vs. Congestion  Control</vt:lpstr>
      <vt:lpstr>New Variable - cwnd</vt:lpstr>
      <vt:lpstr>cwnd</vt:lpstr>
      <vt:lpstr>Congestion Detection</vt:lpstr>
      <vt:lpstr>TCP Slow Start</vt:lpstr>
      <vt:lpstr>cwnd Over Time</vt:lpstr>
      <vt:lpstr>Challenge: How to avoid accidental message?</vt:lpstr>
      <vt:lpstr>Exercise: TCP sequence &amp; acknowlegement numbers</vt:lpstr>
      <vt:lpstr>Starting a TCP sequence</vt:lpstr>
      <vt:lpstr>Server also can send data</vt:lpstr>
      <vt:lpstr>All together now…</vt:lpstr>
      <vt:lpstr>Multiple pending messages</vt:lpstr>
      <vt:lpstr>Closing a TCP connection</vt:lpstr>
      <vt:lpstr>Exercise</vt:lpstr>
      <vt:lpstr>A very brief history of the internet</vt:lpstr>
      <vt:lpstr>PowerPoint Presentation</vt:lpstr>
    </vt:vector>
  </TitlesOfParts>
  <Company>Milwaukee School of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IPv4 Datagram</dc:title>
  <dc:creator>Administrator</dc:creator>
  <cp:lastModifiedBy>Dr. Yoder</cp:lastModifiedBy>
  <cp:revision>84</cp:revision>
  <cp:lastPrinted>1601-01-01T00:00:00Z</cp:lastPrinted>
  <dcterms:created xsi:type="dcterms:W3CDTF">2014-03-28T18:54:38Z</dcterms:created>
  <dcterms:modified xsi:type="dcterms:W3CDTF">2015-11-02T23:02:28Z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Markets">
    <vt:lpwstr>en-us</vt:lpwstr>
  </property>
  <property fmtid="{D5CDD505-2E9C-101B-9397-08002B2CF9AE}" pid="4" name="AssetType">
    <vt:lpwstr>TP</vt:lpwstr>
  </property>
  <property fmtid="{D5CDD505-2E9C-101B-9397-08002B2CF9AE}" pid="5" name="BugNumber">
    <vt:lpwstr>460420L</vt:lpwstr>
  </property>
  <property fmtid="{D5CDD505-2E9C-101B-9397-08002B2CF9AE}" pid="6" name="TPInstallLocation">
    <vt:lpwstr>{Document Themes}</vt:lpwstr>
  </property>
  <property fmtid="{D5CDD505-2E9C-101B-9397-08002B2CF9AE}" pid="7" name="PrimaryImageGen">
    <vt:lpwstr>1</vt:lpwstr>
  </property>
  <property fmtid="{D5CDD505-2E9C-101B-9397-08002B2CF9AE}" pid="8" name="display_urn:schemas-microsoft-com:office:office#APAuthor">
    <vt:lpwstr>REDMOND\cynvey</vt:lpwstr>
  </property>
  <property fmtid="{D5CDD505-2E9C-101B-9397-08002B2CF9AE}" pid="9" name="APAuthor">
    <vt:lpwstr>191</vt:lpwstr>
  </property>
  <property fmtid="{D5CDD505-2E9C-101B-9397-08002B2CF9AE}" pid="10" name="Milestone">
    <vt:lpwstr>Continuous</vt:lpwstr>
  </property>
  <property fmtid="{D5CDD505-2E9C-101B-9397-08002B2CF9AE}" pid="11" name="TPAppVersion">
    <vt:lpwstr>11</vt:lpwstr>
  </property>
  <property fmtid="{D5CDD505-2E9C-101B-9397-08002B2CF9AE}" pid="12" name="TPCommandLine">
    <vt:lpwstr>{PP} {FilePath}</vt:lpwstr>
  </property>
  <property fmtid="{D5CDD505-2E9C-101B-9397-08002B2CF9AE}" pid="13" name="AssetId">
    <vt:lpwstr>TS001072128</vt:lpwstr>
  </property>
  <property fmtid="{D5CDD505-2E9C-101B-9397-08002B2CF9AE}" pid="14" name="IsSearchable">
    <vt:lpwstr>0</vt:lpwstr>
  </property>
  <property fmtid="{D5CDD505-2E9C-101B-9397-08002B2CF9AE}" pid="15" name="NumericId">
    <vt:lpwstr>-1.00000000000000</vt:lpwstr>
  </property>
  <property fmtid="{D5CDD505-2E9C-101B-9397-08002B2CF9AE}" pid="16" name="PublishTargets">
    <vt:lpwstr>OfficeOnline</vt:lpwstr>
  </property>
  <property fmtid="{D5CDD505-2E9C-101B-9397-08002B2CF9AE}" pid="17" name="TPLaunchHelpLinkType">
    <vt:lpwstr>Template</vt:lpwstr>
  </property>
  <property fmtid="{D5CDD505-2E9C-101B-9397-08002B2CF9AE}" pid="18" name="TPFriendlyName">
    <vt:lpwstr>Checkerboard keyboard design template</vt:lpwstr>
  </property>
  <property fmtid="{D5CDD505-2E9C-101B-9397-08002B2CF9AE}" pid="19" name="display_urn:schemas-microsoft-com:office:office#APEditor">
    <vt:lpwstr>REDMOND\v-luannv</vt:lpwstr>
  </property>
  <property fmtid="{D5CDD505-2E9C-101B-9397-08002B2CF9AE}" pid="20" name="APEditor">
    <vt:lpwstr>92</vt:lpwstr>
  </property>
  <property fmtid="{D5CDD505-2E9C-101B-9397-08002B2CF9AE}" pid="21" name="Provider">
    <vt:lpwstr>EY006220130</vt:lpwstr>
  </property>
  <property fmtid="{D5CDD505-2E9C-101B-9397-08002B2CF9AE}" pid="22" name="SourceTitle">
    <vt:lpwstr>Checkerboard keyboard design template</vt:lpwstr>
  </property>
  <property fmtid="{D5CDD505-2E9C-101B-9397-08002B2CF9AE}" pid="23" name="TPApplication">
    <vt:lpwstr>PowerPoint</vt:lpwstr>
  </property>
  <property fmtid="{D5CDD505-2E9C-101B-9397-08002B2CF9AE}" pid="24" name="TPLaunchHelpLink">
    <vt:lpwstr/>
  </property>
  <property fmtid="{D5CDD505-2E9C-101B-9397-08002B2CF9AE}" pid="25" name="OpenTemplate">
    <vt:lpwstr>1</vt:lpwstr>
  </property>
  <property fmtid="{D5CDD505-2E9C-101B-9397-08002B2CF9AE}" pid="26" name="UACurrentWords">
    <vt:lpwstr>0</vt:lpwstr>
  </property>
  <property fmtid="{D5CDD505-2E9C-101B-9397-08002B2CF9AE}" pid="27" name="UALocRecommendation">
    <vt:lpwstr>Localize</vt:lpwstr>
  </property>
  <property fmtid="{D5CDD505-2E9C-101B-9397-08002B2CF9AE}" pid="28" name="Applications">
    <vt:lpwstr>182;#Office XP;#65;#Microsoft Office PowerPoint 2007;#184;#Office 2000;#79;#Template 12;#66;#PowerPoint - Design Templt 2003;#64;#PowerPoint 2003;#67;#PowerPoint - Design Templt 12</vt:lpwstr>
  </property>
  <property fmtid="{D5CDD505-2E9C-101B-9397-08002B2CF9AE}" pid="29" name="TemplateStatus">
    <vt:lpwstr>Complete</vt:lpwstr>
  </property>
  <property fmtid="{D5CDD505-2E9C-101B-9397-08002B2CF9AE}" pid="30" name="ContentTypeId">
    <vt:lpwstr>0x0101006025706CF4CD034688BEBAE97A2E701D020200C3831ACA17D8814887A164412888521E</vt:lpwstr>
  </property>
  <property fmtid="{D5CDD505-2E9C-101B-9397-08002B2CF9AE}" pid="31" name="IsDeleted">
    <vt:lpwstr>0</vt:lpwstr>
  </property>
  <property fmtid="{D5CDD505-2E9C-101B-9397-08002B2CF9AE}" pid="32" name="ShowIn">
    <vt:lpwstr>Show everywhere</vt:lpwstr>
  </property>
  <property fmtid="{D5CDD505-2E9C-101B-9397-08002B2CF9AE}" pid="33" name="UANotes">
    <vt:lpwstr>429034L. June 2003 retrofit</vt:lpwstr>
  </property>
  <property fmtid="{D5CDD505-2E9C-101B-9397-08002B2CF9AE}" pid="34" name="PublishStatusLookup">
    <vt:lpwstr>256952</vt:lpwstr>
  </property>
  <property fmtid="{D5CDD505-2E9C-101B-9397-08002B2CF9AE}" pid="35" name="TPComponent">
    <vt:lpwstr>PPTFiles</vt:lpwstr>
  </property>
  <property fmtid="{D5CDD505-2E9C-101B-9397-08002B2CF9AE}" pid="36" name="TPNamespace">
    <vt:lpwstr>POWERPNT</vt:lpwstr>
  </property>
  <property fmtid="{D5CDD505-2E9C-101B-9397-08002B2CF9AE}" pid="37" name="TPClientViewer">
    <vt:lpwstr>Microsoft Office PowerPoint</vt:lpwstr>
  </property>
  <property fmtid="{D5CDD505-2E9C-101B-9397-08002B2CF9AE}" pid="38" name="APTrustLevel">
    <vt:lpwstr>1.00000000000000</vt:lpwstr>
  </property>
  <property fmtid="{D5CDD505-2E9C-101B-9397-08002B2CF9AE}" pid="39" name="TrustLevel">
    <vt:lpwstr>Microsoft Managed Content</vt:lpwstr>
  </property>
  <property fmtid="{D5CDD505-2E9C-101B-9397-08002B2CF9AE}" pid="40" name="Content Type">
    <vt:lpwstr>OOFile</vt:lpwstr>
  </property>
  <property fmtid="{D5CDD505-2E9C-101B-9397-08002B2CF9AE}" pid="41" name="AuthoringAssetId">
    <vt:lpwstr>TP001072128</vt:lpwstr>
  </property>
  <property fmtid="{D5CDD505-2E9C-101B-9397-08002B2CF9AE}" pid="42" name="NumericAssetId">
    <vt:lpwstr/>
  </property>
  <property fmtid="{D5CDD505-2E9C-101B-9397-08002B2CF9AE}" pid="43" name="AppVer">
    <vt:lpwstr/>
  </property>
</Properties>
</file>