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3"/>
  </p:notesMasterIdLst>
  <p:handoutMasterIdLst>
    <p:handoutMasterId r:id="rId14"/>
  </p:handoutMasterIdLst>
  <p:sldIdLst>
    <p:sldId id="320" r:id="rId2"/>
    <p:sldId id="331" r:id="rId3"/>
    <p:sldId id="332" r:id="rId4"/>
    <p:sldId id="325" r:id="rId5"/>
    <p:sldId id="326" r:id="rId6"/>
    <p:sldId id="327" r:id="rId7"/>
    <p:sldId id="328" r:id="rId8"/>
    <p:sldId id="329" r:id="rId9"/>
    <p:sldId id="330" r:id="rId10"/>
    <p:sldId id="322" r:id="rId11"/>
    <p:sldId id="321" r:id="rId12"/>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BFA6"/>
    <a:srgbClr val="9A0075"/>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900" autoAdjust="0"/>
    <p:restoredTop sz="71517" autoAdjust="0"/>
  </p:normalViewPr>
  <p:slideViewPr>
    <p:cSldViewPr>
      <p:cViewPr varScale="1">
        <p:scale>
          <a:sx n="28" d="100"/>
          <a:sy n="28" d="100"/>
        </p:scale>
        <p:origin x="-163" y="-62"/>
      </p:cViewPr>
      <p:guideLst>
        <p:guide orient="horz" pos="2160"/>
        <p:guide pos="2880"/>
      </p:guideLst>
    </p:cSldViewPr>
  </p:slideViewPr>
  <p:outlineViewPr>
    <p:cViewPr>
      <p:scale>
        <a:sx n="33" d="100"/>
        <a:sy n="33" d="100"/>
      </p:scale>
      <p:origin x="0" y="724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8"/>
        <p:guide pos="22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2"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defTabSz="945586">
              <a:defRPr sz="1200">
                <a:latin typeface="Tahoma" pitchFamily="34" charset="0"/>
              </a:defRPr>
            </a:lvl1pPr>
          </a:lstStyle>
          <a:p>
            <a:pPr>
              <a:defRPr/>
            </a:pPr>
            <a:r>
              <a:rPr lang="en-US" smtClean="0"/>
              <a:t>CS2910</a:t>
            </a:r>
            <a:endParaRPr lang="en-US"/>
          </a:p>
        </p:txBody>
      </p:sp>
      <p:sp>
        <p:nvSpPr>
          <p:cNvPr id="33795" name="Rectangle 3"/>
          <p:cNvSpPr>
            <a:spLocks noGrp="1" noChangeArrowheads="1"/>
          </p:cNvSpPr>
          <p:nvPr>
            <p:ph type="dt" sz="quarter" idx="1"/>
          </p:nvPr>
        </p:nvSpPr>
        <p:spPr bwMode="auto">
          <a:xfrm>
            <a:off x="4043068"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algn="r" defTabSz="945586">
              <a:defRPr sz="1200">
                <a:latin typeface="Tahoma" pitchFamily="34" charset="0"/>
              </a:defRPr>
            </a:lvl1pPr>
          </a:lstStyle>
          <a:p>
            <a:pPr>
              <a:defRPr/>
            </a:pPr>
            <a:fld id="{32B32498-105D-4F90-A7F2-EF83F66561A3}" type="datetime3">
              <a:rPr lang="en-US"/>
              <a:pPr>
                <a:defRPr/>
              </a:pPr>
              <a:t>5 November 2015</a:t>
            </a:fld>
            <a:endParaRPr lang="en-US"/>
          </a:p>
        </p:txBody>
      </p:sp>
      <p:sp>
        <p:nvSpPr>
          <p:cNvPr id="33796" name="Rectangle 4"/>
          <p:cNvSpPr>
            <a:spLocks noGrp="1" noChangeArrowheads="1"/>
          </p:cNvSpPr>
          <p:nvPr>
            <p:ph type="ftr" sz="quarter" idx="2"/>
          </p:nvPr>
        </p:nvSpPr>
        <p:spPr bwMode="auto">
          <a:xfrm>
            <a:off x="2"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defTabSz="945586">
              <a:defRPr sz="1200">
                <a:latin typeface="Tahoma" pitchFamily="34" charset="0"/>
              </a:defRPr>
            </a:lvl1pPr>
          </a:lstStyle>
          <a:p>
            <a:pPr>
              <a:defRPr/>
            </a:pPr>
            <a:r>
              <a:rPr lang="en-US" smtClean="0"/>
              <a:t>Dr. Josiah Yoder</a:t>
            </a:r>
            <a:endParaRPr lang="en-US"/>
          </a:p>
        </p:txBody>
      </p:sp>
      <p:sp>
        <p:nvSpPr>
          <p:cNvPr id="33797" name="Rectangle 5"/>
          <p:cNvSpPr>
            <a:spLocks noGrp="1" noChangeArrowheads="1"/>
          </p:cNvSpPr>
          <p:nvPr>
            <p:ph type="sldNum" sz="quarter" idx="3"/>
          </p:nvPr>
        </p:nvSpPr>
        <p:spPr bwMode="auto">
          <a:xfrm>
            <a:off x="4043068"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algn="r" defTabSz="945586">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2" y="2"/>
            <a:ext cx="3122077"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defRPr sz="1200" b="1">
                <a:latin typeface="Times New Roman" pitchFamily="18" charset="0"/>
              </a:defRPr>
            </a:lvl1pPr>
          </a:lstStyle>
          <a:p>
            <a:pPr>
              <a:defRPr/>
            </a:pPr>
            <a:r>
              <a:rPr lang="en-US" smtClean="0"/>
              <a:t>CS2910</a:t>
            </a:r>
            <a:endParaRPr lang="en-US"/>
          </a:p>
        </p:txBody>
      </p:sp>
      <p:sp>
        <p:nvSpPr>
          <p:cNvPr id="770051" name="Rectangle 3"/>
          <p:cNvSpPr>
            <a:spLocks noGrp="1" noChangeArrowheads="1"/>
          </p:cNvSpPr>
          <p:nvPr>
            <p:ph type="dt" idx="1"/>
          </p:nvPr>
        </p:nvSpPr>
        <p:spPr bwMode="auto">
          <a:xfrm>
            <a:off x="4013657" y="2"/>
            <a:ext cx="3118981"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lgn="r">
              <a:defRPr sz="1200" b="1">
                <a:latin typeface="Times New Roman" pitchFamily="18" charset="0"/>
              </a:defRPr>
            </a:lvl1pPr>
          </a:lstStyle>
          <a:p>
            <a:pPr>
              <a:defRPr/>
            </a:pPr>
            <a:fld id="{5AA57C0C-AC4E-4A96-910A-3A67E0B4749F}" type="datetime1">
              <a:rPr lang="en-US"/>
              <a:pPr>
                <a:defRPr/>
              </a:pPr>
              <a:t>11/5/2015</a:t>
            </a:fld>
            <a:endParaRPr lang="en-US"/>
          </a:p>
        </p:txBody>
      </p:sp>
      <p:sp>
        <p:nvSpPr>
          <p:cNvPr id="770053" name="Rectangle 5"/>
          <p:cNvSpPr>
            <a:spLocks noGrp="1" noChangeArrowheads="1"/>
          </p:cNvSpPr>
          <p:nvPr>
            <p:ph type="body" sz="quarter" idx="3"/>
          </p:nvPr>
        </p:nvSpPr>
        <p:spPr bwMode="auto">
          <a:xfrm>
            <a:off x="965878" y="4485066"/>
            <a:ext cx="5200882" cy="4260812"/>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2" y="8970131"/>
            <a:ext cx="3122077"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defRPr sz="1200" b="1">
                <a:latin typeface="Times New Roman" pitchFamily="18" charset="0"/>
              </a:defRPr>
            </a:lvl1pPr>
          </a:lstStyle>
          <a:p>
            <a:pPr>
              <a:defRPr/>
            </a:pPr>
            <a:r>
              <a:rPr lang="en-US" smtClean="0"/>
              <a:t>Dr. Josiah Yoder</a:t>
            </a:r>
            <a:endParaRPr lang="en-US"/>
          </a:p>
        </p:txBody>
      </p:sp>
      <p:sp>
        <p:nvSpPr>
          <p:cNvPr id="770055" name="Rectangle 7"/>
          <p:cNvSpPr>
            <a:spLocks noGrp="1" noChangeArrowheads="1"/>
          </p:cNvSpPr>
          <p:nvPr>
            <p:ph type="sldNum" sz="quarter" idx="5"/>
          </p:nvPr>
        </p:nvSpPr>
        <p:spPr bwMode="auto">
          <a:xfrm>
            <a:off x="4013657" y="8970131"/>
            <a:ext cx="3118981"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114477" y="672763"/>
            <a:ext cx="4903689" cy="370017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8025"/>
            <a:ext cx="4710112" cy="3532188"/>
          </a:xfrm>
          <a:prstGeom prst="rect">
            <a:avLst/>
          </a:prstGeom>
          <a:noFill/>
          <a:ln w="12700">
            <a:solidFill>
              <a:prstClr val="black"/>
            </a:solidFill>
          </a:ln>
        </p:spPr>
      </p:sp>
      <p:sp>
        <p:nvSpPr>
          <p:cNvPr id="3" name="Notes Placeholder 2"/>
          <p:cNvSpPr>
            <a:spLocks noGrp="1"/>
          </p:cNvSpPr>
          <p:nvPr>
            <p:ph type="body" idx="1"/>
          </p:nvPr>
        </p:nvSpPr>
        <p:spPr/>
        <p:txBody>
          <a:bodyPr/>
          <a:lstStyle/>
          <a:p>
            <a:pPr lvl="0"/>
            <a:endParaRPr lang="en-US" dirty="0" smtClean="0"/>
          </a:p>
        </p:txBody>
      </p:sp>
      <p:sp>
        <p:nvSpPr>
          <p:cNvPr id="4" name="Header Placeholder 3"/>
          <p:cNvSpPr>
            <a:spLocks noGrp="1"/>
          </p:cNvSpPr>
          <p:nvPr>
            <p:ph type="hdr" sz="quarter" idx="10"/>
          </p:nvPr>
        </p:nvSpPr>
        <p:spPr/>
        <p:txBody>
          <a:bodyPr/>
          <a:lstStyle/>
          <a:p>
            <a:pPr>
              <a:defRPr/>
            </a:pPr>
            <a:r>
              <a:rPr lang="en-US" smtClean="0"/>
              <a:t>CS2910</a:t>
            </a:r>
            <a:endParaRPr lang="en-US" dirty="0"/>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11/5/2015</a:t>
            </a:fld>
            <a:endParaRPr lang="en-US" dirty="0"/>
          </a:p>
        </p:txBody>
      </p:sp>
      <p:sp>
        <p:nvSpPr>
          <p:cNvPr id="6" name="Footer Placeholder 5"/>
          <p:cNvSpPr>
            <a:spLocks noGrp="1"/>
          </p:cNvSpPr>
          <p:nvPr>
            <p:ph type="ftr" sz="quarter" idx="12"/>
          </p:nvPr>
        </p:nvSpPr>
        <p:spPr/>
        <p:txBody>
          <a:bodyPr/>
          <a:lstStyle/>
          <a:p>
            <a:pPr>
              <a:defRPr/>
            </a:pPr>
            <a:r>
              <a:rPr lang="en-US" dirty="0" smtClean="0"/>
              <a:t>Dr. Josiah Yoder</a:t>
            </a:r>
            <a:endParaRPr lang="en-US" dirty="0"/>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dirty="0"/>
          </a:p>
        </p:txBody>
      </p:sp>
      <p:sp>
        <p:nvSpPr>
          <p:cNvPr id="8" name="TextBox 7"/>
          <p:cNvSpPr txBox="1"/>
          <p:nvPr>
            <p:custDataLst>
              <p:tags r:id="rId1"/>
            </p:custDataLst>
          </p:nvPr>
        </p:nvSpPr>
        <p:spPr>
          <a:xfrm>
            <a:off x="2" y="3"/>
            <a:ext cx="3810000" cy="372803"/>
          </a:xfrm>
          <a:prstGeom prst="rect">
            <a:avLst/>
          </a:prstGeom>
          <a:noFill/>
        </p:spPr>
        <p:txBody>
          <a:bodyPr vert="horz" lIns="91409" tIns="45704" rIns="91409" bIns="45704" rtlCol="0">
            <a:spAutoFit/>
          </a:bodyPr>
          <a:lstStyle/>
          <a:p>
            <a:endParaRPr lang="en-US" dirty="0"/>
          </a:p>
        </p:txBody>
      </p:sp>
    </p:spTree>
    <p:extLst>
      <p:ext uri="{BB962C8B-B14F-4D97-AF65-F5344CB8AC3E}">
        <p14:creationId xmlns:p14="http://schemas.microsoft.com/office/powerpoint/2010/main" val="1159441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11/5/2015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262917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Muddiest Point</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11/5/2015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11</a:t>
            </a:fld>
            <a:endParaRPr lang="en-US"/>
          </a:p>
        </p:txBody>
      </p:sp>
      <p:sp>
        <p:nvSpPr>
          <p:cNvPr id="8" name="TextBox 7"/>
          <p:cNvSpPr txBox="1"/>
          <p:nvPr>
            <p:custDataLst>
              <p:tags r:id="rId1"/>
            </p:custDataLst>
          </p:nvPr>
        </p:nvSpPr>
        <p:spPr>
          <a:xfrm>
            <a:off x="0" y="0"/>
            <a:ext cx="3810000" cy="1477328"/>
          </a:xfrm>
          <a:prstGeom prst="rect">
            <a:avLst/>
          </a:prstGeom>
          <a:noFill/>
        </p:spPr>
        <p:txBody>
          <a:bodyPr vert="horz" rtlCol="0">
            <a:spAutoFit/>
          </a:bodyPr>
          <a:lstStyle/>
          <a:p>
            <a:r>
              <a:rPr lang="en-US" smtClean="0"/>
              <a:t>
Poll Title: What was the muddiest point? (CS2910)
https://www.polleverywhere.com/free_text_polls/zIp2tH2IVWjXv4H</a:t>
            </a:r>
            <a:endParaRPr lang="en-US"/>
          </a:p>
        </p:txBody>
      </p:sp>
    </p:spTree>
    <p:extLst>
      <p:ext uri="{BB962C8B-B14F-4D97-AF65-F5344CB8AC3E}">
        <p14:creationId xmlns:p14="http://schemas.microsoft.com/office/powerpoint/2010/main" val="1753877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11/5/2015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593799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11/5/2015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632835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11/5/2015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236199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11/5/2015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780693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11/5/2015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197715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11/5/2015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195918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11/5/2015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927796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11/5/2015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091857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smtClean="0"/>
              <a:t>SE-2811</a:t>
            </a:r>
          </a:p>
          <a:p>
            <a:pPr>
              <a:defRPr/>
            </a:pPr>
            <a:r>
              <a:rPr lang="en-US" altLang="en-US" dirty="0" smtClean="0"/>
              <a:t>Slide design: Dr. Mark L. Hornick</a:t>
            </a:r>
          </a:p>
          <a:p>
            <a:pPr>
              <a:defRPr/>
            </a:pPr>
            <a:r>
              <a:rPr lang="en-US" altLang="en-US" dirty="0" smtClean="0"/>
              <a:t>Most Content: Dr. Hornick</a:t>
            </a:r>
          </a:p>
          <a:p>
            <a:pPr>
              <a:defRPr/>
            </a:pPr>
            <a:r>
              <a:rPr lang="en-US" altLang="en-US" dirty="0" smtClean="0"/>
              <a:t>Some Content and Most Errors: Dr. Yoder</a:t>
            </a:r>
            <a:endParaRPr lang="en-US"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err="1" smtClean="0"/>
              <a:t>Dr.Yoder</a:t>
            </a:r>
            <a:endParaRPr lang="en-US" altLang="en-US" dirty="0"/>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9263"/>
            <a:ext cx="8229600"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2"/>
          <p:cNvSpPr>
            <a:spLocks noGrp="1"/>
          </p:cNvSpPr>
          <p:nvPr>
            <p:ph idx="13"/>
          </p:nvPr>
        </p:nvSpPr>
        <p:spPr>
          <a:xfrm>
            <a:off x="457200" y="4360677"/>
            <a:ext cx="8229600" cy="1887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itle 13"/>
          <p:cNvSpPr>
            <a:spLocks noGrp="1"/>
          </p:cNvSpPr>
          <p:nvPr>
            <p:ph type="title"/>
          </p:nvPr>
        </p:nvSpPr>
        <p:spPr/>
        <p:txBody>
          <a:bodyPr/>
          <a:lstStyle/>
          <a:p>
            <a:r>
              <a:rPr lang="en-US" dirty="0" smtClean="0"/>
              <a:t>Click to edit Master title style</a:t>
            </a:r>
            <a:endParaRPr lang="en-US" dirty="0"/>
          </a:p>
        </p:txBody>
      </p:sp>
      <p:sp>
        <p:nvSpPr>
          <p:cNvPr id="15" name="Date Placeholder 14"/>
          <p:cNvSpPr>
            <a:spLocks noGrp="1"/>
          </p:cNvSpPr>
          <p:nvPr>
            <p:ph type="dt" sz="half" idx="14"/>
          </p:nvPr>
        </p:nvSpPr>
        <p:spPr/>
        <p:txBody>
          <a:bodyPr/>
          <a:lstStyle/>
          <a:p>
            <a:pPr>
              <a:defRPr/>
            </a:pPr>
            <a:endParaRPr lang="en-US" altLang="en-US"/>
          </a:p>
        </p:txBody>
      </p:sp>
      <p:sp>
        <p:nvSpPr>
          <p:cNvPr id="16" name="Footer Placeholder 15"/>
          <p:cNvSpPr>
            <a:spLocks noGrp="1"/>
          </p:cNvSpPr>
          <p:nvPr>
            <p:ph type="ftr" sz="quarter" idx="15"/>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17" name="Slide Number Placeholder 16"/>
          <p:cNvSpPr>
            <a:spLocks noGrp="1"/>
          </p:cNvSpPr>
          <p:nvPr>
            <p:ph type="sldNum" sz="quarter" idx="16"/>
          </p:nvPr>
        </p:nvSpPr>
        <p:spPr/>
        <p:txBody>
          <a:bodyPr/>
          <a:lstStyle/>
          <a:p>
            <a:pPr>
              <a:defRPr/>
            </a:pPr>
            <a:fld id="{EFCFE5EE-A509-49E6-A5D7-7FDEAE1D54D0}" type="slidenum">
              <a:rPr lang="en-US" altLang="en-US" smtClean="0"/>
              <a:pPr>
                <a:defRPr/>
              </a:pPr>
              <a:t>‹#›</a:t>
            </a:fld>
            <a:endParaRPr lang="en-US" altLang="en-US" dirty="0"/>
          </a:p>
        </p:txBody>
      </p:sp>
      <p:sp>
        <p:nvSpPr>
          <p:cNvPr id="23" name="Text Placeholder 22"/>
          <p:cNvSpPr>
            <a:spLocks noGrp="1"/>
          </p:cNvSpPr>
          <p:nvPr>
            <p:ph type="body" sz="quarter" idx="17" hasCustomPrompt="1"/>
          </p:nvPr>
        </p:nvSpPr>
        <p:spPr>
          <a:xfrm>
            <a:off x="457200" y="3581400"/>
            <a:ext cx="8305800" cy="609600"/>
          </a:xfrm>
        </p:spPr>
        <p:txBody>
          <a:bodyPr/>
          <a:lstStyle>
            <a:lvl1pPr marL="0" indent="0">
              <a:buNone/>
              <a:defRPr sz="3900" b="1" baseline="0">
                <a:solidFill>
                  <a:schemeClr val="tx2"/>
                </a:solidFill>
              </a:defRPr>
            </a:lvl1pPr>
          </a:lstStyle>
          <a:p>
            <a:pPr lvl="0"/>
            <a:r>
              <a:rPr lang="en-US" dirty="0" smtClean="0"/>
              <a:t>Click to edit the Secondary title</a:t>
            </a:r>
            <a:endParaRPr lang="en-US" dirty="0"/>
          </a:p>
        </p:txBody>
      </p:sp>
    </p:spTree>
    <p:extLst>
      <p:ext uri="{BB962C8B-B14F-4D97-AF65-F5344CB8AC3E}">
        <p14:creationId xmlns:p14="http://schemas.microsoft.com/office/powerpoint/2010/main" val="40475416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Josiah Yoder</a:t>
            </a:r>
          </a:p>
          <a:p>
            <a:pPr>
              <a:defRPr/>
            </a:pPr>
            <a:r>
              <a:rPr lang="en-US" altLang="en-US" dirty="0" smtClean="0"/>
              <a:t>Slide Design: Dr. Hornick</a:t>
            </a: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Josiah Yoder</a:t>
            </a: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p:nvPicPr>
        <p:blipFill>
          <a:blip r:embed="rId14"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Block_cipher#Notable_block_cipher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math.columbia.edu/~woit/wordpress/?p=7045"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8.xml"/><Relationship Id="rId1" Type="http://schemas.openxmlformats.org/officeDocument/2006/relationships/tags" Target="../tags/tag1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elegraph.co.uk/news/obituaries/military-obituaries/special-forces-obituaries/10447712/Mavis-Batey-obituary.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CS2910</a:t>
            </a:r>
            <a:br>
              <a:rPr lang="en-US" dirty="0" smtClean="0"/>
            </a:br>
            <a:r>
              <a:rPr lang="en-US" dirty="0" smtClean="0"/>
              <a:t>Week 9, Class 2</a:t>
            </a:r>
            <a:endParaRPr lang="en-US" dirty="0"/>
          </a:p>
        </p:txBody>
      </p:sp>
      <p:sp>
        <p:nvSpPr>
          <p:cNvPr id="3" name="Content Placeholder 2"/>
          <p:cNvSpPr>
            <a:spLocks noGrp="1"/>
          </p:cNvSpPr>
          <p:nvPr>
            <p:ph idx="1"/>
          </p:nvPr>
        </p:nvSpPr>
        <p:spPr>
          <a:xfrm>
            <a:off x="457200" y="1828800"/>
            <a:ext cx="8229600" cy="4724400"/>
          </a:xfrm>
        </p:spPr>
        <p:txBody>
          <a:bodyPr>
            <a:normAutofit fontScale="92500" lnSpcReduction="20000"/>
          </a:bodyPr>
          <a:lstStyle/>
          <a:p>
            <a:r>
              <a:rPr lang="en-US" dirty="0" smtClean="0">
                <a:sym typeface="Wingdings" panose="05000000000000000000" pitchFamily="2" charset="2"/>
              </a:rPr>
              <a:t>Today</a:t>
            </a:r>
          </a:p>
          <a:p>
            <a:pPr lvl="1"/>
            <a:r>
              <a:rPr lang="en-US" dirty="0" smtClean="0">
                <a:sym typeface="Wingdings" panose="05000000000000000000" pitchFamily="2" charset="2"/>
              </a:rPr>
              <a:t>Network Security – Focus on Encryption</a:t>
            </a:r>
            <a:br>
              <a:rPr lang="en-US" dirty="0" smtClean="0">
                <a:sym typeface="Wingdings" panose="05000000000000000000" pitchFamily="2" charset="2"/>
              </a:rPr>
            </a:br>
            <a:endParaRPr lang="en-US" dirty="0" smtClean="0">
              <a:sym typeface="Wingdings" panose="05000000000000000000" pitchFamily="2" charset="2"/>
            </a:endParaRPr>
          </a:p>
          <a:p>
            <a:r>
              <a:rPr lang="en-US" dirty="0" smtClean="0">
                <a:sym typeface="Wingdings" panose="05000000000000000000" pitchFamily="2" charset="2"/>
              </a:rPr>
              <a:t>Week 9, Monday</a:t>
            </a:r>
          </a:p>
          <a:p>
            <a:pPr lvl="1"/>
            <a:r>
              <a:rPr lang="en-US" dirty="0" smtClean="0">
                <a:sym typeface="Wingdings" panose="05000000000000000000" pitchFamily="2" charset="2"/>
              </a:rPr>
              <a:t>Quiz: Potential topics</a:t>
            </a:r>
          </a:p>
          <a:p>
            <a:pPr lvl="2"/>
            <a:r>
              <a:rPr lang="en-US" dirty="0" smtClean="0">
                <a:sym typeface="Wingdings" panose="05000000000000000000" pitchFamily="2" charset="2"/>
              </a:rPr>
              <a:t>TCP window size &amp; header format</a:t>
            </a:r>
          </a:p>
          <a:p>
            <a:pPr lvl="2"/>
            <a:r>
              <a:rPr lang="en-US" strike="sngStrike" dirty="0" smtClean="0">
                <a:sym typeface="Wingdings" panose="05000000000000000000" pitchFamily="2" charset="2"/>
              </a:rPr>
              <a:t>Public/private key encryption</a:t>
            </a:r>
          </a:p>
          <a:p>
            <a:pPr lvl="2"/>
            <a:r>
              <a:rPr lang="en-US" dirty="0" smtClean="0">
                <a:sym typeface="Wingdings" panose="05000000000000000000" pitchFamily="2" charset="2"/>
              </a:rPr>
              <a:t>Sharing symmetric keys</a:t>
            </a:r>
          </a:p>
          <a:p>
            <a:pPr lvl="2"/>
            <a:r>
              <a:rPr lang="en-US" dirty="0" smtClean="0">
                <a:sym typeface="Wingdings" panose="05000000000000000000" pitchFamily="2" charset="2"/>
              </a:rPr>
              <a:t>Applying a stream cipher</a:t>
            </a:r>
          </a:p>
          <a:p>
            <a:pPr lvl="2"/>
            <a:r>
              <a:rPr lang="en-US" dirty="0" smtClean="0">
                <a:sym typeface="Wingdings" panose="05000000000000000000" pitchFamily="2" charset="2"/>
              </a:rPr>
              <a:t>Known-plaintext attack</a:t>
            </a:r>
          </a:p>
          <a:p>
            <a:pPr lvl="2"/>
            <a:r>
              <a:rPr lang="en-US" dirty="0" smtClean="0">
                <a:sym typeface="Wingdings" panose="05000000000000000000" pitchFamily="2" charset="2"/>
              </a:rPr>
              <a:t>Unicode, UTF-8 encoding, and quoted-printable</a:t>
            </a:r>
          </a:p>
          <a:p>
            <a:pPr lvl="1"/>
            <a:r>
              <a:rPr lang="en-US" dirty="0" smtClean="0">
                <a:sym typeface="Wingdings" panose="05000000000000000000" pitchFamily="2" charset="2"/>
              </a:rPr>
              <a:t>May include some questions requiring you to interpret or create raw data</a:t>
            </a:r>
          </a:p>
          <a:p>
            <a:pPr marL="344487" lvl="1" indent="0">
              <a:buNone/>
            </a:pPr>
            <a:endParaRPr lang="en-US" dirty="0" smtClean="0">
              <a:sym typeface="Wingdings" panose="05000000000000000000" pitchFamily="2" charset="2"/>
            </a:endParaRPr>
          </a:p>
        </p:txBody>
      </p:sp>
      <p:sp>
        <p:nvSpPr>
          <p:cNvPr id="4" name="Footer Placeholder 3"/>
          <p:cNvSpPr>
            <a:spLocks noGrp="1"/>
          </p:cNvSpPr>
          <p:nvPr>
            <p:ph type="ftr" sz="quarter" idx="11"/>
          </p:nvPr>
        </p:nvSpPr>
        <p:spPr>
          <a:xfrm>
            <a:off x="6019800" y="6172200"/>
            <a:ext cx="2895600" cy="457200"/>
          </a:xfrm>
        </p:spPr>
        <p:txBody>
          <a:body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rPr>
              <a:t>Standard Block Cipher Algorithms</a:t>
            </a:r>
            <a:endParaRPr lang="en-US" dirty="0"/>
          </a:p>
        </p:txBody>
      </p:sp>
      <p:sp>
        <p:nvSpPr>
          <p:cNvPr id="3" name="Content Placeholder 2"/>
          <p:cNvSpPr>
            <a:spLocks noGrp="1"/>
          </p:cNvSpPr>
          <p:nvPr>
            <p:ph idx="1"/>
          </p:nvPr>
        </p:nvSpPr>
        <p:spPr/>
        <p:txBody>
          <a:bodyPr/>
          <a:lstStyle/>
          <a:p>
            <a:r>
              <a:rPr lang="en-US" dirty="0" smtClean="0"/>
              <a:t>DES, Triple DES (Data Encryption Standard)</a:t>
            </a:r>
          </a:p>
          <a:p>
            <a:pPr lvl="1"/>
            <a:r>
              <a:rPr lang="en-US" dirty="0" smtClean="0"/>
              <a:t>NSA</a:t>
            </a:r>
          </a:p>
          <a:p>
            <a:r>
              <a:rPr lang="en-US" dirty="0" smtClean="0"/>
              <a:t>AES (Advanced Encryption Standard)</a:t>
            </a:r>
          </a:p>
          <a:p>
            <a:pPr lvl="1"/>
            <a:r>
              <a:rPr lang="en-US" dirty="0" smtClean="0"/>
              <a:t>NIST, </a:t>
            </a:r>
            <a:r>
              <a:rPr lang="en-US" dirty="0" smtClean="0">
                <a:hlinkClick r:id="rId4"/>
              </a:rPr>
              <a:t>but note NSA involvement in other algorithms published by NIST</a:t>
            </a:r>
            <a:endParaRPr lang="en-US" dirty="0" smtClean="0"/>
          </a:p>
          <a:p>
            <a:r>
              <a:rPr lang="en-US" dirty="0" smtClean="0"/>
              <a:t>Blowfish</a:t>
            </a:r>
          </a:p>
          <a:p>
            <a:pPr lvl="1"/>
            <a:r>
              <a:rPr lang="en-US" dirty="0" smtClean="0"/>
              <a:t>Not standard. Self-published algorithm</a:t>
            </a:r>
          </a:p>
          <a:p>
            <a:r>
              <a:rPr lang="en-US" dirty="0" smtClean="0"/>
              <a:t>Why not write your own? (Because …)</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10</a:t>
            </a:fld>
            <a:endParaRPr lang="en-US" altLang="en-US" dirty="0"/>
          </a:p>
        </p:txBody>
      </p:sp>
    </p:spTree>
    <p:extLst>
      <p:ext uri="{BB962C8B-B14F-4D97-AF65-F5344CB8AC3E}">
        <p14:creationId xmlns:p14="http://schemas.microsoft.com/office/powerpoint/2010/main" val="331466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smtClean="0"/>
              <a:t>SE-2811</a:t>
            </a:r>
          </a:p>
          <a:p>
            <a:pPr>
              <a:defRPr/>
            </a:pPr>
            <a:r>
              <a:rPr lang="en-US" altLang="en-US" smtClean="0"/>
              <a:t>Dr. Josiah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11</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1918103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WWII Encryption:</a:t>
            </a:r>
            <a:br>
              <a:rPr lang="en-US" dirty="0" smtClean="0"/>
            </a:br>
            <a:r>
              <a:rPr lang="en-US" dirty="0" smtClean="0"/>
              <a:t>The Enigma Machine</a:t>
            </a:r>
            <a:endParaRPr lang="en-US" dirty="0"/>
          </a:p>
        </p:txBody>
      </p:sp>
      <p:sp>
        <p:nvSpPr>
          <p:cNvPr id="3" name="Content Placeholder 2"/>
          <p:cNvSpPr>
            <a:spLocks noGrp="1"/>
          </p:cNvSpPr>
          <p:nvPr>
            <p:ph idx="1"/>
          </p:nvPr>
        </p:nvSpPr>
        <p:spPr>
          <a:xfrm>
            <a:off x="4648200" y="1719263"/>
            <a:ext cx="4038600" cy="4411662"/>
          </a:xfrm>
        </p:spPr>
        <p:txBody>
          <a:bodyPr/>
          <a:lstStyle/>
          <a:p>
            <a:pPr marL="0" indent="0">
              <a:buNone/>
            </a:pPr>
            <a:r>
              <a:rPr lang="en-US" dirty="0" smtClean="0"/>
              <a:t>A story of a known-plaintext attack</a:t>
            </a:r>
          </a:p>
          <a:p>
            <a:pPr marL="0" indent="0">
              <a:buNone/>
            </a:pPr>
            <a:endParaRPr lang="en-US" dirty="0" smtClean="0"/>
          </a:p>
          <a:p>
            <a:pPr marL="0" indent="0">
              <a:buNone/>
            </a:pPr>
            <a:endParaRPr lang="en-US" dirty="0"/>
          </a:p>
          <a:p>
            <a:pPr marL="0" indent="0">
              <a:buNone/>
            </a:pPr>
            <a:r>
              <a:rPr lang="en-US" dirty="0" smtClean="0"/>
              <a:t>http</a:t>
            </a:r>
            <a:r>
              <a:rPr lang="en-US" dirty="0"/>
              <a:t>://www.cnet.com/pictures/breaking-the-nazis-enigma-codes-at-bletchley-park-photos/2/</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a:t>
            </a:fld>
            <a:endParaRPr lang="en-US" alt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490133"/>
            <a:ext cx="3501210" cy="5281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8047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WWII Encryption:</a:t>
            </a:r>
            <a:br>
              <a:rPr lang="en-US" dirty="0" smtClean="0"/>
            </a:br>
            <a:r>
              <a:rPr lang="en-US" dirty="0" smtClean="0"/>
              <a:t>The Enigma and the Bomb</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lgn="ctr">
              <a:buNone/>
            </a:pPr>
            <a:r>
              <a:rPr lang="en-US" dirty="0" smtClean="0">
                <a:hlinkClick r:id="rId3"/>
              </a:rPr>
              <a:t>Mavis </a:t>
            </a:r>
            <a:r>
              <a:rPr lang="en-US" dirty="0" err="1" smtClean="0">
                <a:hlinkClick r:id="rId3"/>
              </a:rPr>
              <a:t>Batey</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a:t>
            </a:fld>
            <a:endParaRPr lang="en-US" altLang="en-US" dirty="0"/>
          </a:p>
        </p:txBody>
      </p:sp>
      <p:pic>
        <p:nvPicPr>
          <p:cNvPr id="1026" name="Picture 2" descr="http://i.telegraph.co.uk/multimedia/archive/02732/batey_si_2732912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743200"/>
            <a:ext cx="4381500" cy="2733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516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397186"/>
            <a:ext cx="7543800" cy="1295400"/>
          </a:xfrm>
        </p:spPr>
        <p:txBody>
          <a:bodyPr/>
          <a:lstStyle/>
          <a:p>
            <a:r>
              <a:rPr lang="en-US" dirty="0" smtClean="0"/>
              <a:t>Video Questions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546387"/>
              </p:ext>
            </p:extLst>
          </p:nvPr>
        </p:nvGraphicFramePr>
        <p:xfrm>
          <a:off x="457200" y="1828800"/>
          <a:ext cx="6553200" cy="3295248"/>
        </p:xfrm>
        <a:graphic>
          <a:graphicData uri="http://schemas.openxmlformats.org/drawingml/2006/table">
            <a:tbl>
              <a:tblPr bandRow="1">
                <a:tableStyleId>{5202B0CA-FC54-4496-8BCA-5EF66A818D29}</a:tableStyleId>
              </a:tblPr>
              <a:tblGrid>
                <a:gridCol w="6553200"/>
              </a:tblGrid>
              <a:tr h="232641">
                <a:tc>
                  <a:txBody>
                    <a:bodyPr/>
                    <a:lstStyle/>
                    <a:p>
                      <a:pPr algn="l" fontAlgn="b"/>
                      <a:r>
                        <a:rPr lang="en-US" sz="1800" u="none" strike="noStrike" dirty="0">
                          <a:effectLst/>
                        </a:rPr>
                        <a:t>So if a key is only shared between two people, that means there must be a unique key for every pair? Also, when keys are generated, how are they shared securely over networks??</a:t>
                      </a:r>
                      <a:endParaRPr lang="en-US" sz="1800" b="0" i="0" u="none" strike="noStrike" dirty="0">
                        <a:solidFill>
                          <a:srgbClr val="000000"/>
                        </a:solidFill>
                        <a:effectLst/>
                        <a:latin typeface="Arial"/>
                      </a:endParaRPr>
                    </a:p>
                  </a:txBody>
                  <a:tcPr marL="852" marR="852" marT="852" marB="0" anchor="b"/>
                </a:tc>
              </a:tr>
              <a:tr h="259911">
                <a:tc>
                  <a:txBody>
                    <a:bodyPr/>
                    <a:lstStyle/>
                    <a:p>
                      <a:pPr algn="l" fontAlgn="b"/>
                      <a:r>
                        <a:rPr lang="en-US" sz="1800" u="none" strike="noStrike" dirty="0">
                          <a:effectLst/>
                        </a:rPr>
                        <a:t>Are there standard encryption/decryption algorithms or do companies create and adopt their own? Would a company have different algorithms for each program or would they have a standard?</a:t>
                      </a:r>
                      <a:endParaRPr lang="en-US" sz="1800" b="0" i="0" u="none" strike="noStrike" dirty="0">
                        <a:solidFill>
                          <a:srgbClr val="000000"/>
                        </a:solidFill>
                        <a:effectLst/>
                        <a:latin typeface="Arial"/>
                      </a:endParaRPr>
                    </a:p>
                  </a:txBody>
                  <a:tcPr marL="852" marR="852" marT="852" marB="0" anchor="b"/>
                </a:tc>
              </a:tr>
              <a:tr h="96295">
                <a:tc>
                  <a:txBody>
                    <a:bodyPr/>
                    <a:lstStyle/>
                    <a:p>
                      <a:pPr algn="l" fontAlgn="b"/>
                      <a:r>
                        <a:rPr lang="en-US" sz="1800" u="none" strike="noStrike" dirty="0">
                          <a:effectLst/>
                        </a:rPr>
                        <a:t>How are modern day encryption keys generated and how do those work?</a:t>
                      </a:r>
                      <a:endParaRPr lang="en-US" sz="1800" b="0" i="0" u="none" strike="noStrike" dirty="0">
                        <a:solidFill>
                          <a:srgbClr val="000000"/>
                        </a:solidFill>
                        <a:effectLst/>
                        <a:latin typeface="Arial"/>
                      </a:endParaRPr>
                    </a:p>
                  </a:txBody>
                  <a:tcPr marL="852" marR="852" marT="852" marB="0" anchor="b"/>
                </a:tc>
              </a:tr>
              <a:tr h="150833">
                <a:tc>
                  <a:txBody>
                    <a:bodyPr/>
                    <a:lstStyle/>
                    <a:p>
                      <a:pPr algn="l" fontAlgn="b"/>
                      <a:r>
                        <a:rPr lang="en-US" sz="1800" u="none" strike="noStrike" dirty="0">
                          <a:effectLst/>
                        </a:rPr>
                        <a:t>Is there any way to tell whether a message has been manipulated/accessed in transmission due to a cryptographic attack?</a:t>
                      </a:r>
                      <a:endParaRPr lang="en-US" sz="1800" b="0" i="0" u="none" strike="noStrike" dirty="0">
                        <a:solidFill>
                          <a:srgbClr val="000000"/>
                        </a:solidFill>
                        <a:effectLst/>
                        <a:latin typeface="Arial"/>
                      </a:endParaRPr>
                    </a:p>
                  </a:txBody>
                  <a:tcPr marL="852" marR="852" marT="852" marB="0" anchor="b"/>
                </a:tc>
              </a:tr>
            </a:tbl>
          </a:graphicData>
        </a:graphic>
      </p:graphicFrame>
      <p:sp>
        <p:nvSpPr>
          <p:cNvPr id="4" name="Footer Placeholder 3"/>
          <p:cNvSpPr>
            <a:spLocks noGrp="1"/>
          </p:cNvSpPr>
          <p:nvPr>
            <p:ph type="ftr" sz="quarter" idx="11"/>
          </p:nvPr>
        </p:nvSpPr>
        <p:spPr>
          <a:xfrm>
            <a:off x="3200399" y="6523348"/>
            <a:ext cx="2895600" cy="457200"/>
          </a:xfrm>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a:xfrm>
            <a:off x="6629399" y="6523348"/>
            <a:ext cx="2133600" cy="457200"/>
          </a:xfrm>
        </p:spPr>
        <p:txBody>
          <a:bodyPr/>
          <a:lstStyle/>
          <a:p>
            <a:pPr>
              <a:defRPr/>
            </a:pPr>
            <a:fld id="{7F893BA9-EED0-4C55-A7BC-486A0027BAD0}" type="slidenum">
              <a:rPr lang="en-US" altLang="en-US" smtClean="0"/>
              <a:pPr>
                <a:defRPr/>
              </a:pPr>
              <a:t>4</a:t>
            </a:fld>
            <a:endParaRPr lang="en-US" altLang="en-US" dirty="0"/>
          </a:p>
        </p:txBody>
      </p:sp>
    </p:spTree>
    <p:extLst>
      <p:ext uri="{BB962C8B-B14F-4D97-AF65-F5344CB8AC3E}">
        <p14:creationId xmlns:p14="http://schemas.microsoft.com/office/powerpoint/2010/main" val="1066079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Questions</a:t>
            </a:r>
            <a:endParaRPr lang="en-US" dirty="0"/>
          </a:p>
        </p:txBody>
      </p:sp>
      <p:graphicFrame>
        <p:nvGraphicFramePr>
          <p:cNvPr id="6" name="Content Placeholder 5"/>
          <p:cNvGraphicFramePr>
            <a:graphicFrameLocks noGrp="1"/>
          </p:cNvGraphicFramePr>
          <p:nvPr>
            <p:ph idx="1"/>
          </p:nvPr>
        </p:nvGraphicFramePr>
        <p:xfrm>
          <a:off x="457200" y="1719263"/>
          <a:ext cx="6553200" cy="4120764"/>
        </p:xfrm>
        <a:graphic>
          <a:graphicData uri="http://schemas.openxmlformats.org/drawingml/2006/table">
            <a:tbl>
              <a:tblPr bandRow="1">
                <a:tableStyleId>{5202B0CA-FC54-4496-8BCA-5EF66A818D29}</a:tableStyleId>
              </a:tblPr>
              <a:tblGrid>
                <a:gridCol w="6553200"/>
              </a:tblGrid>
              <a:tr h="137199">
                <a:tc>
                  <a:txBody>
                    <a:bodyPr/>
                    <a:lstStyle/>
                    <a:p>
                      <a:pPr algn="l" fontAlgn="b"/>
                      <a:r>
                        <a:rPr lang="en-US" sz="1800" u="none" strike="noStrike" dirty="0">
                          <a:effectLst/>
                        </a:rPr>
                        <a:t>Why was the symmetric key and "</a:t>
                      </a:r>
                      <a:r>
                        <a:rPr lang="en-US" sz="1800" u="none" strike="noStrike" dirty="0" err="1">
                          <a:effectLst/>
                        </a:rPr>
                        <a:t>caesar</a:t>
                      </a:r>
                      <a:r>
                        <a:rPr lang="en-US" sz="1800" u="none" strike="noStrike" dirty="0">
                          <a:effectLst/>
                        </a:rPr>
                        <a:t> cipher" approach every considered a "secure" encryption?</a:t>
                      </a:r>
                      <a:endParaRPr lang="en-US" sz="1800" b="0" i="0" u="none" strike="noStrike" dirty="0">
                        <a:solidFill>
                          <a:srgbClr val="000000"/>
                        </a:solidFill>
                        <a:effectLst/>
                        <a:latin typeface="Arial"/>
                      </a:endParaRPr>
                    </a:p>
                  </a:txBody>
                  <a:tcPr marL="852" marR="852" marT="852" marB="0" anchor="b"/>
                </a:tc>
              </a:tr>
              <a:tr h="150833">
                <a:tc>
                  <a:txBody>
                    <a:bodyPr/>
                    <a:lstStyle/>
                    <a:p>
                      <a:pPr algn="l" fontAlgn="b"/>
                      <a:r>
                        <a:rPr lang="en-US" sz="1800" u="none" strike="noStrike" dirty="0">
                          <a:effectLst/>
                        </a:rPr>
                        <a:t>What is the most commonly used encryption algorithm for companies that store and send sensitive data?</a:t>
                      </a:r>
                      <a:endParaRPr lang="en-US" sz="1800" b="0" i="0" u="none" strike="noStrike" dirty="0">
                        <a:solidFill>
                          <a:srgbClr val="000000"/>
                        </a:solidFill>
                        <a:effectLst/>
                        <a:latin typeface="Arial"/>
                      </a:endParaRPr>
                    </a:p>
                  </a:txBody>
                  <a:tcPr marL="852" marR="852" marT="852" marB="0" anchor="b"/>
                </a:tc>
              </a:tr>
              <a:tr h="41756">
                <a:tc>
                  <a:txBody>
                    <a:bodyPr/>
                    <a:lstStyle/>
                    <a:p>
                      <a:pPr algn="l" fontAlgn="b"/>
                      <a:r>
                        <a:rPr lang="en-US" sz="1800" u="none" strike="noStrike" dirty="0">
                          <a:effectLst/>
                        </a:rPr>
                        <a:t>What does a session key do?</a:t>
                      </a:r>
                      <a:endParaRPr lang="en-US" sz="1800" b="0" i="0" u="none" strike="noStrike" dirty="0">
                        <a:solidFill>
                          <a:srgbClr val="000000"/>
                        </a:solidFill>
                        <a:effectLst/>
                        <a:latin typeface="Arial"/>
                      </a:endParaRPr>
                    </a:p>
                  </a:txBody>
                  <a:tcPr marL="852" marR="852" marT="852" marB="0" anchor="b"/>
                </a:tc>
              </a:tr>
              <a:tr h="191737">
                <a:tc>
                  <a:txBody>
                    <a:bodyPr/>
                    <a:lstStyle/>
                    <a:p>
                      <a:pPr algn="l" fontAlgn="b"/>
                      <a:r>
                        <a:rPr lang="en-US" sz="1800" u="none" strike="noStrike" dirty="0">
                          <a:effectLst/>
                        </a:rPr>
                        <a:t>Why would basic ciphers like Symmetric Key Systems be helpful, when not paired with other encryption methods at the same time?</a:t>
                      </a:r>
                      <a:endParaRPr lang="en-US" sz="1800" b="0" i="0" u="none" strike="noStrike" dirty="0">
                        <a:solidFill>
                          <a:srgbClr val="000000"/>
                        </a:solidFill>
                        <a:effectLst/>
                        <a:latin typeface="Arial"/>
                      </a:endParaRPr>
                    </a:p>
                  </a:txBody>
                  <a:tcPr marL="852" marR="852" marT="852" marB="0" anchor="b"/>
                </a:tc>
              </a:tr>
              <a:tr h="82660">
                <a:tc>
                  <a:txBody>
                    <a:bodyPr/>
                    <a:lstStyle/>
                    <a:p>
                      <a:pPr algn="l" fontAlgn="b"/>
                      <a:r>
                        <a:rPr lang="en-US" sz="1800" u="none" strike="noStrike" dirty="0">
                          <a:effectLst/>
                        </a:rPr>
                        <a:t>What would be an example of a "function" used in encryption?</a:t>
                      </a:r>
                      <a:endParaRPr lang="en-US" sz="1800" b="0" i="0" u="none" strike="noStrike" dirty="0">
                        <a:solidFill>
                          <a:srgbClr val="000000"/>
                        </a:solidFill>
                        <a:effectLst/>
                        <a:latin typeface="Arial"/>
                      </a:endParaRPr>
                    </a:p>
                  </a:txBody>
                  <a:tcPr marL="852" marR="852" marT="852" marB="0" anchor="b"/>
                </a:tc>
              </a:tr>
              <a:tr h="219007">
                <a:tc>
                  <a:txBody>
                    <a:bodyPr/>
                    <a:lstStyle/>
                    <a:p>
                      <a:pPr algn="l" fontAlgn="b"/>
                      <a:r>
                        <a:rPr lang="en-US" sz="1800" u="none" strike="noStrike" dirty="0">
                          <a:effectLst/>
                        </a:rPr>
                        <a:t>It was mentioned that a function is most commonly used instead of a table for block ciphers; What would be an example of a function that could be used?</a:t>
                      </a:r>
                      <a:endParaRPr lang="en-US" sz="1800" b="0" i="0" u="none" strike="noStrike" dirty="0">
                        <a:solidFill>
                          <a:srgbClr val="000000"/>
                        </a:solidFill>
                        <a:effectLst/>
                        <a:latin typeface="Arial"/>
                      </a:endParaRPr>
                    </a:p>
                  </a:txBody>
                  <a:tcPr marL="852" marR="852" marT="852" marB="0" anchor="b"/>
                </a:tc>
              </a:tr>
              <a:tr h="246276">
                <a:tc>
                  <a:txBody>
                    <a:bodyPr/>
                    <a:lstStyle/>
                    <a:p>
                      <a:pPr algn="l" fontAlgn="b"/>
                      <a:r>
                        <a:rPr lang="en-US" sz="1800" u="none" strike="noStrike" dirty="0">
                          <a:effectLst/>
                        </a:rPr>
                        <a:t>I am confused on what block cyphering is? I watched it multiple times and still </a:t>
                      </a:r>
                      <a:r>
                        <a:rPr lang="en-US" sz="1800" u="none" strike="noStrike" dirty="0" err="1">
                          <a:effectLst/>
                        </a:rPr>
                        <a:t>dont</a:t>
                      </a:r>
                      <a:r>
                        <a:rPr lang="en-US" sz="1800" u="none" strike="noStrike" dirty="0">
                          <a:effectLst/>
                        </a:rPr>
                        <a:t> quite understand. Also </a:t>
                      </a:r>
                      <a:r>
                        <a:rPr lang="en-US" sz="1800" u="none" strike="noStrike" dirty="0" err="1">
                          <a:effectLst/>
                        </a:rPr>
                        <a:t>i</a:t>
                      </a:r>
                      <a:r>
                        <a:rPr lang="en-US" sz="1800" u="none" strike="noStrike" dirty="0">
                          <a:effectLst/>
                        </a:rPr>
                        <a:t> thought there was a public and a private key not just one key?</a:t>
                      </a:r>
                      <a:endParaRPr lang="en-US" sz="1800" b="0" i="0" u="none" strike="noStrike" dirty="0">
                        <a:solidFill>
                          <a:srgbClr val="000000"/>
                        </a:solidFill>
                        <a:effectLst/>
                        <a:latin typeface="Arial"/>
                      </a:endParaRPr>
                    </a:p>
                  </a:txBody>
                  <a:tcPr marL="852" marR="852" marT="852" marB="0" anchor="b"/>
                </a:tc>
              </a:tr>
            </a:tbl>
          </a:graphicData>
        </a:graphic>
      </p:graphicFrame>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a:t>
            </a:fld>
            <a:endParaRPr lang="en-US" altLang="en-US" dirty="0"/>
          </a:p>
        </p:txBody>
      </p:sp>
    </p:spTree>
    <p:extLst>
      <p:ext uri="{BB962C8B-B14F-4D97-AF65-F5344CB8AC3E}">
        <p14:creationId xmlns:p14="http://schemas.microsoft.com/office/powerpoint/2010/main" val="2354161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Questions</a:t>
            </a:r>
            <a:endParaRPr lang="en-US" dirty="0"/>
          </a:p>
        </p:txBody>
      </p:sp>
      <p:graphicFrame>
        <p:nvGraphicFramePr>
          <p:cNvPr id="6" name="Content Placeholder 5"/>
          <p:cNvGraphicFramePr>
            <a:graphicFrameLocks noGrp="1"/>
          </p:cNvGraphicFramePr>
          <p:nvPr>
            <p:ph idx="1"/>
          </p:nvPr>
        </p:nvGraphicFramePr>
        <p:xfrm>
          <a:off x="457200" y="1719263"/>
          <a:ext cx="6553200" cy="4942872"/>
        </p:xfrm>
        <a:graphic>
          <a:graphicData uri="http://schemas.openxmlformats.org/drawingml/2006/table">
            <a:tbl>
              <a:tblPr bandRow="1">
                <a:tableStyleId>{5202B0CA-FC54-4496-8BCA-5EF66A818D29}</a:tableStyleId>
              </a:tblPr>
              <a:tblGrid>
                <a:gridCol w="6553200"/>
              </a:tblGrid>
              <a:tr h="69025">
                <a:tc>
                  <a:txBody>
                    <a:bodyPr/>
                    <a:lstStyle/>
                    <a:p>
                      <a:pPr algn="l" fontAlgn="b"/>
                      <a:r>
                        <a:rPr lang="en-US" sz="1800" u="none" strike="noStrike" dirty="0">
                          <a:effectLst/>
                        </a:rPr>
                        <a:t>Given primes </a:t>
                      </a:r>
                      <a:r>
                        <a:rPr lang="en-US" sz="1800" u="none" strike="noStrike" dirty="0" err="1">
                          <a:effectLst/>
                        </a:rPr>
                        <a:t>p,q</a:t>
                      </a:r>
                      <a:r>
                        <a:rPr lang="en-US" sz="1800" u="none" strike="noStrike" dirty="0">
                          <a:effectLst/>
                        </a:rPr>
                        <a:t>:</a:t>
                      </a:r>
                      <a:br>
                        <a:rPr lang="en-US" sz="1800" u="none" strike="noStrike" dirty="0">
                          <a:effectLst/>
                        </a:rPr>
                      </a:br>
                      <a:r>
                        <a:rPr lang="en-US" sz="1800" u="none" strike="noStrike" dirty="0">
                          <a:effectLst/>
                        </a:rPr>
                        <a:t>What is the point of z = (p-1)*(q-1)?</a:t>
                      </a:r>
                      <a:endParaRPr lang="en-US" sz="1800" b="0" i="0" u="none" strike="noStrike" dirty="0">
                        <a:solidFill>
                          <a:srgbClr val="000000"/>
                        </a:solidFill>
                        <a:effectLst/>
                        <a:latin typeface="Arial"/>
                      </a:endParaRPr>
                    </a:p>
                  </a:txBody>
                  <a:tcPr marL="852" marR="852" marT="852" marB="0" anchor="b"/>
                </a:tc>
              </a:tr>
              <a:tr h="219007">
                <a:tc>
                  <a:txBody>
                    <a:bodyPr/>
                    <a:lstStyle/>
                    <a:p>
                      <a:pPr algn="l" fontAlgn="b"/>
                      <a:r>
                        <a:rPr lang="en-US" sz="1800" u="none" strike="noStrike" dirty="0">
                          <a:effectLst/>
                        </a:rPr>
                        <a:t>What other types of encryption algorithms are there? Other than Symmetrical Encryption</a:t>
                      </a:r>
                      <a:br>
                        <a:rPr lang="en-US" sz="1800" u="none" strike="noStrike" dirty="0">
                          <a:effectLst/>
                        </a:rPr>
                      </a:br>
                      <a:r>
                        <a:rPr lang="en-US" sz="1800" u="none" strike="noStrike" dirty="0">
                          <a:effectLst/>
                        </a:rPr>
                        <a:t/>
                      </a:r>
                      <a:br>
                        <a:rPr lang="en-US" sz="1800" u="none" strike="noStrike" dirty="0">
                          <a:effectLst/>
                        </a:rPr>
                      </a:br>
                      <a:r>
                        <a:rPr lang="en-US" sz="1800" u="none" strike="noStrike" dirty="0">
                          <a:effectLst/>
                        </a:rPr>
                        <a:t>What is the most complex encryption algorithm that you know of?</a:t>
                      </a:r>
                      <a:endParaRPr lang="en-US" sz="1800" b="0" i="0" u="none" strike="noStrike" dirty="0">
                        <a:solidFill>
                          <a:srgbClr val="000000"/>
                        </a:solidFill>
                        <a:effectLst/>
                        <a:latin typeface="Arial"/>
                      </a:endParaRPr>
                    </a:p>
                  </a:txBody>
                  <a:tcPr marL="852" marR="852" marT="852" marB="0" anchor="b"/>
                </a:tc>
              </a:tr>
              <a:tr h="55391">
                <a:tc>
                  <a:txBody>
                    <a:bodyPr/>
                    <a:lstStyle/>
                    <a:p>
                      <a:pPr algn="l" fontAlgn="b"/>
                      <a:r>
                        <a:rPr lang="en-US" sz="1800" u="none" strike="noStrike" dirty="0">
                          <a:effectLst/>
                        </a:rPr>
                        <a:t>How does the receiver know the key?</a:t>
                      </a:r>
                      <a:endParaRPr lang="en-US" sz="1800" b="0" i="0" u="none" strike="noStrike" dirty="0">
                        <a:solidFill>
                          <a:srgbClr val="000000"/>
                        </a:solidFill>
                        <a:effectLst/>
                        <a:latin typeface="Arial"/>
                      </a:endParaRPr>
                    </a:p>
                  </a:txBody>
                  <a:tcPr marL="852" marR="852" marT="852" marB="0" anchor="b"/>
                </a:tc>
              </a:tr>
              <a:tr h="178103">
                <a:tc>
                  <a:txBody>
                    <a:bodyPr/>
                    <a:lstStyle/>
                    <a:p>
                      <a:pPr algn="l" fontAlgn="b"/>
                      <a:r>
                        <a:rPr lang="en-US" sz="1800" u="none" strike="noStrike" dirty="0">
                          <a:effectLst/>
                        </a:rPr>
                        <a:t>Can you explain more on the RSA Algorithm? Is it just an equation that requires extensive time and work to decipher a person's public key?</a:t>
                      </a:r>
                      <a:endParaRPr lang="en-US" sz="1800" b="0" i="0" u="none" strike="noStrike" dirty="0">
                        <a:solidFill>
                          <a:srgbClr val="000000"/>
                        </a:solidFill>
                        <a:effectLst/>
                        <a:latin typeface="Arial"/>
                      </a:endParaRPr>
                    </a:p>
                  </a:txBody>
                  <a:tcPr marL="852" marR="852" marT="852" marB="0" anchor="b"/>
                </a:tc>
              </a:tr>
              <a:tr h="259911">
                <a:tc>
                  <a:txBody>
                    <a:bodyPr/>
                    <a:lstStyle/>
                    <a:p>
                      <a:pPr algn="l" fontAlgn="b"/>
                      <a:r>
                        <a:rPr lang="en-US" sz="1800" u="none" strike="noStrike" dirty="0">
                          <a:effectLst/>
                        </a:rPr>
                        <a:t>Why is a session key generated for each message? I understand the backwards security, but I thought the purpose of the session key was to improve performance, but there is still a new one for each message.</a:t>
                      </a:r>
                      <a:endParaRPr lang="en-US" sz="1800" b="0" i="0" u="none" strike="noStrike" dirty="0">
                        <a:solidFill>
                          <a:srgbClr val="000000"/>
                        </a:solidFill>
                        <a:effectLst/>
                        <a:latin typeface="Arial"/>
                      </a:endParaRPr>
                    </a:p>
                  </a:txBody>
                  <a:tcPr marL="852" marR="852" marT="852" marB="0" anchor="b"/>
                </a:tc>
              </a:tr>
              <a:tr h="123564">
                <a:tc>
                  <a:txBody>
                    <a:bodyPr/>
                    <a:lstStyle/>
                    <a:p>
                      <a:pPr algn="l" fontAlgn="b"/>
                      <a:r>
                        <a:rPr lang="en-US" sz="1800" u="none" strike="noStrike" dirty="0">
                          <a:effectLst/>
                        </a:rPr>
                        <a:t>Why isn't </a:t>
                      </a:r>
                      <a:r>
                        <a:rPr lang="en-US" sz="1800" u="none" strike="noStrike" dirty="0" err="1">
                          <a:effectLst/>
                        </a:rPr>
                        <a:t>gpg</a:t>
                      </a:r>
                      <a:r>
                        <a:rPr lang="en-US" sz="1800" u="none" strike="noStrike" dirty="0">
                          <a:effectLst/>
                        </a:rPr>
                        <a:t> style encryption used more often (</a:t>
                      </a:r>
                      <a:r>
                        <a:rPr lang="en-US" sz="1800" u="none" strike="noStrike" dirty="0" err="1">
                          <a:effectLst/>
                        </a:rPr>
                        <a:t>preshared</a:t>
                      </a:r>
                      <a:r>
                        <a:rPr lang="en-US" sz="1800" u="none" strike="noStrike" dirty="0">
                          <a:effectLst/>
                        </a:rPr>
                        <a:t> public keys)?</a:t>
                      </a:r>
                      <a:br>
                        <a:rPr lang="en-US" sz="1800" u="none" strike="noStrike" dirty="0">
                          <a:effectLst/>
                        </a:rPr>
                      </a:br>
                      <a:endParaRPr lang="en-US" sz="1800" b="0" i="0" u="none" strike="noStrike" dirty="0">
                        <a:solidFill>
                          <a:srgbClr val="000000"/>
                        </a:solidFill>
                        <a:effectLst/>
                        <a:latin typeface="Arial"/>
                      </a:endParaRPr>
                    </a:p>
                  </a:txBody>
                  <a:tcPr marL="852" marR="852" marT="852" marB="0" anchor="b"/>
                </a:tc>
              </a:tr>
            </a:tbl>
          </a:graphicData>
        </a:graphic>
      </p:graphicFrame>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6</a:t>
            </a:fld>
            <a:endParaRPr lang="en-US" altLang="en-US" dirty="0"/>
          </a:p>
        </p:txBody>
      </p:sp>
    </p:spTree>
    <p:extLst>
      <p:ext uri="{BB962C8B-B14F-4D97-AF65-F5344CB8AC3E}">
        <p14:creationId xmlns:p14="http://schemas.microsoft.com/office/powerpoint/2010/main" val="3224154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Questions</a:t>
            </a:r>
            <a:endParaRPr lang="en-US" dirty="0"/>
          </a:p>
        </p:txBody>
      </p:sp>
      <p:graphicFrame>
        <p:nvGraphicFramePr>
          <p:cNvPr id="6" name="Content Placeholder 5"/>
          <p:cNvGraphicFramePr>
            <a:graphicFrameLocks noGrp="1"/>
          </p:cNvGraphicFramePr>
          <p:nvPr>
            <p:ph idx="1"/>
          </p:nvPr>
        </p:nvGraphicFramePr>
        <p:xfrm>
          <a:off x="457200" y="1719263"/>
          <a:ext cx="6553200" cy="4680480"/>
        </p:xfrm>
        <a:graphic>
          <a:graphicData uri="http://schemas.openxmlformats.org/drawingml/2006/table">
            <a:tbl>
              <a:tblPr bandRow="1">
                <a:tableStyleId>{5202B0CA-FC54-4496-8BCA-5EF66A818D29}</a:tableStyleId>
              </a:tblPr>
              <a:tblGrid>
                <a:gridCol w="6553200"/>
              </a:tblGrid>
              <a:tr h="385179">
                <a:tc>
                  <a:txBody>
                    <a:bodyPr/>
                    <a:lstStyle/>
                    <a:p>
                      <a:pPr algn="l" fontAlgn="b"/>
                      <a:r>
                        <a:rPr lang="en-US" sz="1800" u="none" strike="noStrike" dirty="0">
                          <a:effectLst/>
                        </a:rPr>
                        <a:t>Why would cipher-block-chaining need to use encryption data from previous blocks to get the desired outcome of the same plain text resulting in differing encrypted text. Couldn't you use other data, such as block index? (IE, a simple Caesar cipher where the displacement value is the block index+1)</a:t>
                      </a:r>
                      <a:endParaRPr lang="en-US" sz="1800" b="0" i="0" u="none" strike="noStrike" dirty="0">
                        <a:solidFill>
                          <a:srgbClr val="000000"/>
                        </a:solidFill>
                        <a:effectLst/>
                        <a:latin typeface="Arial"/>
                      </a:endParaRPr>
                    </a:p>
                  </a:txBody>
                  <a:tcPr marL="852" marR="852" marT="1704" marB="1704" anchor="b"/>
                </a:tc>
              </a:tr>
              <a:tr h="167024">
                <a:tc>
                  <a:txBody>
                    <a:bodyPr/>
                    <a:lstStyle/>
                    <a:p>
                      <a:pPr algn="l" fontAlgn="b"/>
                      <a:r>
                        <a:rPr lang="en-US" sz="1800" u="none" strike="noStrike" dirty="0">
                          <a:effectLst/>
                        </a:rPr>
                        <a:t>In </a:t>
                      </a:r>
                      <a:r>
                        <a:rPr lang="en-US" sz="1800" u="none" strike="noStrike" dirty="0" err="1">
                          <a:effectLst/>
                        </a:rPr>
                        <a:t>ciphertext</a:t>
                      </a:r>
                      <a:r>
                        <a:rPr lang="en-US" sz="1800" u="none" strike="noStrike" dirty="0">
                          <a:effectLst/>
                        </a:rPr>
                        <a:t> encryption, how does the key remain a secret? In certain cases, it seems really easy to find out what the key is.</a:t>
                      </a:r>
                      <a:endParaRPr lang="en-US" sz="1800" b="0" i="0" u="none" strike="noStrike" dirty="0">
                        <a:solidFill>
                          <a:srgbClr val="000000"/>
                        </a:solidFill>
                        <a:effectLst/>
                        <a:latin typeface="Arial"/>
                      </a:endParaRPr>
                    </a:p>
                  </a:txBody>
                  <a:tcPr marL="852" marR="852" marT="1704" marB="1704" anchor="b"/>
                </a:tc>
              </a:tr>
              <a:tr h="357910">
                <a:tc>
                  <a:txBody>
                    <a:bodyPr/>
                    <a:lstStyle/>
                    <a:p>
                      <a:pPr algn="l" fontAlgn="b"/>
                      <a:r>
                        <a:rPr lang="en-US" sz="1800" u="none" strike="noStrike" dirty="0">
                          <a:effectLst/>
                        </a:rPr>
                        <a:t>How exactly does </a:t>
                      </a:r>
                      <a:r>
                        <a:rPr lang="en-US" sz="1800" u="none" strike="noStrike" dirty="0" err="1">
                          <a:effectLst/>
                        </a:rPr>
                        <a:t>Xor</a:t>
                      </a:r>
                      <a:r>
                        <a:rPr lang="en-US" sz="1800" u="none" strike="noStrike" dirty="0">
                          <a:effectLst/>
                        </a:rPr>
                        <a:t> encryption work/ what two values are being </a:t>
                      </a:r>
                      <a:r>
                        <a:rPr lang="en-US" sz="1800" u="none" strike="noStrike" dirty="0" err="1">
                          <a:effectLst/>
                        </a:rPr>
                        <a:t>XOR'd</a:t>
                      </a:r>
                      <a:r>
                        <a:rPr lang="en-US" sz="1800" u="none" strike="noStrike" dirty="0">
                          <a:effectLst/>
                        </a:rPr>
                        <a:t>? (I didn't quite get it from the video). A short example might help.</a:t>
                      </a:r>
                      <a:br>
                        <a:rPr lang="en-US" sz="1800" u="none" strike="noStrike" dirty="0">
                          <a:effectLst/>
                        </a:rPr>
                      </a:br>
                      <a:r>
                        <a:rPr lang="en-US" sz="1800" u="none" strike="noStrike" dirty="0">
                          <a:effectLst/>
                        </a:rPr>
                        <a:t/>
                      </a:r>
                      <a:br>
                        <a:rPr lang="en-US" sz="1800" u="none" strike="noStrike" dirty="0">
                          <a:effectLst/>
                        </a:rPr>
                      </a:br>
                      <a:r>
                        <a:rPr lang="en-US" sz="1800" u="none" strike="noStrike" dirty="0">
                          <a:effectLst/>
                        </a:rPr>
                        <a:t>Will we be learning about some of the other aspects of cryptography? (e.g. Forward secrecy, deniable authentication)</a:t>
                      </a:r>
                      <a:endParaRPr lang="en-US" sz="1800" b="0" i="0" u="none" strike="noStrike" dirty="0">
                        <a:solidFill>
                          <a:srgbClr val="000000"/>
                        </a:solidFill>
                        <a:effectLst/>
                        <a:latin typeface="Arial"/>
                      </a:endParaRPr>
                    </a:p>
                  </a:txBody>
                  <a:tcPr marL="852" marR="852" marT="1704" marB="1704" anchor="b"/>
                </a:tc>
              </a:tr>
              <a:tr h="57947">
                <a:tc>
                  <a:txBody>
                    <a:bodyPr/>
                    <a:lstStyle/>
                    <a:p>
                      <a:pPr algn="l" fontAlgn="b"/>
                      <a:r>
                        <a:rPr lang="en-US" sz="1800" u="none" strike="noStrike" dirty="0">
                          <a:effectLst/>
                        </a:rPr>
                        <a:t>What are the benefits of stream vs block?</a:t>
                      </a:r>
                      <a:endParaRPr lang="en-US" sz="1800" b="0" i="0" u="none" strike="noStrike" dirty="0">
                        <a:solidFill>
                          <a:srgbClr val="000000"/>
                        </a:solidFill>
                        <a:effectLst/>
                        <a:latin typeface="Arial"/>
                      </a:endParaRPr>
                    </a:p>
                  </a:txBody>
                  <a:tcPr marL="852" marR="852" marT="1704" marB="1704" anchor="b"/>
                </a:tc>
              </a:tr>
              <a:tr h="180659">
                <a:tc>
                  <a:txBody>
                    <a:bodyPr/>
                    <a:lstStyle/>
                    <a:p>
                      <a:pPr algn="l" fontAlgn="b"/>
                      <a:r>
                        <a:rPr lang="en-US" sz="1800" u="none" strike="noStrike" dirty="0">
                          <a:effectLst/>
                        </a:rPr>
                        <a:t>To increase security, why aren't privately designed algorithms more prevalent? Seems to add another layer on top of a private key.</a:t>
                      </a:r>
                      <a:endParaRPr lang="en-US" sz="1800" b="0" i="0" u="none" strike="noStrike" dirty="0">
                        <a:solidFill>
                          <a:srgbClr val="000000"/>
                        </a:solidFill>
                        <a:effectLst/>
                        <a:latin typeface="Arial"/>
                      </a:endParaRPr>
                    </a:p>
                  </a:txBody>
                  <a:tcPr marL="852" marR="852" marT="1704" marB="1704" anchor="b"/>
                </a:tc>
              </a:tr>
            </a:tbl>
          </a:graphicData>
        </a:graphic>
      </p:graphicFrame>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7</a:t>
            </a:fld>
            <a:endParaRPr lang="en-US" altLang="en-US" dirty="0"/>
          </a:p>
        </p:txBody>
      </p:sp>
    </p:spTree>
    <p:extLst>
      <p:ext uri="{BB962C8B-B14F-4D97-AF65-F5344CB8AC3E}">
        <p14:creationId xmlns:p14="http://schemas.microsoft.com/office/powerpoint/2010/main" val="52009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Questions</a:t>
            </a:r>
            <a:endParaRPr lang="en-US" dirty="0"/>
          </a:p>
        </p:txBody>
      </p:sp>
      <p:graphicFrame>
        <p:nvGraphicFramePr>
          <p:cNvPr id="6" name="Content Placeholder 5"/>
          <p:cNvGraphicFramePr>
            <a:graphicFrameLocks noGrp="1"/>
          </p:cNvGraphicFramePr>
          <p:nvPr>
            <p:ph idx="1"/>
          </p:nvPr>
        </p:nvGraphicFramePr>
        <p:xfrm>
          <a:off x="457200" y="1719263"/>
          <a:ext cx="6553200" cy="2485920"/>
        </p:xfrm>
        <a:graphic>
          <a:graphicData uri="http://schemas.openxmlformats.org/drawingml/2006/table">
            <a:tbl>
              <a:tblPr bandRow="1">
                <a:tableStyleId>{5202B0CA-FC54-4496-8BCA-5EF66A818D29}</a:tableStyleId>
              </a:tblPr>
              <a:tblGrid>
                <a:gridCol w="6553200"/>
              </a:tblGrid>
              <a:tr h="98851">
                <a:tc>
                  <a:txBody>
                    <a:bodyPr/>
                    <a:lstStyle/>
                    <a:p>
                      <a:pPr algn="l" fontAlgn="b"/>
                      <a:r>
                        <a:rPr lang="en-US" sz="1800" u="none" strike="noStrike" dirty="0">
                          <a:effectLst/>
                        </a:rPr>
                        <a:t>Is there an easy way to switch the key if it becomes compromised?</a:t>
                      </a:r>
                      <a:endParaRPr lang="en-US" sz="1800" b="0" i="0" u="none" strike="noStrike" dirty="0">
                        <a:solidFill>
                          <a:srgbClr val="000000"/>
                        </a:solidFill>
                        <a:effectLst/>
                        <a:latin typeface="Arial"/>
                      </a:endParaRPr>
                    </a:p>
                  </a:txBody>
                  <a:tcPr marL="852" marR="852" marT="1704" marB="1704" anchor="b"/>
                </a:tc>
              </a:tr>
              <a:tr h="194294">
                <a:tc>
                  <a:txBody>
                    <a:bodyPr/>
                    <a:lstStyle/>
                    <a:p>
                      <a:pPr algn="l" fontAlgn="b"/>
                      <a:r>
                        <a:rPr lang="en-US" sz="1800" u="none" strike="noStrike" dirty="0">
                          <a:effectLst/>
                        </a:rPr>
                        <a:t>what stops someone from intercepting an encrypted message, and changing the way it is encrypted and sending it on to the intended receiver?</a:t>
                      </a:r>
                      <a:endParaRPr lang="en-US" sz="1800" b="0" i="0" u="none" strike="noStrike" dirty="0">
                        <a:solidFill>
                          <a:srgbClr val="000000"/>
                        </a:solidFill>
                        <a:effectLst/>
                        <a:latin typeface="Arial"/>
                      </a:endParaRPr>
                    </a:p>
                  </a:txBody>
                  <a:tcPr marL="852" marR="852" marT="1704" marB="1704" anchor="b"/>
                </a:tc>
              </a:tr>
              <a:tr h="112486">
                <a:tc>
                  <a:txBody>
                    <a:bodyPr/>
                    <a:lstStyle/>
                    <a:p>
                      <a:pPr algn="l" fontAlgn="b"/>
                      <a:r>
                        <a:rPr lang="en-US" sz="1800" u="none" strike="noStrike" dirty="0">
                          <a:effectLst/>
                        </a:rPr>
                        <a:t>clarity on how a message sender is determined when it's a private or public key</a:t>
                      </a:r>
                      <a:endParaRPr lang="en-US" sz="1800" b="0" i="0" u="none" strike="noStrike" dirty="0">
                        <a:solidFill>
                          <a:srgbClr val="000000"/>
                        </a:solidFill>
                        <a:effectLst/>
                        <a:latin typeface="Arial"/>
                      </a:endParaRPr>
                    </a:p>
                  </a:txBody>
                  <a:tcPr marL="852" marR="852" marT="1704" marB="1704" anchor="b"/>
                </a:tc>
              </a:tr>
              <a:tr h="71582">
                <a:tc>
                  <a:txBody>
                    <a:bodyPr/>
                    <a:lstStyle/>
                    <a:p>
                      <a:pPr algn="l" fontAlgn="b"/>
                      <a:r>
                        <a:rPr lang="en-US" sz="1800" u="none" strike="noStrike" dirty="0">
                          <a:effectLst/>
                        </a:rPr>
                        <a:t>Where did the names Alice and Bob come from?</a:t>
                      </a:r>
                      <a:endParaRPr lang="en-US" sz="1800" b="0" i="0" u="none" strike="noStrike" dirty="0">
                        <a:solidFill>
                          <a:srgbClr val="000000"/>
                        </a:solidFill>
                        <a:effectLst/>
                        <a:latin typeface="Arial"/>
                      </a:endParaRPr>
                    </a:p>
                  </a:txBody>
                  <a:tcPr marL="852" marR="852" marT="1704" marB="1704" anchor="b"/>
                </a:tc>
              </a:tr>
              <a:tr h="71582">
                <a:tc>
                  <a:txBody>
                    <a:bodyPr/>
                    <a:lstStyle/>
                    <a:p>
                      <a:pPr algn="l" fontAlgn="b"/>
                      <a:r>
                        <a:rPr lang="en-US" sz="1800" u="none" strike="noStrike" dirty="0">
                          <a:effectLst/>
                        </a:rPr>
                        <a:t>How exactly does perfect future encryption work?</a:t>
                      </a:r>
                      <a:endParaRPr lang="en-US" sz="1800" b="0" i="0" u="none" strike="noStrike" dirty="0">
                        <a:solidFill>
                          <a:srgbClr val="000000"/>
                        </a:solidFill>
                        <a:effectLst/>
                        <a:latin typeface="Arial"/>
                      </a:endParaRPr>
                    </a:p>
                  </a:txBody>
                  <a:tcPr marL="852" marR="852" marT="1704" marB="1704" anchor="b"/>
                </a:tc>
              </a:tr>
            </a:tbl>
          </a:graphicData>
        </a:graphic>
      </p:graphicFrame>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8</a:t>
            </a:fld>
            <a:endParaRPr lang="en-US" altLang="en-US" dirty="0"/>
          </a:p>
        </p:txBody>
      </p:sp>
    </p:spTree>
    <p:extLst>
      <p:ext uri="{BB962C8B-B14F-4D97-AF65-F5344CB8AC3E}">
        <p14:creationId xmlns:p14="http://schemas.microsoft.com/office/powerpoint/2010/main" val="983188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p:txBody>
          <a:bodyPr/>
          <a:lstStyle/>
          <a:p>
            <a:r>
              <a:rPr lang="en-US" dirty="0" smtClean="0"/>
              <a:t>Standard Algorithms</a:t>
            </a:r>
          </a:p>
          <a:p>
            <a:pPr lvl="1"/>
            <a:r>
              <a:rPr lang="en-US" b="1" u="sng" dirty="0" smtClean="0"/>
              <a:t>What are they?</a:t>
            </a:r>
          </a:p>
          <a:p>
            <a:pPr lvl="1"/>
            <a:r>
              <a:rPr lang="en-US" dirty="0" smtClean="0"/>
              <a:t>How do they work?</a:t>
            </a:r>
          </a:p>
          <a:p>
            <a:pPr lvl="1"/>
            <a:r>
              <a:rPr lang="en-US" b="1" u="sng" dirty="0" smtClean="0"/>
              <a:t>Why not make your own?</a:t>
            </a:r>
          </a:p>
          <a:p>
            <a:r>
              <a:rPr lang="en-US" dirty="0" smtClean="0"/>
              <a:t>Session Keys</a:t>
            </a:r>
          </a:p>
          <a:p>
            <a:pPr lvl="1"/>
            <a:r>
              <a:rPr lang="en-US" dirty="0" smtClean="0"/>
              <a:t>How to share keys?</a:t>
            </a:r>
          </a:p>
          <a:p>
            <a:pPr lvl="1"/>
            <a:r>
              <a:rPr lang="en-US" dirty="0" smtClean="0"/>
              <a:t>Why use if public/private keys are needed anyway?</a:t>
            </a:r>
          </a:p>
          <a:p>
            <a:pPr lvl="1"/>
            <a:r>
              <a:rPr lang="en-US" dirty="0" smtClean="0"/>
              <a:t>Why regenerate for every session?</a:t>
            </a:r>
          </a:p>
          <a:p>
            <a:r>
              <a:rPr lang="en-US" dirty="0" smtClean="0"/>
              <a:t>Detecting Forgery / Man-in-the middle</a:t>
            </a:r>
            <a:endParaRPr 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9</a:t>
            </a:fld>
            <a:endParaRPr lang="en-US" altLang="en-US" dirty="0"/>
          </a:p>
        </p:txBody>
      </p:sp>
    </p:spTree>
    <p:extLst>
      <p:ext uri="{BB962C8B-B14F-4D97-AF65-F5344CB8AC3E}">
        <p14:creationId xmlns:p14="http://schemas.microsoft.com/office/powerpoint/2010/main" val="37839167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POLL_EMBED_ID" val="8ec36915-3b91-4e53-8069-1569894b36b3"/>
  <p:tag name="__PE_ORIG_SIZE" val="500"/>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52938</TotalTime>
  <Words>829</Words>
  <Application>Microsoft Office PowerPoint</Application>
  <PresentationFormat>On-screen Show (4:3)</PresentationFormat>
  <Paragraphs>155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2_Network</vt:lpstr>
      <vt:lpstr>    CS2910 Week 9, Class 2</vt:lpstr>
      <vt:lpstr>WWII Encryption: The Enigma Machine</vt:lpstr>
      <vt:lpstr>WWII Encryption: The Enigma and the Bomb</vt:lpstr>
      <vt:lpstr>Video Questions</vt:lpstr>
      <vt:lpstr>Video Questions</vt:lpstr>
      <vt:lpstr>Video Questions</vt:lpstr>
      <vt:lpstr>Video Questions</vt:lpstr>
      <vt:lpstr>Video Questions</vt:lpstr>
      <vt:lpstr>Themes</vt:lpstr>
      <vt:lpstr>Standard Block Cipher Algorithms</vt:lpstr>
      <vt:lpstr>PowerPoint Presentation</vt:lpstr>
    </vt:vector>
  </TitlesOfParts>
  <Company>MSOE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Dr. Yoder</cp:lastModifiedBy>
  <cp:revision>1715</cp:revision>
  <cp:lastPrinted>2015-09-17T19:46:28Z</cp:lastPrinted>
  <dcterms:created xsi:type="dcterms:W3CDTF">1999-09-06T21:32:20Z</dcterms:created>
  <dcterms:modified xsi:type="dcterms:W3CDTF">2015-11-05T22:59:57Z</dcterms:modified>
</cp:coreProperties>
</file>