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ppt/tags/tag25.xml" ContentType="application/vnd.openxmlformats-officedocument.presentationml.tags+xml"/>
  <Override PartName="/ppt/notesSlides/notesSlide25.xml" ContentType="application/vnd.openxmlformats-officedocument.presentationml.notesSlide+xml"/>
  <Override PartName="/ppt/tags/tag26.xml" ContentType="application/vnd.openxmlformats-officedocument.presentationml.tags+xml"/>
  <Override PartName="/ppt/notesSlides/notesSlide26.xml" ContentType="application/vnd.openxmlformats-officedocument.presentationml.notesSlide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8"/>
  </p:notesMasterIdLst>
  <p:handoutMasterIdLst>
    <p:handoutMasterId r:id="rId29"/>
  </p:handoutMasterIdLst>
  <p:sldIdLst>
    <p:sldId id="320" r:id="rId2"/>
    <p:sldId id="321" r:id="rId3"/>
    <p:sldId id="346" r:id="rId4"/>
    <p:sldId id="347" r:id="rId5"/>
    <p:sldId id="328" r:id="rId6"/>
    <p:sldId id="324" r:id="rId7"/>
    <p:sldId id="323" r:id="rId8"/>
    <p:sldId id="335" r:id="rId9"/>
    <p:sldId id="329" r:id="rId10"/>
    <p:sldId id="330" r:id="rId11"/>
    <p:sldId id="331" r:id="rId12"/>
    <p:sldId id="332" r:id="rId13"/>
    <p:sldId id="336" r:id="rId14"/>
    <p:sldId id="337" r:id="rId15"/>
    <p:sldId id="338" r:id="rId16"/>
    <p:sldId id="327" r:id="rId17"/>
    <p:sldId id="341" r:id="rId18"/>
    <p:sldId id="339" r:id="rId19"/>
    <p:sldId id="340" r:id="rId20"/>
    <p:sldId id="344" r:id="rId21"/>
    <p:sldId id="348" r:id="rId22"/>
    <p:sldId id="345" r:id="rId23"/>
    <p:sldId id="334" r:id="rId24"/>
    <p:sldId id="343" r:id="rId25"/>
    <p:sldId id="342" r:id="rId26"/>
    <p:sldId id="325" r:id="rId2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0" d="100"/>
          <a:sy n="60" d="100"/>
        </p:scale>
        <p:origin x="6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print</a:t>
            </a:r>
            <a:r>
              <a:rPr lang="en-US" baseline="0" dirty="0" smtClean="0"/>
              <a:t> </a:t>
            </a:r>
            <a:r>
              <a:rPr lang="en-US" dirty="0" smtClean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20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04A43E3-D1E2-4A35-A46A-5B5404728CA2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B905927-FD11-484B-9384-377C3B032BA5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DC5BE71-3A1E-40ED-A363-A99392F7085A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6A0EB09-BBEC-4CA9-8BA6-173CB711A004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859134E-30CC-4F2A-9B6F-7F5BB138B9F9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56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59D5B01-5B55-43F6-A818-D8ED386166EE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92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F956AD7-341F-4204-91A8-C9B39D4F9A01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90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3871B1A-CACF-44BB-8F13-0B3B6FAF4C62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09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(17q1:</a:t>
            </a:r>
            <a:r>
              <a:rPr lang="en-US" baseline="0" dirty="0" smtClean="0"/>
              <a:t> edited after class)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958DF16-CBBE-4E4A-AE77-B4C082823FB6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68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AFC8B5D-A089-4D8C-9C21-A3D559960F4D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2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E91696A-9AEE-4CDF-BA1E-5E4982F9C2A4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41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8EBAB90-2E09-4F86-8E74-BF8C9CA723DE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340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52284F9-1311-43F4-9EC5-7A41D551D5CD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97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597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D9B60A9-CA3B-4902-914C-DFB00AADE9B3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34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9C0B51F-4ED1-4B7E-AE25-00BF7DF78896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351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13687D1-6A3F-4634-A752-1BFE73C298FE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784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 image added</a:t>
            </a:r>
            <a:r>
              <a:rPr lang="en-US" baseline="0" dirty="0" smtClean="0"/>
              <a:t> later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3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68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5F42643-EAA0-4AF5-AA12-E8D898AA994F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54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E0E92C8-CFA7-4107-949C-B72C3A43F89B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4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45443DA9-6636-4869-A947-62E22022F898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B7C3299-DC2C-4724-88D0-F37117030999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13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9D11B38-2410-4C46-B640-9CDFD475F88E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-web.msoe.edu/yoder/cs291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1,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Introductions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Syllabus and Class/Lab Layout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Safety Review -  Note about Lab Safety Review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Networking a Game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Network Layers and Packet Headers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Lab 2 starts today!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Binary encodings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  <a:endParaRPr lang="en-US" b="1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76355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12322" y="1766030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808635" y="1766030"/>
            <a:ext cx="3238309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 Payload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76355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2322" y="1766030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8635" y="1766030"/>
            <a:ext cx="1287161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45222" y="1762005"/>
            <a:ext cx="190172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Payload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6354" y="1766030"/>
            <a:ext cx="605843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Payload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2958" y="277969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8321" y="277969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79574" y="2779690"/>
            <a:ext cx="4667574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Payload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8839" y="3788244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64202" y="3788244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00169" y="3788244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96482" y="3788244"/>
            <a:ext cx="3238309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 Payload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1196" y="4779742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76559" y="4779742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2526" y="4779742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8839" y="4779742"/>
            <a:ext cx="1287161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45426" y="4788243"/>
            <a:ext cx="190172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Payload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Encodings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store anything as 1's and 0's</a:t>
            </a:r>
          </a:p>
          <a:p>
            <a:r>
              <a:rPr lang="en-US" dirty="0"/>
              <a:t>Exercise: Brainstorm </a:t>
            </a:r>
            <a:r>
              <a:rPr lang="en-US" dirty="0" smtClean="0"/>
              <a:t>the types of things </a:t>
            </a:r>
            <a:r>
              <a:rPr lang="en-US" dirty="0"/>
              <a:t>that you might </a:t>
            </a:r>
            <a:r>
              <a:rPr lang="en-US" dirty="0" smtClean="0"/>
              <a:t>want to send over the internet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16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send these things over the internet?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need a few sheets of paper to hold your notes on this</a:t>
            </a:r>
          </a:p>
          <a:p>
            <a:r>
              <a:rPr lang="en-US" dirty="0" smtClean="0"/>
              <a:t>First page may be best in landscape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29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27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257641"/>
              </p:ext>
            </p:extLst>
          </p:nvPr>
        </p:nvGraphicFramePr>
        <p:xfrm>
          <a:off x="152400" y="1295400"/>
          <a:ext cx="3810000" cy="47558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0614"/>
                <a:gridCol w="2419386"/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4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19775"/>
              </p:ext>
            </p:extLst>
          </p:nvPr>
        </p:nvGraphicFramePr>
        <p:xfrm>
          <a:off x="4191000" y="1314855"/>
          <a:ext cx="3810000" cy="47320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/>
                <a:gridCol w="2502823"/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8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9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A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C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D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E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F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9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a byte?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byte is 8 bits.</a:t>
            </a:r>
          </a:p>
          <a:p>
            <a:pPr marL="0" indent="0">
              <a:buNone/>
            </a:pPr>
            <a:r>
              <a:rPr lang="en-US" dirty="0" smtClean="0"/>
              <a:t>So 1000</a:t>
            </a:r>
            <a:r>
              <a:rPr lang="en-US" baseline="-25000" dirty="0" smtClean="0"/>
              <a:t>10</a:t>
            </a:r>
            <a:r>
              <a:rPr lang="en-US" dirty="0" smtClean="0"/>
              <a:t> can be written with two bytes:</a:t>
            </a:r>
          </a:p>
          <a:p>
            <a:pPr marL="0" indent="0">
              <a:buNone/>
            </a:pPr>
            <a:r>
              <a:rPr lang="en-US" dirty="0" smtClean="0"/>
              <a:t>0000 0011     1110 1000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you write this in hexadecimal?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46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characters with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ASCII characters:</a:t>
            </a:r>
          </a:p>
          <a:p>
            <a:r>
              <a:rPr lang="en-US" dirty="0" smtClean="0"/>
              <a:t>0100 0001 ‘A’</a:t>
            </a:r>
          </a:p>
          <a:p>
            <a:r>
              <a:rPr lang="en-US" dirty="0" smtClean="0"/>
              <a:t>0100 0010 ‘B’    </a:t>
            </a:r>
          </a:p>
          <a:p>
            <a:r>
              <a:rPr lang="en-US" dirty="0" smtClean="0"/>
              <a:t>0110 </a:t>
            </a:r>
            <a:r>
              <a:rPr lang="en-US" dirty="0"/>
              <a:t>0001 </a:t>
            </a:r>
            <a:r>
              <a:rPr lang="en-US" dirty="0" smtClean="0"/>
              <a:t>‘a’</a:t>
            </a:r>
          </a:p>
          <a:p>
            <a:r>
              <a:rPr lang="en-US" dirty="0" smtClean="0"/>
              <a:t>0011 0000 ‘0’</a:t>
            </a:r>
            <a:endParaRPr lang="en-US" dirty="0"/>
          </a:p>
          <a:p>
            <a:r>
              <a:rPr lang="en-US" dirty="0"/>
              <a:t>0011 </a:t>
            </a:r>
            <a:r>
              <a:rPr lang="en-US" dirty="0" smtClean="0"/>
              <a:t>0001 ‘1’</a:t>
            </a:r>
          </a:p>
          <a:p>
            <a:r>
              <a:rPr lang="en-US" dirty="0" smtClean="0"/>
              <a:t>0000 </a:t>
            </a:r>
            <a:r>
              <a:rPr lang="en-US" dirty="0"/>
              <a:t>1101 </a:t>
            </a:r>
            <a:r>
              <a:rPr lang="en-US" dirty="0" smtClean="0"/>
              <a:t>‘\r’ CR (Carriage return)</a:t>
            </a:r>
          </a:p>
          <a:p>
            <a:r>
              <a:rPr lang="en-US" dirty="0" smtClean="0"/>
              <a:t>0000 </a:t>
            </a:r>
            <a:r>
              <a:rPr lang="en-US" dirty="0"/>
              <a:t>1010 ‘\</a:t>
            </a:r>
            <a:r>
              <a:rPr lang="en-US" dirty="0" smtClean="0"/>
              <a:t>n’ LF (Line feed, New line)</a:t>
            </a:r>
          </a:p>
          <a:p>
            <a:r>
              <a:rPr lang="en-US" dirty="0" smtClean="0"/>
              <a:t>0010 0000 ‘ ’ (Space)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0395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529346" y="1981200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0100 0001 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9346" y="1261844"/>
            <a:ext cx="663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‘A’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459105" y="1981199"/>
            <a:ext cx="2492990" cy="64633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5718" y="288946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Byte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>
            <a:stCxn id="8" idx="3"/>
          </p:cNvCxnSpPr>
          <p:nvPr/>
        </p:nvCxnSpPr>
        <p:spPr bwMode="auto">
          <a:xfrm flipH="1">
            <a:off x="5529346" y="2532877"/>
            <a:ext cx="294849" cy="356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705599" y="1988564"/>
            <a:ext cx="1246495" cy="646331"/>
          </a:xfrm>
          <a:prstGeom prst="ellipse">
            <a:avLst/>
          </a:prstGeom>
          <a:noFill/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84289" y="2969973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nibble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6785118" y="2627530"/>
            <a:ext cx="215330" cy="342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762000" y="2209711"/>
            <a:ext cx="1981200" cy="64633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09700" y="1751281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code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2569904" y="2209711"/>
            <a:ext cx="1054700" cy="14200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3407665" y="3704485"/>
            <a:ext cx="3601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character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685688" y="2351718"/>
            <a:ext cx="721977" cy="477599"/>
          </a:xfrm>
          <a:prstGeom prst="ellipse">
            <a:avLst/>
          </a:prstGeom>
          <a:noFill/>
          <a:ln w="2540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398920" y="2606131"/>
            <a:ext cx="444074" cy="114424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978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How to represent ASCII  ‘A’, CR, and LF in hexadecimal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</a:t>
            </a:r>
            <a:r>
              <a:rPr lang="en-US" dirty="0"/>
              <a:t>: </a:t>
            </a:r>
            <a:r>
              <a:rPr lang="en-US" dirty="0" smtClean="0"/>
              <a:t>How </a:t>
            </a:r>
            <a:r>
              <a:rPr lang="en-US" dirty="0"/>
              <a:t>do you write the ASCII string "Cab" in hexadecimal bytes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16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someone you don’t know and learn</a:t>
            </a:r>
          </a:p>
          <a:p>
            <a:pPr lvl="1"/>
            <a:r>
              <a:rPr lang="en-US" dirty="0" smtClean="0"/>
              <a:t>Their name</a:t>
            </a:r>
          </a:p>
          <a:p>
            <a:pPr lvl="1"/>
            <a:r>
              <a:rPr lang="en-US" dirty="0" smtClean="0"/>
              <a:t>One interesting thing they did this summer</a:t>
            </a:r>
          </a:p>
          <a:p>
            <a:r>
              <a:rPr lang="en-US" dirty="0" smtClean="0"/>
              <a:t>Be prepared to tell this to the rest of the class</a:t>
            </a:r>
          </a:p>
          <a:p>
            <a:r>
              <a:rPr lang="en-US" dirty="0" smtClean="0"/>
              <a:t>Just 2 minutes… make sure you all get a turn!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83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now ready to finish Lab 2!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Lab 2 – see website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22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9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What does the byte 0x44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does the byte 0x44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60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5205750"/>
              </p:ext>
            </p:extLst>
          </p:nvPr>
        </p:nvGraphicFramePr>
        <p:xfrm>
          <a:off x="457200" y="1719263"/>
          <a:ext cx="4038600" cy="44850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4051"/>
                <a:gridCol w="2564549"/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4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18653"/>
              </p:ext>
            </p:extLst>
          </p:nvPr>
        </p:nvGraphicFramePr>
        <p:xfrm>
          <a:off x="4669536" y="1746695"/>
          <a:ext cx="3810000" cy="14817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/>
                <a:gridCol w="2502823"/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unused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8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 panose="020F0502020204030204" pitchFamily="34" charset="0"/>
                        </a:rPr>
                        <a:t>unused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9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0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endian / little endian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1000</a:t>
            </a:r>
            <a:r>
              <a:rPr lang="en-US" baseline="-25000" dirty="0" smtClean="0"/>
              <a:t>10</a:t>
            </a:r>
            <a:r>
              <a:rPr lang="en-US" dirty="0" smtClean="0"/>
              <a:t> can be written with the bytes</a:t>
            </a:r>
          </a:p>
          <a:p>
            <a:pPr marL="0" indent="0">
              <a:buNone/>
            </a:pPr>
            <a:r>
              <a:rPr lang="en-US" dirty="0" smtClean="0"/>
              <a:t>big endian:   most significant byte first</a:t>
            </a:r>
          </a:p>
          <a:p>
            <a:pPr marL="0" indent="0">
              <a:buNone/>
            </a:pPr>
            <a:r>
              <a:rPr lang="en-US" dirty="0" smtClean="0"/>
              <a:t>0000 </a:t>
            </a:r>
            <a:r>
              <a:rPr lang="en-US" dirty="0"/>
              <a:t>0011     1110 1000</a:t>
            </a:r>
          </a:p>
          <a:p>
            <a:pPr marL="0" indent="0">
              <a:buNone/>
            </a:pPr>
            <a:r>
              <a:rPr lang="en-US" dirty="0" smtClean="0"/>
              <a:t>little endian:  least significant byte first</a:t>
            </a:r>
          </a:p>
          <a:p>
            <a:pPr marL="0" indent="0">
              <a:buNone/>
            </a:pPr>
            <a:r>
              <a:rPr lang="en-US" dirty="0"/>
              <a:t>1110 </a:t>
            </a:r>
            <a:r>
              <a:rPr lang="en-US" dirty="0" smtClean="0"/>
              <a:t>1000	</a:t>
            </a:r>
            <a:r>
              <a:rPr lang="en-US" dirty="0"/>
              <a:t> </a:t>
            </a:r>
            <a:r>
              <a:rPr lang="en-US" dirty="0" smtClean="0"/>
              <a:t>    0000 0011</a:t>
            </a:r>
          </a:p>
          <a:p>
            <a:pPr marL="0" indent="0">
              <a:buNone/>
            </a:pPr>
            <a:r>
              <a:rPr lang="en-US" sz="2000" dirty="0" smtClean="0"/>
              <a:t>Ex: What do these look like in hexadecimal?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Network order is BIG ENDIAN (whew!)</a:t>
            </a:r>
          </a:p>
          <a:p>
            <a:pPr marL="0" indent="0">
              <a:buNone/>
            </a:pPr>
            <a:r>
              <a:rPr lang="en-US" dirty="0" smtClean="0"/>
              <a:t>Intel machines are LITTLE ENDIAN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01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 1: How many values can you represent with 1 bit? 2? 3? 4? 5? 6? 7? 8? 9? 10</a:t>
            </a:r>
            <a:r>
              <a:rPr lang="en-US" dirty="0" smtClean="0"/>
              <a:t>? </a:t>
            </a:r>
            <a:r>
              <a:rPr lang="en-US" i="1" dirty="0" smtClean="0"/>
              <a:t>n</a:t>
            </a:r>
            <a:r>
              <a:rPr lang="en-US" dirty="0" smtClean="0"/>
              <a:t> bits?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 2: How many bits can you represent with a single decimal digit (0-9)?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08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pic>
        <p:nvPicPr>
          <p:cNvPr id="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and Class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http://faculty-web.msoe.edu/yoder/cs2911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26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83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</a:t>
            </a:r>
            <a:r>
              <a:rPr lang="en-US" i="1" dirty="0" smtClean="0"/>
              <a:t>Sand Blaster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3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protocol stack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32703" y="5486400"/>
            <a:ext cx="2438400" cy="685800"/>
          </a:xfrm>
          <a:prstGeom prst="rect">
            <a:avLst/>
          </a:prstGeom>
          <a:solidFill>
            <a:srgbClr val="DABFA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Physical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32703" y="4763529"/>
            <a:ext cx="24384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132703" y="4040658"/>
            <a:ext cx="2438400" cy="685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Network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32703" y="3317787"/>
            <a:ext cx="243840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Transport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132703" y="2594916"/>
            <a:ext cx="24384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8873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90992" y="1766030"/>
            <a:ext cx="7543799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Packet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4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6354" y="1766030"/>
            <a:ext cx="605843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Payload</a:t>
            </a:r>
          </a:p>
        </p:txBody>
      </p:sp>
    </p:spTree>
    <p:extLst>
      <p:ext uri="{BB962C8B-B14F-4D97-AF65-F5344CB8AC3E}">
        <p14:creationId xmlns:p14="http://schemas.microsoft.com/office/powerpoint/2010/main" val="2560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8321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79574" y="1766030"/>
            <a:ext cx="4667574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Payload</a:t>
            </a:r>
          </a:p>
        </p:txBody>
      </p:sp>
    </p:spTree>
    <p:extLst>
      <p:ext uri="{BB962C8B-B14F-4D97-AF65-F5344CB8AC3E}">
        <p14:creationId xmlns:p14="http://schemas.microsoft.com/office/powerpoint/2010/main" val="40029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51749</TotalTime>
  <Words>846</Words>
  <Application>Microsoft Office PowerPoint</Application>
  <PresentationFormat>On-screen Show (4:3)</PresentationFormat>
  <Paragraphs>386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1, Class 1</vt:lpstr>
      <vt:lpstr>Introductions</vt:lpstr>
      <vt:lpstr>Syllabus and Class Layout</vt:lpstr>
      <vt:lpstr>Safety Review</vt:lpstr>
      <vt:lpstr>Networking Sand Blaster</vt:lpstr>
      <vt:lpstr>Network Layers</vt:lpstr>
      <vt:lpstr>Nested Packets</vt:lpstr>
      <vt:lpstr>Nested Packets</vt:lpstr>
      <vt:lpstr>Nested Packets</vt:lpstr>
      <vt:lpstr>Nested Packets</vt:lpstr>
      <vt:lpstr>Nested Packets</vt:lpstr>
      <vt:lpstr>Nested Packets</vt:lpstr>
      <vt:lpstr>Binary Encodings</vt:lpstr>
      <vt:lpstr>How do we send these things over the internet? </vt:lpstr>
      <vt:lpstr>PowerPoint Presentation</vt:lpstr>
      <vt:lpstr>PowerPoint Presentation</vt:lpstr>
      <vt:lpstr>What's a byte?</vt:lpstr>
      <vt:lpstr>Representing characters with bytes</vt:lpstr>
      <vt:lpstr>PowerPoint Presentation</vt:lpstr>
      <vt:lpstr>You are now ready to finish Lab 2!</vt:lpstr>
      <vt:lpstr>PowerPoint Presentation</vt:lpstr>
      <vt:lpstr>Exercise</vt:lpstr>
      <vt:lpstr>PowerPoint Presentation</vt:lpstr>
      <vt:lpstr>Big endian / little endian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1557</cp:revision>
  <cp:lastPrinted>2016-09-07T13:53:23Z</cp:lastPrinted>
  <dcterms:created xsi:type="dcterms:W3CDTF">1999-09-06T21:32:20Z</dcterms:created>
  <dcterms:modified xsi:type="dcterms:W3CDTF">2016-09-20T17:10:34Z</dcterms:modified>
</cp:coreProperties>
</file>