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0" r:id="rId2"/>
    <p:sldId id="350" r:id="rId3"/>
    <p:sldId id="363" r:id="rId4"/>
    <p:sldId id="351" r:id="rId5"/>
    <p:sldId id="349" r:id="rId6"/>
    <p:sldId id="360" r:id="rId7"/>
    <p:sldId id="352" r:id="rId8"/>
    <p:sldId id="353" r:id="rId9"/>
    <p:sldId id="357" r:id="rId10"/>
    <p:sldId id="354" r:id="rId11"/>
    <p:sldId id="328" r:id="rId12"/>
    <p:sldId id="361" r:id="rId13"/>
    <p:sldId id="345" r:id="rId14"/>
    <p:sldId id="343" r:id="rId15"/>
    <p:sldId id="358" r:id="rId16"/>
    <p:sldId id="342" r:id="rId17"/>
    <p:sldId id="359" r:id="rId18"/>
    <p:sldId id="356" r:id="rId19"/>
    <p:sldId id="325" r:id="rId2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6" Type="http://schemas.openxmlformats.org/officeDocument/2006/relationships/hyperlink" Target="https://www.khanacademy.org/math/pre-algebra/applying-math-reasoning-topic/alternate-number-bases/v/binary-to-hexadecimal" TargetMode="External"/><Relationship Id="rId5" Type="http://schemas.openxmlformats.org/officeDocument/2006/relationships/hyperlink" Target="https://www.khanacademy.org/math/pre-algebra/applying-math-reasoning-topic/alternate-number-bases/v/hexadecimal-number-system" TargetMode="External"/><Relationship Id="rId4" Type="http://schemas.openxmlformats.org/officeDocument/2006/relationships/hyperlink" Target="https://www.khanacademy.org/math/pre-algebra/applying-math-reasoning-topic/alternate-number-bases/v/number-systems-introduction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print 1,6-9,11-14 25 copies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inserted 11 or 12 after 011</a:t>
            </a: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3-bit and 4-bit unsigned binary numbers.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maximum and minimum number on the n-bit unsigned number line.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List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powers-of-2 from 1 to 65536. (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Khan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: to 128)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the values of the binary and SI prefixes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Ki, </a:t>
            </a:r>
            <a:r>
              <a:rPr kumimoji="1" lang="en-US" sz="1200" b="0" i="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kumimoji="1" lang="en-US" sz="1200" b="0" i="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and K (SI), M (SI), G (SI)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1_1) 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common names given to 4-bit and 8-bit binary numbers.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Identify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individual bytes in a hexadecimal byte stream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Describe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octal and hexadecimal number systems. (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Khan: Hexadecimal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binary numbers to octal and hexadecimal numbers. (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/>
              </a:rPr>
              <a:t>Khan: Hexadecimal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'\r' (CR) and '\n' (LF)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(started 1_1)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A, B, C, D, E, a, b, c, d, e, 0, 1, 2, 3, 4, 5, 6, 7, 8, 9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many-digit binary number to its big-endian and little-endian formats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examples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common systems using the big-endian and little-endian formats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(Lab 2)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Transport Layer -- UDP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Manually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UDP packet (header and data) with specified contents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Interpret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in a new language (Python)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Send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and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receive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UDP packets in Python</a:t>
            </a: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Describe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role of the key components of the UDP segment header --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source port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destination port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length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checksum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dirty="0" smtClean="0"/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(not today) Find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specific hexadecimal byte in a hexadecimal byte dump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20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3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5F42643-EAA0-4AF5-AA12-E8D898AA994F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4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2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9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5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41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8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4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52284F9-1311-43F4-9EC5-7A41D551D5C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31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958DF16-CBBE-4E4A-AE77-B4C082823FB6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 added after </a:t>
            </a:r>
            <a:r>
              <a:rPr lang="en-US" dirty="0" smtClean="0"/>
              <a:t>class, "Hex code" added</a:t>
            </a:r>
            <a:r>
              <a:rPr lang="en-US" baseline="0" dirty="0" smtClean="0"/>
              <a:t> day of Lab 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0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AFC8B5D-A089-4D8C-9C21-A3D559960F4D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3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5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08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F956AD7-341F-4204-91A8-C9B39D4F9A01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32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20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9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1/InstructionalVocabula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8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1,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New page: 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Instructional Vocabulary</a:t>
            </a:r>
            <a:r>
              <a:rPr lang="en-US" dirty="0" smtClean="0">
                <a:sym typeface="Wingdings" panose="05000000000000000000" pitchFamily="2" charset="2"/>
              </a:rPr>
              <a:t> for ESL students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Textbooks to borrow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2: Encoding characters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2: Packet layout charts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a Game, Part 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a byte?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byte is 8 bits.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Consider the hexadecimal byte-dump</a:t>
            </a:r>
          </a:p>
          <a:p>
            <a:pPr marL="0" indent="0">
              <a:buNone/>
            </a:pPr>
            <a:r>
              <a:rPr lang="en-US" dirty="0" smtClean="0"/>
              <a:t>e8 02 1a </a:t>
            </a:r>
            <a:r>
              <a:rPr lang="en-US" dirty="0" err="1" smtClean="0"/>
              <a:t>ff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Circle</a:t>
            </a:r>
            <a:r>
              <a:rPr lang="en-US" dirty="0" smtClean="0"/>
              <a:t> the first byte in this dump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Write</a:t>
            </a:r>
            <a:r>
              <a:rPr lang="en-US" dirty="0" smtClean="0"/>
              <a:t> this byte in binary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</a:t>
            </a:r>
            <a:r>
              <a:rPr lang="en-US" i="1" dirty="0" smtClean="0"/>
              <a:t>Sand Blaster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handout, Part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3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0x62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0x62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0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0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endian / little endian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1000</a:t>
            </a:r>
            <a:r>
              <a:rPr lang="en-US" baseline="-25000" dirty="0" smtClean="0"/>
              <a:t>10</a:t>
            </a:r>
            <a:r>
              <a:rPr lang="en-US" dirty="0" smtClean="0"/>
              <a:t> can be written with the bytes</a:t>
            </a:r>
          </a:p>
          <a:p>
            <a:pPr marL="0" indent="0">
              <a:buNone/>
            </a:pPr>
            <a:r>
              <a:rPr lang="en-US" dirty="0" smtClean="0"/>
              <a:t>big endian:   most significant byte first</a:t>
            </a:r>
          </a:p>
          <a:p>
            <a:pPr marL="0" indent="0">
              <a:buNone/>
            </a:pPr>
            <a:r>
              <a:rPr lang="en-US" dirty="0" smtClean="0"/>
              <a:t>0000 </a:t>
            </a:r>
            <a:r>
              <a:rPr lang="en-US" dirty="0"/>
              <a:t>0011     1110 </a:t>
            </a:r>
            <a:r>
              <a:rPr lang="en-US" dirty="0" smtClean="0"/>
              <a:t>1000		(03 e8)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</a:t>
            </a:r>
            <a:r>
              <a:rPr lang="en-US" dirty="0" smtClean="0"/>
              <a:t>1000	</a:t>
            </a:r>
            <a:r>
              <a:rPr lang="en-US" dirty="0"/>
              <a:t> </a:t>
            </a:r>
            <a:r>
              <a:rPr lang="en-US" dirty="0" smtClean="0"/>
              <a:t>    0000 0011		(e8 03)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Network order is BIG ENDIAN (whew!)</a:t>
            </a:r>
          </a:p>
          <a:p>
            <a:pPr marL="0" indent="0">
              <a:buNone/>
            </a:pPr>
            <a:r>
              <a:rPr lang="en-US" dirty="0" smtClean="0"/>
              <a:t>Intel machines are LITTLE ENDIAN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1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number 700 to binary</a:t>
            </a:r>
          </a:p>
          <a:p>
            <a:r>
              <a:rPr lang="en-US" dirty="0" smtClean="0"/>
              <a:t>Write 700 in big-endian format (in binary)</a:t>
            </a:r>
          </a:p>
          <a:p>
            <a:r>
              <a:rPr lang="en-US" dirty="0" smtClean="0"/>
              <a:t>Convert the binary to hexadecimal shorthand</a:t>
            </a:r>
          </a:p>
          <a:p>
            <a:r>
              <a:rPr lang="en-US" dirty="0" smtClean="0"/>
              <a:t>Write 700 in little-endian (hexadecimal shorthand)</a:t>
            </a:r>
          </a:p>
          <a:p>
            <a:r>
              <a:rPr lang="en-US" dirty="0" smtClean="0"/>
              <a:t>Repeat for 443, 587 (these are ports we will use later in the quarter)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19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</a:t>
            </a:r>
            <a:r>
              <a:rPr lang="en-US" dirty="0" smtClean="0"/>
              <a:t>? </a:t>
            </a:r>
            <a:r>
              <a:rPr lang="en-US" i="1" dirty="0" smtClean="0"/>
              <a:t>n</a:t>
            </a:r>
            <a:r>
              <a:rPr lang="en-US" dirty="0" smtClean="0"/>
              <a:t> bits?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8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Wireshark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1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characters with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</a:t>
            </a:r>
          </a:p>
          <a:p>
            <a:r>
              <a:rPr lang="en-US" dirty="0" smtClean="0"/>
              <a:t>0100 0010 ‘B’    </a:t>
            </a:r>
          </a:p>
          <a:p>
            <a:r>
              <a:rPr lang="en-US" dirty="0" smtClean="0"/>
              <a:t>0110 </a:t>
            </a:r>
            <a:r>
              <a:rPr lang="en-US" dirty="0"/>
              <a:t>0001 </a:t>
            </a:r>
            <a:r>
              <a:rPr lang="en-US" dirty="0" smtClean="0"/>
              <a:t>‘a’</a:t>
            </a:r>
          </a:p>
          <a:p>
            <a:r>
              <a:rPr lang="en-US" dirty="0" smtClean="0"/>
              <a:t>0011 0000 ‘0’</a:t>
            </a:r>
            <a:endParaRPr lang="en-US" dirty="0"/>
          </a:p>
          <a:p>
            <a:r>
              <a:rPr lang="en-US" dirty="0"/>
              <a:t>0011 </a:t>
            </a:r>
            <a:r>
              <a:rPr lang="en-US" dirty="0" smtClean="0"/>
              <a:t>0001 ‘1’</a:t>
            </a:r>
          </a:p>
          <a:p>
            <a:r>
              <a:rPr lang="en-US" dirty="0" smtClean="0"/>
              <a:t>0000 </a:t>
            </a:r>
            <a:r>
              <a:rPr lang="en-US" dirty="0"/>
              <a:t>1101 </a:t>
            </a:r>
            <a:r>
              <a:rPr lang="en-US" dirty="0" smtClean="0"/>
              <a:t>‘\r’ CR (Carriage return)</a:t>
            </a:r>
          </a:p>
          <a:p>
            <a:r>
              <a:rPr lang="en-US" dirty="0" smtClean="0"/>
              <a:t>0000 </a:t>
            </a:r>
            <a:r>
              <a:rPr lang="en-US" dirty="0"/>
              <a:t>1010 ‘\</a:t>
            </a:r>
            <a:r>
              <a:rPr lang="en-US" dirty="0" smtClean="0"/>
              <a:t>n’ LF (Line feed, New line)</a:t>
            </a:r>
          </a:p>
          <a:p>
            <a:r>
              <a:rPr lang="en-US" dirty="0" smtClean="0"/>
              <a:t>0010 0000 ‘ ’ (Space)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0395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5410200"/>
            <a:ext cx="1266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Yesterday:</a:t>
            </a:r>
          </a:p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9346" y="19812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0100 0001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9346" y="1261844"/>
            <a:ext cx="663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‘A’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459105" y="1981199"/>
            <a:ext cx="249299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5718" y="288946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Byte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 bwMode="auto">
          <a:xfrm flipH="1">
            <a:off x="5529346" y="2532877"/>
            <a:ext cx="294849" cy="356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705599" y="1988564"/>
            <a:ext cx="1246495" cy="646331"/>
          </a:xfrm>
          <a:prstGeom prst="ellipse">
            <a:avLst/>
          </a:prstGeom>
          <a:noFill/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4289" y="2969973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nibble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785118" y="2627530"/>
            <a:ext cx="215330" cy="34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27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Required</a:t>
            </a:r>
            <a:br>
              <a:rPr lang="en-US" dirty="0" smtClean="0"/>
            </a:br>
            <a:r>
              <a:rPr lang="en-US" dirty="0" smtClean="0"/>
              <a:t>ASCII characters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19465" cy="483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4378"/>
                <a:gridCol w="934378"/>
                <a:gridCol w="251527"/>
                <a:gridCol w="932688"/>
                <a:gridCol w="932688"/>
                <a:gridCol w="251527"/>
                <a:gridCol w="932688"/>
                <a:gridCol w="932688"/>
                <a:gridCol w="251527"/>
                <a:gridCol w="932688"/>
                <a:gridCol w="932688"/>
              </a:tblGrid>
              <a:tr h="729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Hex code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 anchor="ctr"/>
                </a:tc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0d</a:t>
                      </a:r>
                      <a:endParaRPr 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'\r' CR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'0'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'A'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'a'</a:t>
                      </a:r>
                      <a:endParaRPr lang="en-US" sz="3600" dirty="0"/>
                    </a:p>
                  </a:txBody>
                  <a:tcPr/>
                </a:tc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'1'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'B'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'b'</a:t>
                      </a:r>
                      <a:endParaRPr lang="en-US" sz="3600" dirty="0"/>
                    </a:p>
                  </a:txBody>
                  <a:tcPr/>
                </a:tc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0a</a:t>
                      </a:r>
                      <a:endParaRPr 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smtClean="0"/>
                        <a:t>'\n'</a:t>
                      </a:r>
                      <a:r>
                        <a:rPr lang="en-US" sz="3600" baseline="0" dirty="0" smtClean="0"/>
                        <a:t> LF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'C'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'c'</a:t>
                      </a:r>
                      <a:endParaRPr lang="en-US" sz="3600" dirty="0"/>
                    </a:p>
                  </a:txBody>
                  <a:tcPr/>
                </a:tc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'8'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'D'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'd'</a:t>
                      </a:r>
                      <a:endParaRPr lang="en-US" sz="3600" dirty="0"/>
                    </a:p>
                  </a:txBody>
                  <a:tcPr/>
                </a:tc>
              </a:tr>
              <a:tr h="72945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 ' SP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'9'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'E'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'e'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How to represent ASCII  ‘A’, CR, and LF in hexadecimal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</a:t>
            </a:r>
            <a:r>
              <a:rPr lang="en-US" dirty="0"/>
              <a:t>: </a:t>
            </a:r>
            <a:r>
              <a:rPr lang="en-US" dirty="0" smtClean="0"/>
              <a:t>How </a:t>
            </a:r>
            <a:r>
              <a:rPr lang="en-US" dirty="0"/>
              <a:t>do you write the ASCII string "Cab" in hexadecimal bytes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266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Yesterday:</a:t>
            </a:r>
          </a:p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Header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06776"/>
              </p:ext>
            </p:extLst>
          </p:nvPr>
        </p:nvGraphicFramePr>
        <p:xfrm>
          <a:off x="457200" y="1719263"/>
          <a:ext cx="8231704" cy="2048920"/>
        </p:xfrm>
        <a:graphic>
          <a:graphicData uri="http://schemas.openxmlformats.org/drawingml/2006/table">
            <a:tbl>
              <a:tblPr/>
              <a:tblGrid>
                <a:gridCol w="893676"/>
                <a:gridCol w="89367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  <a:gridCol w="201386"/>
              </a:tblGrid>
              <a:tr h="41565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Byte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>
                      <a:noFill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Byte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Bit</a:t>
                      </a:r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013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Source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Destination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23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Length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Checksum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160" y="4648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Wikipedia: User Datagram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about Lab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we've discussed today</a:t>
            </a:r>
          </a:p>
          <a:p>
            <a:r>
              <a:rPr lang="en-US" dirty="0" smtClean="0"/>
              <a:t>Python code in lab assignment</a:t>
            </a:r>
          </a:p>
          <a:p>
            <a:r>
              <a:rPr lang="en-US" dirty="0" smtClean="0"/>
              <a:t>Role of UDP in network stack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49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Complete the hexadecimal column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1719263"/>
          <a:ext cx="4038600" cy="4654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/>
                <a:gridCol w="2564549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00600" y="1737820"/>
          <a:ext cx="3810000" cy="46643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/>
                <a:gridCol w="2502823"/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6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295400"/>
          <a:ext cx="38100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/>
                <a:gridCol w="2419386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852601"/>
              </p:ext>
            </p:extLst>
          </p:nvPr>
        </p:nvGraphicFramePr>
        <p:xfrm>
          <a:off x="4267200" y="1292352"/>
          <a:ext cx="4419600" cy="479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1202"/>
                <a:gridCol w="1399199"/>
                <a:gridCol w="1399199"/>
              </a:tblGrid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0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51660</TotalTime>
  <Words>824</Words>
  <Application>Microsoft Office PowerPoint</Application>
  <PresentationFormat>On-screen Show (4:3)</PresentationFormat>
  <Paragraphs>401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1, Class 2</vt:lpstr>
      <vt:lpstr>Representing characters with bytes</vt:lpstr>
      <vt:lpstr> Required ASCII characters</vt:lpstr>
      <vt:lpstr>PowerPoint Presentation</vt:lpstr>
      <vt:lpstr>UDP Header</vt:lpstr>
      <vt:lpstr>Other questions about Lab 2?</vt:lpstr>
      <vt:lpstr>Symbols</vt:lpstr>
      <vt:lpstr>Exercise: Complete the hexadecimal column</vt:lpstr>
      <vt:lpstr>PowerPoint Presentation</vt:lpstr>
      <vt:lpstr>What's a byte?</vt:lpstr>
      <vt:lpstr>Networking Sand Blaster</vt:lpstr>
      <vt:lpstr>Exercise</vt:lpstr>
      <vt:lpstr>Exercise</vt:lpstr>
      <vt:lpstr>Big endian / little endian</vt:lpstr>
      <vt:lpstr>Exercise</vt:lpstr>
      <vt:lpstr>PowerPoint Presentation</vt:lpstr>
      <vt:lpstr>Wireshark Demo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1573</cp:revision>
  <cp:lastPrinted>2016-09-08T18:30:53Z</cp:lastPrinted>
  <dcterms:created xsi:type="dcterms:W3CDTF">1999-09-06T21:32:20Z</dcterms:created>
  <dcterms:modified xsi:type="dcterms:W3CDTF">2016-09-20T17:06:36Z</dcterms:modified>
</cp:coreProperties>
</file>