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tags/tag46.xml" ContentType="application/vnd.openxmlformats-officedocument.presentationml.tags+xml"/>
  <Override PartName="/ppt/notesSlides/notesSlide47.xml" ContentType="application/vnd.openxmlformats-officedocument.presentationml.notesSlide+xml"/>
  <Override PartName="/ppt/tags/tag47.xml" ContentType="application/vnd.openxmlformats-officedocument.presentationml.tags+xml"/>
  <Override PartName="/ppt/notesSlides/notesSlide48.xml" ContentType="application/vnd.openxmlformats-officedocument.presentationml.notesSlide+xml"/>
  <Override PartName="/ppt/tags/tag48.xml" ContentType="application/vnd.openxmlformats-officedocument.presentationml.tags+xml"/>
  <Override PartName="/ppt/notesSlides/notesSlide49.xml" ContentType="application/vnd.openxmlformats-officedocument.presentationml.notesSlide+xml"/>
  <Override PartName="/ppt/tags/tag49.xml" ContentType="application/vnd.openxmlformats-officedocument.presentationml.tags+xml"/>
  <Override PartName="/ppt/notesSlides/notesSlide50.xml" ContentType="application/vnd.openxmlformats-officedocument.presentationml.notesSlide+xml"/>
  <Override PartName="/ppt/tags/tag50.xml" ContentType="application/vnd.openxmlformats-officedocument.presentationml.tags+xml"/>
  <Override PartName="/ppt/notesSlides/notesSlide51.xml" ContentType="application/vnd.openxmlformats-officedocument.presentationml.notesSlide+xml"/>
  <Override PartName="/ppt/tags/tag51.xml" ContentType="application/vnd.openxmlformats-officedocument.presentationml.tags+xml"/>
  <Override PartName="/ppt/notesSlides/notesSlide52.xml" ContentType="application/vnd.openxmlformats-officedocument.presentationml.notesSlide+xml"/>
  <Override PartName="/ppt/tags/tag52.xml" ContentType="application/vnd.openxmlformats-officedocument.presentationml.tags+xml"/>
  <Override PartName="/ppt/notesSlides/notesSlide53.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notesSlides/notesSlide54.xml" ContentType="application/vnd.openxmlformats-officedocument.presentationml.notesSlide+xml"/>
  <Override PartName="/ppt/tags/tag55.xml" ContentType="application/vnd.openxmlformats-officedocument.presentationml.tags+xml"/>
  <Override PartName="/ppt/notesSlides/notesSlide55.xml" ContentType="application/vnd.openxmlformats-officedocument.presentationml.notesSlide+xml"/>
  <Override PartName="/ppt/tags/tag5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57"/>
  </p:notesMasterIdLst>
  <p:handoutMasterIdLst>
    <p:handoutMasterId r:id="rId58"/>
  </p:handoutMasterIdLst>
  <p:sldIdLst>
    <p:sldId id="320" r:id="rId2"/>
    <p:sldId id="375" r:id="rId3"/>
    <p:sldId id="376" r:id="rId4"/>
    <p:sldId id="364" r:id="rId5"/>
    <p:sldId id="363" r:id="rId6"/>
    <p:sldId id="360" r:id="rId7"/>
    <p:sldId id="343" r:id="rId8"/>
    <p:sldId id="358" r:id="rId9"/>
    <p:sldId id="365" r:id="rId10"/>
    <p:sldId id="366" r:id="rId11"/>
    <p:sldId id="373" r:id="rId12"/>
    <p:sldId id="367" r:id="rId13"/>
    <p:sldId id="368" r:id="rId14"/>
    <p:sldId id="370" r:id="rId15"/>
    <p:sldId id="371" r:id="rId16"/>
    <p:sldId id="372" r:id="rId17"/>
    <p:sldId id="374"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 id="402" r:id="rId43"/>
    <p:sldId id="403" r:id="rId44"/>
    <p:sldId id="404" r:id="rId45"/>
    <p:sldId id="405" r:id="rId46"/>
    <p:sldId id="406" r:id="rId47"/>
    <p:sldId id="407" r:id="rId48"/>
    <p:sldId id="408" r:id="rId49"/>
    <p:sldId id="409" r:id="rId50"/>
    <p:sldId id="410" r:id="rId51"/>
    <p:sldId id="411" r:id="rId52"/>
    <p:sldId id="413" r:id="rId53"/>
    <p:sldId id="412" r:id="rId54"/>
    <p:sldId id="416" r:id="rId55"/>
    <p:sldId id="325" r:id="rId56"/>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900" autoAdjust="0"/>
    <p:restoredTop sz="71517" autoAdjust="0"/>
  </p:normalViewPr>
  <p:slideViewPr>
    <p:cSldViewPr>
      <p:cViewPr varScale="1">
        <p:scale>
          <a:sx n="30" d="100"/>
          <a:sy n="30" d="100"/>
        </p:scale>
        <p:origin x="24" y="691"/>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DE8B1CED-C93D-41D8-9F8E-94DD0065226D}" type="datetime3">
              <a:rPr lang="en-US" smtClean="0"/>
              <a:t>23 September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AD9863CD-0A67-4F48-B5BB-9616DC8F127C}" type="datetime3">
              <a:rPr lang="en-US" smtClean="0"/>
              <a:t>23 September 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48.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49.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0.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51.xml.rels><?xml version="1.0" encoding="UTF-8" standalone="yes"?>
<Relationships xmlns="http://schemas.openxmlformats.org/package/2006/relationships"><Relationship Id="rId3" Type="http://schemas.openxmlformats.org/officeDocument/2006/relationships/slide" Target="../slides/slide51.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52.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ags" Target="../tags/tag52.xml"/></Relationships>
</file>

<file path=ppt/notesSlides/_rels/notesSlide53.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54.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notesMaster" Target="../notesMasters/notesMaster1.xml"/><Relationship Id="rId1" Type="http://schemas.openxmlformats.org/officeDocument/2006/relationships/tags" Target="../tags/tag55.xml"/></Relationships>
</file>

<file path=ppt/notesSlides/_rels/notesSlide55.xml.rels><?xml version="1.0" encoding="UTF-8" standalone="yes"?>
<Relationships xmlns="http://schemas.openxmlformats.org/package/2006/relationships"><Relationship Id="rId3" Type="http://schemas.openxmlformats.org/officeDocument/2006/relationships/slide" Target="../slides/slide55.xml"/><Relationship Id="rId2" Type="http://schemas.openxmlformats.org/officeDocument/2006/relationships/notesMaster" Target="../notesMasters/notesMaster1.xml"/><Relationship Id="rId1" Type="http://schemas.openxmlformats.org/officeDocument/2006/relationships/tags" Target="../tags/tag56.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kumimoji="1" lang="en-US" sz="1200" b="1" i="0" kern="1200" dirty="0" smtClean="0">
                <a:solidFill>
                  <a:schemeClr val="tx1"/>
                </a:solidFill>
                <a:effectLst/>
                <a:latin typeface="Arial" charset="0"/>
                <a:ea typeface="+mn-ea"/>
                <a:cs typeface="+mn-cs"/>
              </a:rPr>
              <a:t>17q1 </a:t>
            </a:r>
            <a:r>
              <a:rPr kumimoji="1" lang="en-US" sz="1200" b="1" i="0" kern="1200" dirty="0" err="1" smtClean="0">
                <a:solidFill>
                  <a:schemeClr val="tx1"/>
                </a:solidFill>
                <a:effectLst/>
                <a:latin typeface="Arial" charset="0"/>
                <a:ea typeface="+mn-ea"/>
                <a:cs typeface="+mn-cs"/>
              </a:rPr>
              <a:t>rint</a:t>
            </a:r>
            <a:r>
              <a:rPr kumimoji="1" lang="en-US" sz="1200" b="1" i="0" kern="1200" baseline="0" dirty="0" smtClean="0">
                <a:solidFill>
                  <a:schemeClr val="tx1"/>
                </a:solidFill>
                <a:effectLst/>
                <a:latin typeface="Arial" charset="0"/>
                <a:ea typeface="+mn-ea"/>
                <a:cs typeface="+mn-cs"/>
              </a:rPr>
              <a:t> 1-4,7-18,21-28</a:t>
            </a:r>
          </a:p>
          <a:p>
            <a:pPr fontAlgn="base"/>
            <a:endParaRPr kumimoji="1" lang="en-US" sz="1200" b="1" i="0" kern="1200" dirty="0" smtClean="0">
              <a:solidFill>
                <a:schemeClr val="tx1"/>
              </a:solidFill>
              <a:effectLst/>
              <a:latin typeface="Arial" charset="0"/>
              <a:ea typeface="+mn-ea"/>
              <a:cs typeface="+mn-cs"/>
            </a:endParaRPr>
          </a:p>
          <a:p>
            <a:pPr fontAlgn="base"/>
            <a:r>
              <a:rPr kumimoji="1" lang="en-US" sz="1200" b="1" i="0" kern="1200" dirty="0" smtClean="0">
                <a:solidFill>
                  <a:schemeClr val="tx1"/>
                </a:solidFill>
                <a:effectLst/>
                <a:latin typeface="Arial" charset="0"/>
                <a:ea typeface="+mn-ea"/>
                <a:cs typeface="+mn-cs"/>
              </a:rPr>
              <a:t>17q1</a:t>
            </a:r>
          </a:p>
          <a:p>
            <a:r>
              <a:rPr kumimoji="1" lang="en-US" sz="1200" kern="1200" dirty="0" smtClean="0">
                <a:solidFill>
                  <a:schemeClr val="tx1"/>
                </a:solidFill>
                <a:effectLst/>
                <a:latin typeface="Arial" charset="0"/>
                <a:ea typeface="+mn-ea"/>
                <a:cs typeface="+mn-cs"/>
              </a:rPr>
              <a:t>v (started 1_1) </a:t>
            </a:r>
            <a:r>
              <a:rPr kumimoji="1" lang="en-US" sz="1200" b="1" kern="1200" dirty="0" smtClean="0">
                <a:solidFill>
                  <a:schemeClr val="tx1"/>
                </a:solidFill>
                <a:effectLst/>
                <a:latin typeface="Arial" charset="0"/>
                <a:ea typeface="+mn-ea"/>
                <a:cs typeface="+mn-cs"/>
              </a:rPr>
              <a:t>Recall</a:t>
            </a:r>
            <a:r>
              <a:rPr kumimoji="1" lang="en-US" sz="1200" kern="1200" dirty="0" smtClean="0">
                <a:solidFill>
                  <a:schemeClr val="tx1"/>
                </a:solidFill>
                <a:effectLst/>
                <a:latin typeface="Arial" charset="0"/>
                <a:ea typeface="+mn-ea"/>
                <a:cs typeface="+mn-cs"/>
              </a:rPr>
              <a:t> the raw representations of the ASCII characters '\r' (CR) and '\n' (LF)</a:t>
            </a:r>
          </a:p>
          <a:p>
            <a:r>
              <a:rPr kumimoji="1" lang="en-US" sz="1200" kern="1200" dirty="0" smtClean="0">
                <a:solidFill>
                  <a:schemeClr val="tx1"/>
                </a:solidFill>
                <a:effectLst/>
                <a:latin typeface="Arial" charset="0"/>
                <a:ea typeface="+mn-ea"/>
                <a:cs typeface="+mn-cs"/>
              </a:rPr>
              <a:t>v(started 1_1) </a:t>
            </a:r>
            <a:r>
              <a:rPr kumimoji="1" lang="en-US" sz="1200" b="1" kern="1200" dirty="0" smtClean="0">
                <a:solidFill>
                  <a:schemeClr val="tx1"/>
                </a:solidFill>
                <a:effectLst/>
                <a:latin typeface="Arial" charset="0"/>
                <a:ea typeface="+mn-ea"/>
                <a:cs typeface="+mn-cs"/>
              </a:rPr>
              <a:t>Recall</a:t>
            </a:r>
            <a:r>
              <a:rPr kumimoji="1" lang="en-US" sz="1200" kern="1200" dirty="0" smtClean="0">
                <a:solidFill>
                  <a:schemeClr val="tx1"/>
                </a:solidFill>
                <a:effectLst/>
                <a:latin typeface="Arial" charset="0"/>
                <a:ea typeface="+mn-ea"/>
                <a:cs typeface="+mn-cs"/>
              </a:rPr>
              <a:t> the raw representations of the ASCII characters A, B, C, D, E, a, b, c, d, e, 0, 1, 2, 3, 4, 5, 6, 7, 8, 9</a:t>
            </a:r>
          </a:p>
          <a:p>
            <a:r>
              <a:rPr kumimoji="1" lang="en-US" sz="1200" kern="1200" dirty="0" smtClean="0">
                <a:solidFill>
                  <a:schemeClr val="tx1"/>
                </a:solidFill>
                <a:effectLst/>
                <a:latin typeface="Arial" charset="0"/>
                <a:ea typeface="+mn-ea"/>
                <a:cs typeface="+mn-cs"/>
              </a:rPr>
              <a:t>v(started 1_2) </a:t>
            </a:r>
            <a:r>
              <a:rPr kumimoji="1" lang="en-US" sz="1200" b="1" kern="1200" dirty="0" smtClean="0">
                <a:solidFill>
                  <a:schemeClr val="tx1"/>
                </a:solidFill>
                <a:effectLst/>
                <a:latin typeface="Arial" charset="0"/>
                <a:ea typeface="+mn-ea"/>
                <a:cs typeface="+mn-cs"/>
              </a:rPr>
              <a:t>Convert</a:t>
            </a:r>
            <a:r>
              <a:rPr kumimoji="1" lang="en-US" sz="1200" kern="1200" dirty="0" smtClean="0">
                <a:solidFill>
                  <a:schemeClr val="tx1"/>
                </a:solidFill>
                <a:effectLst/>
                <a:latin typeface="Arial" charset="0"/>
                <a:ea typeface="+mn-ea"/>
                <a:cs typeface="+mn-cs"/>
              </a:rPr>
              <a:t> a many-digit binary number to its big-endian and little-endian formats</a:t>
            </a:r>
          </a:p>
          <a:p>
            <a:r>
              <a:rPr kumimoji="1" lang="en-US" sz="1200" kern="1200" dirty="0" smtClean="0">
                <a:solidFill>
                  <a:schemeClr val="tx1"/>
                </a:solidFill>
                <a:effectLst/>
                <a:latin typeface="Arial" charset="0"/>
                <a:ea typeface="+mn-ea"/>
                <a:cs typeface="+mn-cs"/>
              </a:rPr>
              <a:t>v(started 1_2) </a:t>
            </a:r>
            <a:r>
              <a:rPr kumimoji="1" lang="en-US" sz="1200" b="1" kern="1200" dirty="0" smtClean="0">
                <a:solidFill>
                  <a:schemeClr val="tx1"/>
                </a:solidFill>
                <a:effectLst/>
                <a:latin typeface="Arial" charset="0"/>
                <a:ea typeface="+mn-ea"/>
                <a:cs typeface="+mn-cs"/>
              </a:rPr>
              <a:t>Give examples</a:t>
            </a:r>
            <a:r>
              <a:rPr kumimoji="1" lang="en-US" sz="1200" kern="1200" dirty="0" smtClean="0">
                <a:solidFill>
                  <a:schemeClr val="tx1"/>
                </a:solidFill>
                <a:effectLst/>
                <a:latin typeface="Arial" charset="0"/>
                <a:ea typeface="+mn-ea"/>
                <a:cs typeface="+mn-cs"/>
              </a:rPr>
              <a:t> of common systems using the big-endian and little-endian formats</a:t>
            </a:r>
          </a:p>
          <a:p>
            <a:r>
              <a:rPr kumimoji="1" lang="en-US" sz="1200" b="1" kern="1200" dirty="0" smtClean="0">
                <a:solidFill>
                  <a:schemeClr val="tx1"/>
                </a:solidFill>
                <a:effectLst/>
                <a:latin typeface="Arial" charset="0"/>
                <a:ea typeface="+mn-ea"/>
                <a:cs typeface="+mn-cs"/>
              </a:rPr>
              <a:t>v Describe</a:t>
            </a:r>
            <a:r>
              <a:rPr kumimoji="1" lang="en-US" sz="1200" kern="1200" dirty="0" smtClean="0">
                <a:solidFill>
                  <a:schemeClr val="tx1"/>
                </a:solidFill>
                <a:effectLst/>
                <a:latin typeface="Arial" charset="0"/>
                <a:ea typeface="+mn-ea"/>
                <a:cs typeface="+mn-cs"/>
              </a:rPr>
              <a:t> the difference between a compiled an </a:t>
            </a:r>
            <a:r>
              <a:rPr kumimoji="1" lang="en-US" sz="1200" kern="1200" dirty="0" err="1" smtClean="0">
                <a:solidFill>
                  <a:schemeClr val="tx1"/>
                </a:solidFill>
                <a:effectLst/>
                <a:latin typeface="Arial" charset="0"/>
                <a:ea typeface="+mn-ea"/>
                <a:cs typeface="+mn-cs"/>
              </a:rPr>
              <a:t>an</a:t>
            </a:r>
            <a:r>
              <a:rPr kumimoji="1" lang="en-US" sz="1200" kern="1200" dirty="0" smtClean="0">
                <a:solidFill>
                  <a:schemeClr val="tx1"/>
                </a:solidFill>
                <a:effectLst/>
                <a:latin typeface="Arial" charset="0"/>
                <a:ea typeface="+mn-ea"/>
                <a:cs typeface="+mn-cs"/>
              </a:rPr>
              <a:t> interpreted language</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list literal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tuple literal in Python</a:t>
            </a:r>
          </a:p>
          <a:p>
            <a:r>
              <a:rPr kumimoji="1" lang="en-US" sz="1200" b="1" kern="1200" dirty="0" smtClean="0">
                <a:solidFill>
                  <a:schemeClr val="tx1"/>
                </a:solidFill>
                <a:effectLst/>
                <a:latin typeface="Arial" charset="0"/>
                <a:ea typeface="+mn-ea"/>
                <a:cs typeface="+mn-cs"/>
              </a:rPr>
              <a:t>v Index</a:t>
            </a:r>
            <a:r>
              <a:rPr kumimoji="1" lang="en-US" sz="1200" kern="1200" dirty="0" smtClean="0">
                <a:solidFill>
                  <a:schemeClr val="tx1"/>
                </a:solidFill>
                <a:effectLst/>
                <a:latin typeface="Arial" charset="0"/>
                <a:ea typeface="+mn-ea"/>
                <a:cs typeface="+mn-cs"/>
              </a:rPr>
              <a:t> into a tuple or list in Python</a:t>
            </a:r>
          </a:p>
          <a:p>
            <a:r>
              <a:rPr kumimoji="1" lang="en-US" sz="1200" b="1" kern="1200" dirty="0" smtClean="0">
                <a:solidFill>
                  <a:schemeClr val="tx1"/>
                </a:solidFill>
                <a:effectLst/>
                <a:latin typeface="Arial" charset="0"/>
                <a:ea typeface="+mn-ea"/>
                <a:cs typeface="+mn-cs"/>
              </a:rPr>
              <a:t>v Describe</a:t>
            </a:r>
            <a:r>
              <a:rPr kumimoji="1" lang="en-US" sz="1200" kern="1200" dirty="0" smtClean="0">
                <a:solidFill>
                  <a:schemeClr val="tx1"/>
                </a:solidFill>
                <a:effectLst/>
                <a:latin typeface="Arial" charset="0"/>
                <a:ea typeface="+mn-ea"/>
                <a:cs typeface="+mn-cs"/>
              </a:rPr>
              <a:t> the difference between lists and tuples</a:t>
            </a:r>
          </a:p>
          <a:p>
            <a:r>
              <a:rPr kumimoji="1" lang="en-US" sz="1200" b="1" kern="1200" dirty="0" smtClean="0">
                <a:solidFill>
                  <a:schemeClr val="tx1"/>
                </a:solidFill>
                <a:effectLst/>
                <a:latin typeface="Arial" charset="0"/>
                <a:ea typeface="+mn-ea"/>
                <a:cs typeface="+mn-cs"/>
              </a:rPr>
              <a:t> </a:t>
            </a:r>
            <a:endParaRPr kumimoji="1" lang="en-US" sz="1200" kern="1200" dirty="0" smtClean="0">
              <a:solidFill>
                <a:schemeClr val="tx1"/>
              </a:solidFill>
              <a:effectLst/>
              <a:latin typeface="Arial" charset="0"/>
              <a:ea typeface="+mn-ea"/>
              <a:cs typeface="+mn-cs"/>
            </a:endParaRP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if-statements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counting (for) loop in Python</a:t>
            </a:r>
          </a:p>
          <a:p>
            <a:r>
              <a:rPr kumimoji="1" lang="en-US" sz="1200" b="1" kern="1200" dirty="0" smtClean="0">
                <a:solidFill>
                  <a:schemeClr val="tx1"/>
                </a:solidFill>
                <a:effectLst/>
                <a:latin typeface="Arial" charset="0"/>
                <a:ea typeface="+mn-ea"/>
                <a:cs typeface="+mn-cs"/>
              </a:rPr>
              <a:t>v Write</a:t>
            </a:r>
            <a:r>
              <a:rPr kumimoji="1" lang="en-US" sz="1200" kern="1200" dirty="0" smtClean="0">
                <a:solidFill>
                  <a:schemeClr val="tx1"/>
                </a:solidFill>
                <a:effectLst/>
                <a:latin typeface="Arial" charset="0"/>
                <a:ea typeface="+mn-ea"/>
                <a:cs typeface="+mn-cs"/>
              </a:rPr>
              <a:t> a sentinel-value (while) loop in Python</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code that manipulates raw bytes in Python using </a:t>
            </a:r>
            <a:r>
              <a:rPr kumimoji="1" lang="en-US" sz="1200" kern="1200" dirty="0" err="1" smtClean="0">
                <a:solidFill>
                  <a:schemeClr val="tx1"/>
                </a:solidFill>
                <a:effectLst/>
                <a:latin typeface="Arial" charset="0"/>
                <a:ea typeface="+mn-ea"/>
                <a:cs typeface="+mn-cs"/>
              </a:rPr>
              <a:t>ord</a:t>
            </a:r>
            <a:r>
              <a:rPr kumimoji="1" lang="en-US" sz="1200" kern="1200" dirty="0" smtClean="0">
                <a:solidFill>
                  <a:schemeClr val="tx1"/>
                </a:solidFill>
                <a:effectLst/>
                <a:latin typeface="Arial" charset="0"/>
                <a:ea typeface="+mn-ea"/>
                <a:cs typeface="+mn-cs"/>
              </a:rPr>
              <a:t>(), </a:t>
            </a:r>
            <a:r>
              <a:rPr kumimoji="1" lang="en-US" sz="1200" kern="1200" dirty="0" err="1" smtClean="0">
                <a:solidFill>
                  <a:schemeClr val="tx1"/>
                </a:solidFill>
                <a:effectLst/>
                <a:latin typeface="Arial" charset="0"/>
                <a:ea typeface="+mn-ea"/>
                <a:cs typeface="+mn-cs"/>
              </a:rPr>
              <a:t>chr</a:t>
            </a:r>
            <a:r>
              <a:rPr kumimoji="1" lang="en-US" sz="1200" kern="1200" dirty="0" smtClean="0">
                <a:solidFill>
                  <a:schemeClr val="tx1"/>
                </a:solidFill>
                <a:effectLst/>
                <a:latin typeface="Arial" charset="0"/>
                <a:ea typeface="+mn-ea"/>
                <a:cs typeface="+mn-cs"/>
              </a:rPr>
              <a:t>(), </a:t>
            </a:r>
            <a:r>
              <a:rPr kumimoji="1" lang="en-US" sz="1200" kern="1200" dirty="0" err="1" smtClean="0">
                <a:solidFill>
                  <a:schemeClr val="tx1"/>
                </a:solidFill>
                <a:effectLst/>
                <a:latin typeface="Arial" charset="0"/>
                <a:ea typeface="+mn-ea"/>
                <a:cs typeface="+mn-cs"/>
              </a:rPr>
              <a:t>int.from_bytes</a:t>
            </a:r>
            <a:r>
              <a:rPr kumimoji="1" lang="en-US" sz="1200" kern="1200" dirty="0" smtClean="0">
                <a:solidFill>
                  <a:schemeClr val="tx1"/>
                </a:solidFill>
                <a:effectLst/>
                <a:latin typeface="Arial" charset="0"/>
                <a:ea typeface="+mn-ea"/>
                <a:cs typeface="+mn-cs"/>
              </a:rPr>
              <a:t>(), and </a:t>
            </a:r>
            <a:r>
              <a:rPr kumimoji="1" lang="en-US" sz="1200" i="1" kern="1200" dirty="0" err="1" smtClean="0">
                <a:solidFill>
                  <a:schemeClr val="tx1"/>
                </a:solidFill>
                <a:effectLst/>
                <a:latin typeface="Arial" charset="0"/>
                <a:ea typeface="+mn-ea"/>
                <a:cs typeface="+mn-cs"/>
              </a:rPr>
              <a:t>i</a:t>
            </a:r>
            <a:r>
              <a:rPr kumimoji="1" lang="en-US" sz="1200" kern="1200" dirty="0" err="1" smtClean="0">
                <a:solidFill>
                  <a:schemeClr val="tx1"/>
                </a:solidFill>
                <a:effectLst/>
                <a:latin typeface="Arial" charset="0"/>
                <a:ea typeface="+mn-ea"/>
                <a:cs typeface="+mn-cs"/>
              </a:rPr>
              <a:t>.to_bytes</a:t>
            </a:r>
            <a:r>
              <a:rPr kumimoji="1" lang="en-US" sz="1200" kern="1200" dirty="0" smtClean="0">
                <a:solidFill>
                  <a:schemeClr val="tx1"/>
                </a:solidFill>
                <a:effectLst/>
                <a:latin typeface="Arial" charset="0"/>
                <a:ea typeface="+mn-ea"/>
                <a:cs typeface="+mn-cs"/>
              </a:rPr>
              <a:t>()</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code that interprets and formats strings using </a:t>
            </a:r>
            <a:r>
              <a:rPr kumimoji="1" lang="en-US" sz="1200" kern="1200" dirty="0" err="1" smtClean="0">
                <a:solidFill>
                  <a:schemeClr val="tx1"/>
                </a:solidFill>
                <a:effectLst/>
                <a:latin typeface="Arial" charset="0"/>
                <a:ea typeface="+mn-ea"/>
                <a:cs typeface="+mn-cs"/>
              </a:rPr>
              <a:t>str</a:t>
            </a:r>
            <a:r>
              <a:rPr kumimoji="1" lang="en-US" sz="1200" kern="1200" dirty="0" smtClean="0">
                <a:solidFill>
                  <a:schemeClr val="tx1"/>
                </a:solidFill>
                <a:effectLst/>
                <a:latin typeface="Arial" charset="0"/>
                <a:ea typeface="+mn-ea"/>
                <a:cs typeface="+mn-cs"/>
              </a:rPr>
              <a:t>() and </a:t>
            </a:r>
            <a:r>
              <a:rPr kumimoji="1" lang="en-US" sz="1200" kern="1200" dirty="0" err="1" smtClean="0">
                <a:solidFill>
                  <a:schemeClr val="tx1"/>
                </a:solidFill>
                <a:effectLst/>
                <a:latin typeface="Arial" charset="0"/>
                <a:ea typeface="+mn-ea"/>
                <a:cs typeface="+mn-cs"/>
              </a:rPr>
              <a:t>int</a:t>
            </a:r>
            <a:r>
              <a:rPr kumimoji="1" lang="en-US" sz="1200" kern="1200" dirty="0" smtClean="0">
                <a:solidFill>
                  <a:schemeClr val="tx1"/>
                </a:solidFill>
                <a:effectLst/>
                <a:latin typeface="Arial" charset="0"/>
                <a:ea typeface="+mn-ea"/>
                <a:cs typeface="+mn-cs"/>
              </a:rPr>
              <a:t>()</a:t>
            </a:r>
          </a:p>
          <a:p>
            <a:r>
              <a:rPr kumimoji="1" lang="en-US" sz="1200" b="1" kern="1200" dirty="0" smtClean="0">
                <a:solidFill>
                  <a:schemeClr val="tx1"/>
                </a:solidFill>
                <a:effectLst/>
                <a:latin typeface="Arial" charset="0"/>
                <a:ea typeface="+mn-ea"/>
                <a:cs typeface="+mn-cs"/>
              </a:rPr>
              <a:t>(Write exceptions in Python)</a:t>
            </a:r>
            <a:endParaRPr kumimoji="1" lang="en-US" sz="1200" kern="1200" dirty="0" smtClean="0">
              <a:solidFill>
                <a:schemeClr val="tx1"/>
              </a:solidFill>
              <a:effectLst/>
              <a:latin typeface="Arial" charset="0"/>
              <a:ea typeface="+mn-ea"/>
              <a:cs typeface="+mn-cs"/>
            </a:endParaRPr>
          </a:p>
          <a:p>
            <a:r>
              <a:rPr kumimoji="1" lang="en-US" sz="1200" b="1" kern="1200" dirty="0" smtClean="0">
                <a:solidFill>
                  <a:schemeClr val="tx1"/>
                </a:solidFill>
                <a:effectLst/>
                <a:latin typeface="Arial" charset="0"/>
                <a:ea typeface="+mn-ea"/>
                <a:cs typeface="+mn-cs"/>
              </a:rPr>
              <a:t>Declare</a:t>
            </a:r>
            <a:r>
              <a:rPr kumimoji="1" lang="en-US" sz="1200" kern="1200" dirty="0" smtClean="0">
                <a:solidFill>
                  <a:schemeClr val="tx1"/>
                </a:solidFill>
                <a:effectLst/>
                <a:latin typeface="Arial" charset="0"/>
                <a:ea typeface="+mn-ea"/>
                <a:cs typeface="+mn-cs"/>
              </a:rPr>
              <a:t> a Python method</a:t>
            </a:r>
          </a:p>
          <a:p>
            <a:r>
              <a:rPr kumimoji="1" lang="en-US" sz="1200" kern="1200" dirty="0" smtClean="0">
                <a:solidFill>
                  <a:schemeClr val="tx1"/>
                </a:solidFill>
                <a:effectLst/>
                <a:latin typeface="Arial" charset="0"/>
                <a:ea typeface="+mn-ea"/>
                <a:cs typeface="+mn-cs"/>
              </a:rPr>
              <a:t> </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a string literal in Python</a:t>
            </a:r>
          </a:p>
          <a:p>
            <a:r>
              <a:rPr kumimoji="1" lang="en-US" sz="1200" b="1" kern="1200" dirty="0" smtClean="0">
                <a:solidFill>
                  <a:schemeClr val="tx1"/>
                </a:solidFill>
                <a:effectLst/>
                <a:latin typeface="Arial" charset="0"/>
                <a:ea typeface="+mn-ea"/>
                <a:cs typeface="+mn-cs"/>
              </a:rPr>
              <a:t>Write</a:t>
            </a:r>
            <a:r>
              <a:rPr kumimoji="1" lang="en-US" sz="1200" kern="1200" dirty="0" smtClean="0">
                <a:solidFill>
                  <a:schemeClr val="tx1"/>
                </a:solidFill>
                <a:effectLst/>
                <a:latin typeface="Arial" charset="0"/>
                <a:ea typeface="+mn-ea"/>
                <a:cs typeface="+mn-cs"/>
              </a:rPr>
              <a:t> a bytes literal in Python</a:t>
            </a:r>
          </a:p>
          <a:p>
            <a:pPr fontAlgn="base"/>
            <a:endParaRPr kumimoji="1" lang="en-US" sz="1200" b="1" i="0" kern="1200" dirty="0" smtClean="0">
              <a:solidFill>
                <a:schemeClr val="tx1"/>
              </a:solidFill>
              <a:effectLst/>
              <a:latin typeface="Arial" charset="0"/>
              <a:ea typeface="+mn-ea"/>
              <a:cs typeface="+mn-cs"/>
            </a:endParaRPr>
          </a:p>
          <a:p>
            <a:pPr fontAlgn="base"/>
            <a:endParaRPr kumimoji="1" lang="en-US" sz="1200" b="1" i="0" kern="120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DB9E87DB-F672-4B09-91EE-D9B60909AF6F}" type="datetime3">
              <a:rPr lang="en-US" smtClean="0"/>
              <a:t>23 September 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168704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Emphasize:</a:t>
            </a:r>
            <a:r>
              <a:rPr lang="en-US" baseline="0" dirty="0" smtClean="0"/>
              <a:t> See next slide for how this is possible…</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352851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kumimoji="1" lang="en-US" sz="1200" b="0" i="0" kern="1200" dirty="0" smtClean="0">
                <a:solidFill>
                  <a:schemeClr val="tx1"/>
                </a:solidFill>
                <a:effectLst/>
                <a:latin typeface="Arial" charset="0"/>
                <a:ea typeface="+mn-ea"/>
                <a:cs typeface="+mn-cs"/>
              </a:rPr>
              <a:t>"The string data type is also used to represent arrays of bytes, e.g., to hold data read from a file."</a:t>
            </a:r>
            <a:endParaRPr lang="en-US" dirty="0" smtClean="0"/>
          </a:p>
          <a:p>
            <a:r>
              <a:rPr lang="en-US" dirty="0" smtClean="0"/>
              <a:t>https://docs.python.org/2/reference/datamodel.html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909952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81509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31357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5923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74367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00744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10454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5452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42226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73364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(Length is also stored)</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538428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324919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387004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750445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982427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Python stores characters up to 21 bits long</a:t>
            </a:r>
            <a:r>
              <a:rPr lang="en-US" baseline="0" dirty="0" smtClean="0"/>
              <a:t>.  It stores code points (characters) </a:t>
            </a:r>
            <a:r>
              <a:rPr lang="en-US" dirty="0" smtClean="0"/>
              <a:t>0-0x10FFFF.</a:t>
            </a:r>
            <a:r>
              <a:rPr lang="en-US" baseline="0" dirty="0" smtClean="0"/>
              <a:t>  In a single string object, it uses the same number of bits to store each character.  If all characters use less than 8 bits, like in the example above, it will actually only store one byte per character (and fill in the extra zeros if needed).  If all characters use less than 16 bits, it will use 2 bytes per character.  If any character uses 17 to 21 bits, it will use 4 bytes (32 bits) to store each character.</a:t>
            </a:r>
          </a:p>
          <a:p>
            <a:endParaRPr lang="en-US" baseline="0" dirty="0" smtClean="0"/>
          </a:p>
          <a:p>
            <a:r>
              <a:rPr lang="en-US" baseline="0" dirty="0" smtClean="0"/>
              <a:t>To decide which character goes with each numeric value, Python uses Unicode encoding.</a:t>
            </a:r>
          </a:p>
          <a:p>
            <a:endParaRPr lang="en-US" baseline="0" dirty="0" smtClean="0"/>
          </a:p>
          <a:p>
            <a:r>
              <a:rPr lang="en-US" baseline="0" dirty="0" smtClean="0"/>
              <a:t>This page </a:t>
            </a:r>
            <a:r>
              <a:rPr lang="en-US" baseline="0" smtClean="0"/>
              <a:t>mentions Python </a:t>
            </a:r>
            <a:r>
              <a:rPr lang="en-US" baseline="0" dirty="0" smtClean="0"/>
              <a:t>3.3+, strings that only require 8 or 16 bits are only stored using 8 or 16 bits.</a:t>
            </a:r>
          </a:p>
          <a:p>
            <a:r>
              <a:rPr lang="en-US" baseline="0" dirty="0" smtClean="0"/>
              <a:t>http://python-notes.curiousefficiency.org/en/latest/python3/questions_and_answers.html#why-not-just-assume-utf-8-and-avoid-having-to-decode-at-system-boundaries</a:t>
            </a:r>
          </a:p>
          <a:p>
            <a:endParaRPr lang="en-US" baseline="0" dirty="0" smtClean="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27973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(Actually,</a:t>
            </a:r>
            <a:r>
              <a:rPr lang="en-US" baseline="0" dirty="0" smtClean="0"/>
              <a:t> 32 bits are stored for each character, but only the first 21 bits are used.)</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331283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17q1:</a:t>
            </a:r>
            <a:r>
              <a:rPr lang="en-US" baseline="0" dirty="0" smtClean="0"/>
              <a:t> Changed 3-3 to emphasize </a:t>
            </a:r>
            <a:r>
              <a:rPr lang="en-US" baseline="0" dirty="0" err="1" smtClean="0"/>
              <a:t>chr</a:t>
            </a:r>
            <a:r>
              <a:rPr lang="en-US" baseline="0" dirty="0" smtClean="0"/>
              <a:t> and </a:t>
            </a:r>
            <a:r>
              <a:rPr lang="en-US" baseline="0" dirty="0" err="1" smtClean="0"/>
              <a:t>ord</a:t>
            </a:r>
            <a:r>
              <a:rPr lang="en-US" baseline="0" dirty="0" smtClean="0"/>
              <a:t> are for character/text data, not really for </a:t>
            </a:r>
            <a:r>
              <a:rPr lang="en-US" baseline="0" smtClean="0"/>
              <a:t>arbitrary binary data</a:t>
            </a:r>
            <a:endParaRPr lang="en-US" dirty="0" smtClean="0"/>
          </a:p>
          <a:p>
            <a:endParaRPr lang="en-US" dirty="0" smtClean="0"/>
          </a:p>
          <a:p>
            <a:r>
              <a:rPr lang="en-US" dirty="0" smtClean="0"/>
              <a:t>Strings </a:t>
            </a:r>
            <a:r>
              <a:rPr lang="en-US" dirty="0" smtClean="0"/>
              <a:t>are actually stored with 32 bits, but only</a:t>
            </a:r>
            <a:r>
              <a:rPr lang="en-US" baseline="0" dirty="0" smtClean="0"/>
              <a:t> the first 2 bits are used for a Unicode code-point, because so far, those are the only Unicode code-points defined.</a:t>
            </a:r>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939905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13973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873161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These</a:t>
            </a:r>
            <a:r>
              <a:rPr lang="en-US" baseline="0" dirty="0" smtClean="0"/>
              <a:t> really do store just one byte, even though you use four characters to type them in your code:</a:t>
            </a:r>
            <a:endParaRPr lang="en-US" dirty="0" smtClean="0"/>
          </a:p>
          <a:p>
            <a:r>
              <a:rPr lang="en-US" dirty="0" smtClean="0"/>
              <a:t>b</a:t>
            </a:r>
            <a:r>
              <a:rPr lang="en-US" baseline="0" dirty="0" smtClean="0"/>
              <a:t> = '\x05'</a:t>
            </a:r>
          </a:p>
          <a:p>
            <a:r>
              <a:rPr lang="en-US" baseline="0" dirty="0" err="1" smtClean="0"/>
              <a:t>len</a:t>
            </a:r>
            <a:r>
              <a:rPr lang="en-US" baseline="0" dirty="0" smtClean="0"/>
              <a:t>(b)</a:t>
            </a:r>
          </a:p>
          <a:p>
            <a:r>
              <a:rPr lang="en-US" baseline="0" dirty="0" smtClean="0"/>
              <a:t># 1</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665679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164213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61684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894077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541533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6874249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hex(</a:t>
            </a:r>
            <a:r>
              <a:rPr lang="en-US" dirty="0" err="1" smtClean="0"/>
              <a:t>i</a:t>
            </a:r>
            <a:r>
              <a:rPr lang="en-US" dirty="0" smtClean="0"/>
              <a:t>)[2:]</a:t>
            </a:r>
            <a:r>
              <a:rPr lang="en-US" baseline="0" dirty="0" smtClean="0"/>
              <a:t> is popular, but doesn't have a way to include padding zeros.  It also doesn't work for negative numbers. format(0xAFF,'+05x') is quite predictable. format(0xAFF,'x') also works nicely if you don't care how many digits there are.</a:t>
            </a:r>
          </a:p>
          <a:p>
            <a:endParaRPr lang="en-US" baseline="0" dirty="0" smtClean="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60813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11974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Inte</a:t>
            </a:r>
            <a:r>
              <a:rPr lang="en-US" baseline="0" dirty="0" smtClean="0"/>
              <a:t>l machines can operate in any mode (I believe), but there is one endian-ness that is the "standard default"</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33093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47685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17q1 added after class</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a:p>
        </p:txBody>
      </p:sp>
    </p:spTree>
    <p:extLst>
      <p:ext uri="{BB962C8B-B14F-4D97-AF65-F5344CB8AC3E}">
        <p14:creationId xmlns:p14="http://schemas.microsoft.com/office/powerpoint/2010/main" val="405997503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760587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2436179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Why are </a:t>
            </a:r>
            <a:r>
              <a:rPr lang="en-US" dirty="0" err="1" smtClean="0"/>
              <a:t>int</a:t>
            </a:r>
            <a:r>
              <a:rPr lang="en-US" dirty="0" smtClean="0"/>
              <a:t>(…)</a:t>
            </a:r>
            <a:r>
              <a:rPr lang="en-US" baseline="0" dirty="0" smtClean="0"/>
              <a:t> and </a:t>
            </a:r>
            <a:r>
              <a:rPr lang="en-US" baseline="0" dirty="0" err="1" smtClean="0"/>
              <a:t>chr</a:t>
            </a:r>
            <a:r>
              <a:rPr lang="en-US" baseline="0" dirty="0" smtClean="0"/>
              <a:t>(…) less natural?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98016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2504761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2079434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7581764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480268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861740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6342418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2850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Fig 4.16 p. 330 of 7</a:t>
            </a:r>
            <a:r>
              <a:rPr lang="en-US" baseline="30000" dirty="0" smtClean="0"/>
              <a:t>th</a:t>
            </a:r>
            <a:r>
              <a:rPr lang="en-US" dirty="0" smtClean="0"/>
              <a:t> ed.</a:t>
            </a:r>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416659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06098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9123829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662089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1238528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What was the muddiest point?</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54</a:t>
            </a:fld>
            <a:endParaRPr lang="en-US"/>
          </a:p>
        </p:txBody>
      </p:sp>
      <p:sp>
        <p:nvSpPr>
          <p:cNvPr id="8" name="TextBox 7"/>
          <p:cNvSpPr txBox="1"/>
          <p:nvPr>
            <p:custDataLst>
              <p:tags r:id="rId1"/>
            </p:custDataLst>
          </p:nvPr>
        </p:nvSpPr>
        <p:spPr>
          <a:xfrm>
            <a:off x="2" y="0"/>
            <a:ext cx="3810000" cy="1495367"/>
          </a:xfrm>
          <a:prstGeom prst="rect">
            <a:avLst/>
          </a:prstGeom>
          <a:noFill/>
        </p:spPr>
        <p:txBody>
          <a:bodyPr vert="horz" lIns="91409" tIns="45704" rIns="91409" bIns="45704" rtlCol="0">
            <a:spAutoFit/>
          </a:bodyPr>
          <a:lstStyle/>
          <a:p>
            <a:r>
              <a:rPr lang="en-US" smtClean="0"/>
              <a:t>
Poll Title: What was the muddiest point? (CS2910)
https://www.polleverywhere.com/free_text_polls/zIp2tH2IVWjXv4H</a:t>
            </a:r>
            <a:endParaRPr lang="en-US"/>
          </a:p>
        </p:txBody>
      </p:sp>
    </p:spTree>
    <p:extLst>
      <p:ext uri="{BB962C8B-B14F-4D97-AF65-F5344CB8AC3E}">
        <p14:creationId xmlns:p14="http://schemas.microsoft.com/office/powerpoint/2010/main" val="288869319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17C68054-FD2B-4B02-9DCB-25F8542E8EF6}"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33879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99C0B51F-4ED1-4B7E-AE25-00BF7DF78896}"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204535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23 September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08941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9/23/2016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7096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python-notes.curiousefficiency.org/en/latest/python3/binary_protocols.html#binary-protocol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ython-notes.curiousefficiency.org/en/latest/python3/text_file_processing.html#py3k-text-fil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ython-notes.curiousefficiency.org/en/latest/python3/text_file_processing.html#unicode-basic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ocs.python.org/3/library/string.html#format-example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faculty-web.msoe.edu/yoder/cs2911/lab2res/Lab2Example.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8.xml"/><Relationship Id="rId1" Type="http://schemas.openxmlformats.org/officeDocument/2006/relationships/tags" Target="../tags/tag54.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1, Class 3</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dirty="0">
                <a:sym typeface="Wingdings" panose="05000000000000000000" pitchFamily="2" charset="2"/>
              </a:rPr>
              <a:t>Textbook to </a:t>
            </a:r>
            <a:r>
              <a:rPr lang="en-US" dirty="0" smtClean="0">
                <a:sym typeface="Wingdings" panose="05000000000000000000" pitchFamily="2" charset="2"/>
              </a:rPr>
              <a:t>borrow</a:t>
            </a:r>
          </a:p>
          <a:p>
            <a:pPr lvl="1"/>
            <a:r>
              <a:rPr lang="en-US" b="1" dirty="0" smtClean="0">
                <a:sym typeface="Wingdings" panose="05000000000000000000" pitchFamily="2" charset="2"/>
              </a:rPr>
              <a:t>Hand out lab checklist</a:t>
            </a:r>
          </a:p>
          <a:p>
            <a:pPr lvl="1"/>
            <a:r>
              <a:rPr lang="en-US" dirty="0" smtClean="0">
                <a:sym typeface="Wingdings" panose="05000000000000000000" pitchFamily="2" charset="2"/>
              </a:rPr>
              <a:t>Muddiest Point</a:t>
            </a:r>
          </a:p>
          <a:p>
            <a:pPr lvl="1"/>
            <a:r>
              <a:rPr lang="en-US" dirty="0" smtClean="0">
                <a:sym typeface="Wingdings" panose="05000000000000000000" pitchFamily="2" charset="2"/>
              </a:rPr>
              <a:t>Lab </a:t>
            </a:r>
            <a:r>
              <a:rPr lang="en-US" dirty="0">
                <a:sym typeface="Wingdings" panose="05000000000000000000" pitchFamily="2" charset="2"/>
              </a:rPr>
              <a:t>2</a:t>
            </a:r>
            <a:r>
              <a:rPr lang="en-US" dirty="0" smtClean="0">
                <a:sym typeface="Wingdings" panose="05000000000000000000" pitchFamily="2" charset="2"/>
              </a:rPr>
              <a:t>: Example, Questions</a:t>
            </a:r>
          </a:p>
          <a:p>
            <a:pPr lvl="1"/>
            <a:r>
              <a:rPr lang="en-US" dirty="0" smtClean="0">
                <a:sym typeface="Wingdings" panose="05000000000000000000" pitchFamily="2" charset="2"/>
              </a:rPr>
              <a:t>Binary encodings: Big/little endian (morning)</a:t>
            </a:r>
          </a:p>
          <a:p>
            <a:pPr lvl="1"/>
            <a:r>
              <a:rPr lang="en-US" dirty="0" smtClean="0">
                <a:sym typeface="Wingdings" panose="05000000000000000000" pitchFamily="2" charset="2"/>
              </a:rPr>
              <a:t>Introduction to Python</a:t>
            </a:r>
            <a:endParaRPr lang="en-US" dirty="0">
              <a:sym typeface="Wingdings" panose="05000000000000000000" pitchFamily="2" charset="2"/>
            </a:endParaRPr>
          </a:p>
          <a:p>
            <a:pPr lvl="1"/>
            <a:r>
              <a:rPr lang="en-US" dirty="0" smtClean="0">
                <a:sym typeface="Wingdings" panose="05000000000000000000" pitchFamily="2" charset="2"/>
              </a:rPr>
              <a:t>Encoding in Python?</a:t>
            </a:r>
            <a:endParaRPr lang="en-US" dirty="0">
              <a:sym typeface="Wingdings" panose="05000000000000000000" pitchFamily="2" charset="2"/>
            </a:endParaRPr>
          </a:p>
          <a:p>
            <a:pPr lvl="1"/>
            <a:r>
              <a:rPr lang="en-US" dirty="0" smtClean="0">
                <a:sym typeface="Wingdings" panose="05000000000000000000" pitchFamily="2" charset="2"/>
              </a:rPr>
              <a:t>Muddiest Point</a:t>
            </a:r>
            <a:endParaRPr lang="en-US" b="1"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a:t>scores = list()</a:t>
            </a:r>
            <a:br>
              <a:rPr lang="en-US" dirty="0"/>
            </a:br>
            <a:r>
              <a:rPr lang="en-US" b="1" dirty="0"/>
              <a:t>OR</a:t>
            </a:r>
            <a:r>
              <a:rPr lang="en-US" dirty="0"/>
              <a:t> scores = []</a:t>
            </a:r>
          </a:p>
          <a:p>
            <a:pPr marL="0" indent="0">
              <a:buNone/>
            </a:pPr>
            <a:r>
              <a:rPr lang="en-US" dirty="0" err="1" smtClean="0"/>
              <a:t>scores.append</a:t>
            </a:r>
            <a:r>
              <a:rPr lang="en-US" dirty="0" smtClean="0"/>
              <a:t>(1)</a:t>
            </a:r>
          </a:p>
          <a:p>
            <a:pPr marL="0" indent="0">
              <a:buNone/>
            </a:pPr>
            <a:r>
              <a:rPr lang="en-US" dirty="0" err="1" smtClean="0"/>
              <a:t>my_list</a:t>
            </a:r>
            <a:r>
              <a:rPr lang="en-US" dirty="0" smtClean="0"/>
              <a:t> = [1, 'hi', 5.0]</a:t>
            </a:r>
          </a:p>
          <a:p>
            <a:pPr marL="0" indent="0">
              <a:buNone/>
            </a:pPr>
            <a:r>
              <a:rPr lang="en-US" dirty="0" err="1" smtClean="0"/>
              <a:t>my_tuple</a:t>
            </a:r>
            <a:r>
              <a:rPr lang="en-US" dirty="0" smtClean="0"/>
              <a:t> = (1,'hi',5.0)</a:t>
            </a:r>
          </a:p>
          <a:p>
            <a:pPr marL="0" indent="0">
              <a:buNone/>
            </a:pPr>
            <a:r>
              <a:rPr lang="en-US" dirty="0"/>
              <a:t># tuples are </a:t>
            </a:r>
            <a:r>
              <a:rPr lang="en-US" dirty="0" smtClean="0"/>
              <a:t>immutable</a:t>
            </a:r>
          </a:p>
          <a:p>
            <a:pPr marL="0" indent="0">
              <a:buNone/>
            </a:pPr>
            <a:r>
              <a:rPr lang="en-US" dirty="0" smtClean="0"/>
              <a:t># can't append</a:t>
            </a:r>
            <a:endParaRPr lang="en-US"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err="1"/>
              <a:t>ArrayList</a:t>
            </a:r>
            <a:r>
              <a:rPr lang="en-US" dirty="0"/>
              <a:t> scores = new </a:t>
            </a:r>
            <a:r>
              <a:rPr lang="en-US" dirty="0" smtClean="0"/>
              <a:t/>
            </a:r>
            <a:br>
              <a:rPr lang="en-US" dirty="0" smtClean="0"/>
            </a:br>
            <a:r>
              <a:rPr lang="en-US" dirty="0" smtClean="0"/>
              <a:t>            </a:t>
            </a:r>
            <a:r>
              <a:rPr lang="en-US" dirty="0" err="1" smtClean="0"/>
              <a:t>ArrayList</a:t>
            </a:r>
            <a:r>
              <a:rPr lang="en-US" dirty="0" smtClean="0"/>
              <a:t>&lt;Integer</a:t>
            </a:r>
            <a:r>
              <a:rPr lang="en-US" dirty="0"/>
              <a:t>&gt;();</a:t>
            </a:r>
          </a:p>
          <a:p>
            <a:pPr marL="0" indent="0">
              <a:buNone/>
            </a:pPr>
            <a:r>
              <a:rPr lang="en-US" dirty="0" err="1" smtClean="0"/>
              <a:t>scores.add</a:t>
            </a:r>
            <a:r>
              <a:rPr lang="en-US" dirty="0" smtClean="0"/>
              <a:t>(1)</a:t>
            </a:r>
          </a:p>
          <a:p>
            <a:pPr marL="0" indent="0">
              <a:buNone/>
            </a:pPr>
            <a:endParaRPr lang="en-US" dirty="0" smtClean="0"/>
          </a:p>
          <a:p>
            <a:pPr marL="0" indent="0">
              <a:buNone/>
            </a:pPr>
            <a:r>
              <a:rPr lang="en-US" dirty="0" smtClean="0"/>
              <a:t>// No tuples in Java, but </a:t>
            </a:r>
          </a:p>
          <a:p>
            <a:pPr marL="0" indent="0">
              <a:buNone/>
            </a:pPr>
            <a:r>
              <a:rPr lang="en-US" dirty="0" smtClean="0"/>
              <a:t>// available in Guava…</a:t>
            </a:r>
          </a:p>
          <a:p>
            <a:pPr marL="0" indent="0">
              <a:buNone/>
            </a:pPr>
            <a:r>
              <a:rPr lang="en-US" dirty="0" smtClean="0"/>
              <a:t>// "</a:t>
            </a:r>
            <a:r>
              <a:rPr lang="en-US" dirty="0" err="1" smtClean="0"/>
              <a:t>ImmutableList</a:t>
            </a:r>
            <a:r>
              <a:rPr lang="en-US" dirty="0" smtClean="0"/>
              <a:t>"</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10</a:t>
            </a:fld>
            <a:endParaRPr lang="en-US" altLang="en-US"/>
          </a:p>
        </p:txBody>
      </p:sp>
      <p:sp>
        <p:nvSpPr>
          <p:cNvPr id="9" name="Cloud 8"/>
          <p:cNvSpPr/>
          <p:nvPr/>
        </p:nvSpPr>
        <p:spPr bwMode="auto">
          <a:xfrm>
            <a:off x="2625811" y="2193325"/>
            <a:ext cx="1981200" cy="1031789"/>
          </a:xfrm>
          <a:prstGeom prst="cloud">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Note implied first argument "self" </a:t>
            </a:r>
          </a:p>
        </p:txBody>
      </p:sp>
      <p:cxnSp>
        <p:nvCxnSpPr>
          <p:cNvPr id="11" name="Straight Arrow Connector 10"/>
          <p:cNvCxnSpPr/>
          <p:nvPr/>
        </p:nvCxnSpPr>
        <p:spPr bwMode="auto">
          <a:xfrm flipH="1">
            <a:off x="1371600" y="2895600"/>
            <a:ext cx="1254212" cy="16475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extLst>
      <p:ext uri="{BB962C8B-B14F-4D97-AF65-F5344CB8AC3E}">
        <p14:creationId xmlns:p14="http://schemas.microsoft.com/office/powerpoint/2010/main" val="809412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name </a:t>
            </a:r>
            <a:r>
              <a:rPr lang="en-US" dirty="0"/>
              <a:t>= 'peter</a:t>
            </a:r>
            <a:r>
              <a:rPr lang="en-US" dirty="0" smtClean="0"/>
              <a:t>'</a:t>
            </a:r>
            <a:endParaRPr lang="en-US" dirty="0"/>
          </a:p>
          <a:p>
            <a:pPr marL="0" indent="0">
              <a:buNone/>
            </a:pPr>
            <a:r>
              <a:rPr lang="en-US" b="1" dirty="0"/>
              <a:t>OR</a:t>
            </a:r>
            <a:r>
              <a:rPr lang="en-US" dirty="0"/>
              <a:t> name = "peter"</a:t>
            </a:r>
          </a:p>
          <a:p>
            <a:pPr marL="0" indent="0">
              <a:buNone/>
            </a:pPr>
            <a:r>
              <a:rPr lang="en-US" dirty="0" smtClean="0"/>
              <a:t># strings are immutable</a:t>
            </a:r>
          </a:p>
          <a:p>
            <a:pPr marL="0" indent="0">
              <a:buNone/>
            </a:pPr>
            <a:r>
              <a:rPr lang="en-US" b="1" dirty="0" smtClean="0"/>
              <a:t># no independent</a:t>
            </a:r>
          </a:p>
          <a:p>
            <a:pPr marL="0" indent="0">
              <a:buNone/>
            </a:pPr>
            <a:r>
              <a:rPr lang="en-US" b="1" dirty="0" smtClean="0"/>
              <a:t># character type in Python</a:t>
            </a:r>
          </a:p>
          <a:p>
            <a:pPr marL="0" indent="0">
              <a:buNone/>
            </a:pPr>
            <a:endParaRPr lang="en-US" b="1"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smtClean="0"/>
              <a:t>String </a:t>
            </a:r>
            <a:r>
              <a:rPr lang="en-US" dirty="0"/>
              <a:t>name = "peter";</a:t>
            </a:r>
          </a:p>
          <a:p>
            <a:pPr marL="0" indent="0">
              <a:buNone/>
            </a:pPr>
            <a:endParaRPr lang="en-US" dirty="0" smtClean="0"/>
          </a:p>
          <a:p>
            <a:pPr marL="0" indent="0">
              <a:buNone/>
            </a:pPr>
            <a:r>
              <a:rPr lang="en-US" dirty="0" smtClean="0"/>
              <a:t>// strings are immutable</a:t>
            </a:r>
          </a:p>
          <a:p>
            <a:pPr marL="0" indent="0">
              <a:buNone/>
            </a:pPr>
            <a:r>
              <a:rPr lang="en-US" dirty="0" smtClean="0"/>
              <a:t>char c = 'a'</a:t>
            </a:r>
            <a:endParaRPr lang="en-US" dirty="0"/>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11</a:t>
            </a:fld>
            <a:endParaRPr lang="en-US" altLang="en-US"/>
          </a:p>
        </p:txBody>
      </p:sp>
    </p:spTree>
    <p:extLst>
      <p:ext uri="{BB962C8B-B14F-4D97-AF65-F5344CB8AC3E}">
        <p14:creationId xmlns:p14="http://schemas.microsoft.com/office/powerpoint/2010/main" val="1269715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lists and strings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a = [1,2,3,4,5]</a:t>
            </a:r>
            <a:endParaRPr lang="en-US" dirty="0"/>
          </a:p>
          <a:p>
            <a:pPr marL="0" indent="0">
              <a:buNone/>
            </a:pPr>
            <a:r>
              <a:rPr lang="en-US" dirty="0" smtClean="0"/>
              <a:t>x = a[0]        	# x is an </a:t>
            </a:r>
            <a:r>
              <a:rPr lang="en-US" dirty="0" err="1" smtClean="0"/>
              <a:t>int</a:t>
            </a:r>
            <a:endParaRPr lang="en-US" dirty="0" smtClean="0"/>
          </a:p>
          <a:p>
            <a:pPr marL="0" indent="0">
              <a:buNone/>
            </a:pPr>
            <a:r>
              <a:rPr lang="en-US" dirty="0" smtClean="0"/>
              <a:t>y = a[2:4]       # y is a list</a:t>
            </a:r>
          </a:p>
          <a:p>
            <a:pPr marL="0" indent="0">
              <a:buNone/>
            </a:pPr>
            <a:r>
              <a:rPr lang="en-US" dirty="0" smtClean="0"/>
              <a:t>s = "</a:t>
            </a:r>
            <a:r>
              <a:rPr lang="en-US" dirty="0" err="1" smtClean="0"/>
              <a:t>abcde</a:t>
            </a:r>
            <a:r>
              <a:rPr lang="en-US" dirty="0" smtClean="0"/>
              <a:t>"  	# s is a </a:t>
            </a:r>
            <a:r>
              <a:rPr lang="en-US" dirty="0" err="1" smtClean="0"/>
              <a:t>str</a:t>
            </a:r>
            <a:endParaRPr lang="en-US" dirty="0" smtClean="0"/>
          </a:p>
          <a:p>
            <a:pPr marL="0" indent="0">
              <a:buNone/>
            </a:pPr>
            <a:r>
              <a:rPr lang="en-US" dirty="0" smtClean="0"/>
              <a:t>c = s[0]        	</a:t>
            </a:r>
            <a:r>
              <a:rPr lang="en-US" b="1" dirty="0" smtClean="0"/>
              <a:t># c is a </a:t>
            </a:r>
            <a:r>
              <a:rPr lang="en-US" b="1" dirty="0" err="1" smtClean="0"/>
              <a:t>str</a:t>
            </a:r>
            <a:r>
              <a:rPr lang="en-US" b="1" dirty="0" smtClean="0"/>
              <a:t>!</a:t>
            </a:r>
          </a:p>
          <a:p>
            <a:pPr marL="0" indent="0">
              <a:buNone/>
            </a:pPr>
            <a:r>
              <a:rPr lang="en-US" dirty="0" smtClean="0"/>
              <a:t>b = s[2:4]     	# b is a </a:t>
            </a:r>
            <a:r>
              <a:rPr lang="en-US" dirty="0" err="1" smtClean="0"/>
              <a:t>str</a:t>
            </a:r>
            <a:endParaRPr lang="en-US" dirty="0" smtClean="0"/>
          </a:p>
          <a:p>
            <a:pPr marL="0" indent="0">
              <a:buNone/>
            </a:pPr>
            <a:endParaRPr lang="en-US" dirty="0" smtClean="0"/>
          </a:p>
          <a:p>
            <a:pPr marL="0" indent="0">
              <a:buNone/>
            </a:pPr>
            <a:r>
              <a:rPr lang="en-US" dirty="0" smtClean="0"/>
              <a:t>if </a:t>
            </a:r>
            <a:r>
              <a:rPr lang="en-US" dirty="0" err="1" smtClean="0"/>
              <a:t>isinstance</a:t>
            </a:r>
            <a:r>
              <a:rPr lang="en-US" dirty="0" smtClean="0"/>
              <a:t>(</a:t>
            </a:r>
            <a:r>
              <a:rPr lang="en-US" dirty="0" err="1" smtClean="0"/>
              <a:t>c,str</a:t>
            </a:r>
            <a:r>
              <a:rPr lang="en-US" dirty="0" smtClean="0"/>
              <a:t>):</a:t>
            </a:r>
          </a:p>
          <a:p>
            <a:pPr marL="0" indent="0">
              <a:buNone/>
            </a:pPr>
            <a:r>
              <a:rPr lang="en-US" dirty="0" smtClean="0"/>
              <a:t>if type(c) is </a:t>
            </a:r>
            <a:r>
              <a:rPr lang="en-US" dirty="0" err="1" smtClean="0"/>
              <a:t>str</a:t>
            </a:r>
            <a:r>
              <a:rPr lang="en-US" dirty="0" smtClean="0"/>
              <a:t>:</a:t>
            </a:r>
          </a:p>
          <a:p>
            <a:pPr marL="0" indent="0">
              <a:buNone/>
            </a:pPr>
            <a:endParaRPr lang="en-US" dirty="0" smtClean="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645025" y="2174874"/>
            <a:ext cx="4498975" cy="4378325"/>
          </a:xfrm>
        </p:spPr>
        <p:txBody>
          <a:bodyPr/>
          <a:lstStyle/>
          <a:p>
            <a:pPr marL="0" indent="0">
              <a:buNone/>
            </a:pPr>
            <a:r>
              <a:rPr lang="en-US" dirty="0" smtClean="0"/>
              <a:t>long[] a = {1,2,3,4,5};</a:t>
            </a:r>
          </a:p>
          <a:p>
            <a:pPr marL="0" indent="0">
              <a:buNone/>
            </a:pPr>
            <a:r>
              <a:rPr lang="en-US" dirty="0" smtClean="0"/>
              <a:t>long x = a[0];</a:t>
            </a:r>
          </a:p>
          <a:p>
            <a:pPr marL="0" indent="0">
              <a:buNone/>
            </a:pPr>
            <a:r>
              <a:rPr lang="en-US" dirty="0" smtClean="0"/>
              <a:t># not possible for an array</a:t>
            </a:r>
          </a:p>
          <a:p>
            <a:pPr marL="0" indent="0">
              <a:buNone/>
            </a:pPr>
            <a:r>
              <a:rPr lang="en-US" dirty="0" smtClean="0"/>
              <a:t>String s = "</a:t>
            </a:r>
            <a:r>
              <a:rPr lang="en-US" dirty="0" err="1" smtClean="0"/>
              <a:t>abcde</a:t>
            </a:r>
            <a:r>
              <a:rPr lang="en-US" dirty="0" smtClean="0"/>
              <a:t>";</a:t>
            </a:r>
          </a:p>
          <a:p>
            <a:pPr marL="0" indent="0">
              <a:buNone/>
            </a:pPr>
            <a:r>
              <a:rPr lang="en-US" dirty="0" smtClean="0"/>
              <a:t>char c = </a:t>
            </a:r>
            <a:r>
              <a:rPr lang="en-US" dirty="0" err="1" smtClean="0"/>
              <a:t>s.charAt</a:t>
            </a:r>
            <a:r>
              <a:rPr lang="en-US" dirty="0" smtClean="0"/>
              <a:t>(0);</a:t>
            </a:r>
          </a:p>
          <a:p>
            <a:pPr marL="0" indent="0">
              <a:buNone/>
            </a:pPr>
            <a:r>
              <a:rPr lang="en-US" dirty="0" smtClean="0"/>
              <a:t>String b = </a:t>
            </a:r>
            <a:r>
              <a:rPr lang="en-US" dirty="0" err="1" smtClean="0"/>
              <a:t>s.substring</a:t>
            </a:r>
            <a:r>
              <a:rPr lang="en-US" dirty="0" smtClean="0"/>
              <a:t>(2,4);</a:t>
            </a:r>
          </a:p>
          <a:p>
            <a:pPr marL="0" indent="0">
              <a:buNone/>
            </a:pPr>
            <a:endParaRPr lang="en-US" dirty="0" smtClean="0"/>
          </a:p>
          <a:p>
            <a:pPr marL="0" indent="0">
              <a:buNone/>
            </a:pPr>
            <a:r>
              <a:rPr lang="en-US" dirty="0" smtClean="0"/>
              <a:t>if(b </a:t>
            </a:r>
            <a:r>
              <a:rPr lang="en-US" dirty="0" err="1" smtClean="0"/>
              <a:t>instanceof</a:t>
            </a:r>
            <a:r>
              <a:rPr lang="en-US" dirty="0" smtClean="0"/>
              <a:t> String)</a:t>
            </a:r>
          </a:p>
          <a:p>
            <a:pPr marL="0" indent="0">
              <a:buNone/>
            </a:pPr>
            <a:r>
              <a:rPr lang="en-US" dirty="0" smtClean="0"/>
              <a:t>if(</a:t>
            </a:r>
            <a:r>
              <a:rPr lang="en-US" dirty="0" err="1" smtClean="0"/>
              <a:t>b.getClass</a:t>
            </a:r>
            <a:r>
              <a:rPr lang="en-US" dirty="0" smtClean="0"/>
              <a:t>() == </a:t>
            </a:r>
            <a:r>
              <a:rPr lang="en-US" dirty="0" err="1" smtClean="0"/>
              <a:t>String.class</a:t>
            </a:r>
            <a:r>
              <a:rPr lang="en-US" dirty="0" smtClean="0"/>
              <a:t>)</a:t>
            </a:r>
          </a:p>
        </p:txBody>
      </p:sp>
      <p:sp>
        <p:nvSpPr>
          <p:cNvPr id="7" name="Footer Placeholder 6"/>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12</a:t>
            </a:fld>
            <a:endParaRPr lang="en-US" altLang="en-US"/>
          </a:p>
        </p:txBody>
      </p:sp>
    </p:spTree>
    <p:extLst>
      <p:ext uri="{BB962C8B-B14F-4D97-AF65-F5344CB8AC3E}">
        <p14:creationId xmlns:p14="http://schemas.microsoft.com/office/powerpoint/2010/main" val="2653920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indices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a:t>s = "</a:t>
            </a:r>
            <a:r>
              <a:rPr lang="en-US" dirty="0" err="1"/>
              <a:t>abcde</a:t>
            </a:r>
            <a:r>
              <a:rPr lang="en-US" dirty="0" smtClean="0"/>
              <a:t>"</a:t>
            </a:r>
          </a:p>
          <a:p>
            <a:pPr marL="0" indent="0">
              <a:buNone/>
            </a:pPr>
            <a:r>
              <a:rPr lang="en-US" dirty="0" smtClean="0"/>
              <a:t>length = </a:t>
            </a:r>
            <a:r>
              <a:rPr lang="en-US" dirty="0" err="1" smtClean="0"/>
              <a:t>len</a:t>
            </a:r>
            <a:r>
              <a:rPr lang="en-US" dirty="0" smtClean="0"/>
              <a:t>(s)</a:t>
            </a:r>
          </a:p>
          <a:p>
            <a:pPr marL="0" indent="0">
              <a:buNone/>
            </a:pPr>
            <a:r>
              <a:rPr lang="en-US" dirty="0" smtClean="0"/>
              <a:t>d </a:t>
            </a:r>
            <a:r>
              <a:rPr lang="en-US" dirty="0"/>
              <a:t>= s[-1</a:t>
            </a:r>
            <a:r>
              <a:rPr lang="en-US" dirty="0" smtClean="0"/>
              <a:t>]</a:t>
            </a:r>
            <a:endParaRPr lang="en-US" dirty="0"/>
          </a:p>
          <a:p>
            <a:pPr marL="0" indent="0">
              <a:buNone/>
            </a:pPr>
            <a:r>
              <a:rPr lang="en-US" dirty="0"/>
              <a:t>b = s[-2:-1</a:t>
            </a:r>
            <a:r>
              <a:rPr lang="en-US" dirty="0" smtClean="0"/>
              <a:t>]</a:t>
            </a:r>
            <a:endParaRPr lang="en-US" dirty="0"/>
          </a:p>
          <a:p>
            <a:pPr marL="0" indent="0">
              <a:buNone/>
            </a:pPr>
            <a:r>
              <a:rPr lang="en-US" dirty="0" smtClean="0"/>
              <a:t>b </a:t>
            </a:r>
            <a:r>
              <a:rPr lang="en-US" dirty="0"/>
              <a:t>= s[-2</a:t>
            </a:r>
            <a:r>
              <a:rPr lang="en-US" dirty="0" smtClean="0"/>
              <a:t>:]</a:t>
            </a:r>
            <a:endParaRPr lang="en-US" dirty="0"/>
          </a:p>
          <a:p>
            <a:pPr marL="0" indent="0">
              <a:buNone/>
            </a:pPr>
            <a:r>
              <a:rPr lang="en-US" dirty="0" smtClean="0"/>
              <a:t>b = s[:2]</a:t>
            </a:r>
          </a:p>
          <a:p>
            <a:pPr marL="0" indent="0">
              <a:buNone/>
            </a:pPr>
            <a:r>
              <a:rPr lang="en-US" b="1" dirty="0" smtClean="0"/>
              <a:t>OR</a:t>
            </a:r>
            <a:r>
              <a:rPr lang="en-US" dirty="0" smtClean="0"/>
              <a:t> b = s[0:2]</a:t>
            </a:r>
            <a:endParaRPr lang="en-US"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a:t>String s = "</a:t>
            </a:r>
            <a:r>
              <a:rPr lang="en-US" dirty="0" err="1"/>
              <a:t>abcde</a:t>
            </a:r>
            <a:r>
              <a:rPr lang="en-US" dirty="0"/>
              <a:t>";</a:t>
            </a:r>
          </a:p>
          <a:p>
            <a:pPr marL="0" indent="0">
              <a:buNone/>
            </a:pPr>
            <a:r>
              <a:rPr lang="en-US" dirty="0" err="1" smtClean="0"/>
              <a:t>int</a:t>
            </a:r>
            <a:r>
              <a:rPr lang="en-US" dirty="0"/>
              <a:t> </a:t>
            </a:r>
            <a:r>
              <a:rPr lang="en-US" dirty="0" err="1" smtClean="0"/>
              <a:t>len</a:t>
            </a:r>
            <a:r>
              <a:rPr lang="en-US" dirty="0" smtClean="0"/>
              <a:t> = </a:t>
            </a:r>
            <a:r>
              <a:rPr lang="en-US" dirty="0" err="1" smtClean="0"/>
              <a:t>s.length</a:t>
            </a:r>
            <a:r>
              <a:rPr lang="en-US" dirty="0" smtClean="0"/>
              <a:t>();</a:t>
            </a:r>
            <a:endParaRPr lang="en-US" dirty="0"/>
          </a:p>
          <a:p>
            <a:pPr marL="0" indent="0">
              <a:buNone/>
            </a:pPr>
            <a:r>
              <a:rPr lang="en-US" dirty="0"/>
              <a:t>char d = </a:t>
            </a:r>
            <a:r>
              <a:rPr lang="en-US" dirty="0" err="1" smtClean="0"/>
              <a:t>s.charAt</a:t>
            </a:r>
            <a:r>
              <a:rPr lang="en-US" dirty="0" smtClean="0"/>
              <a:t>(len-1)</a:t>
            </a:r>
          </a:p>
          <a:p>
            <a:pPr marL="0" indent="0">
              <a:buNone/>
            </a:pPr>
            <a:r>
              <a:rPr lang="en-US" dirty="0" smtClean="0"/>
              <a:t>b </a:t>
            </a:r>
            <a:r>
              <a:rPr lang="en-US" dirty="0"/>
              <a:t>= </a:t>
            </a:r>
            <a:r>
              <a:rPr lang="en-US" dirty="0" err="1" smtClean="0"/>
              <a:t>s.substring</a:t>
            </a:r>
            <a:r>
              <a:rPr lang="en-US" dirty="0" smtClean="0"/>
              <a:t>(len-2,len-1)</a:t>
            </a:r>
            <a:endParaRPr lang="en-US" dirty="0"/>
          </a:p>
          <a:p>
            <a:pPr marL="0" indent="0">
              <a:buNone/>
            </a:pPr>
            <a:r>
              <a:rPr lang="en-US" dirty="0"/>
              <a:t>b = </a:t>
            </a:r>
            <a:r>
              <a:rPr lang="en-US" dirty="0" err="1" smtClean="0"/>
              <a:t>s.substring</a:t>
            </a:r>
            <a:r>
              <a:rPr lang="en-US" dirty="0" smtClean="0"/>
              <a:t>(len-2,len)</a:t>
            </a:r>
            <a:endParaRPr lang="en-US" dirty="0"/>
          </a:p>
          <a:p>
            <a:pPr marL="0" indent="0">
              <a:buNone/>
            </a:pPr>
            <a:r>
              <a:rPr lang="en-US" dirty="0" smtClean="0"/>
              <a:t>b = </a:t>
            </a:r>
            <a:r>
              <a:rPr lang="en-US" dirty="0" err="1" smtClean="0"/>
              <a:t>s.substring</a:t>
            </a:r>
            <a:r>
              <a:rPr lang="en-US" dirty="0" smtClean="0"/>
              <a:t>(0,2)</a:t>
            </a: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13</a:t>
            </a:fld>
            <a:endParaRPr lang="en-US" altLang="en-US"/>
          </a:p>
        </p:txBody>
      </p:sp>
    </p:spTree>
    <p:extLst>
      <p:ext uri="{BB962C8B-B14F-4D97-AF65-F5344CB8AC3E}">
        <p14:creationId xmlns:p14="http://schemas.microsoft.com/office/powerpoint/2010/main" val="2064224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if a &lt; b:</a:t>
            </a:r>
          </a:p>
          <a:p>
            <a:pPr marL="0" indent="0">
              <a:buNone/>
            </a:pPr>
            <a:r>
              <a:rPr lang="en-US" dirty="0"/>
              <a:t> </a:t>
            </a:r>
            <a:r>
              <a:rPr lang="en-US" dirty="0" smtClean="0"/>
              <a:t> comp = 'less than'</a:t>
            </a:r>
          </a:p>
          <a:p>
            <a:pPr marL="0" indent="0">
              <a:buNone/>
            </a:pPr>
            <a:r>
              <a:rPr lang="en-US" dirty="0" err="1" smtClean="0"/>
              <a:t>elif</a:t>
            </a:r>
            <a:r>
              <a:rPr lang="en-US" dirty="0" smtClean="0"/>
              <a:t> a == b:</a:t>
            </a:r>
          </a:p>
          <a:p>
            <a:pPr marL="0" indent="0">
              <a:buNone/>
            </a:pPr>
            <a:r>
              <a:rPr lang="en-US" dirty="0"/>
              <a:t> </a:t>
            </a:r>
            <a:r>
              <a:rPr lang="en-US" dirty="0" smtClean="0"/>
              <a:t> comp = 'equal to'</a:t>
            </a:r>
          </a:p>
          <a:p>
            <a:pPr marL="0" indent="0">
              <a:buNone/>
            </a:pPr>
            <a:r>
              <a:rPr lang="en-US" dirty="0" smtClean="0"/>
              <a:t>else:</a:t>
            </a:r>
          </a:p>
          <a:p>
            <a:pPr marL="0" indent="0">
              <a:buNone/>
            </a:pPr>
            <a:r>
              <a:rPr lang="en-US" dirty="0"/>
              <a:t> </a:t>
            </a:r>
            <a:r>
              <a:rPr lang="en-US" dirty="0" smtClean="0"/>
              <a:t> comp = 'greater than'</a:t>
            </a:r>
          </a:p>
          <a:p>
            <a:pPr marL="0" indent="0">
              <a:buNone/>
            </a:pPr>
            <a:endParaRPr lang="en-US" dirty="0"/>
          </a:p>
          <a:p>
            <a:pPr marL="0" indent="0">
              <a:buNone/>
            </a:pPr>
            <a:r>
              <a:rPr lang="en-US" dirty="0" smtClean="0"/>
              <a:t>print "a </a:t>
            </a:r>
            <a:r>
              <a:rPr lang="en-US" dirty="0" err="1" smtClean="0"/>
              <a:t>is",comp,"b</a:t>
            </a:r>
            <a:r>
              <a:rPr lang="en-US" dirty="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if (a&lt;b) {</a:t>
            </a:r>
          </a:p>
          <a:p>
            <a:pPr marL="0" indent="0">
              <a:buNone/>
            </a:pPr>
            <a:r>
              <a:rPr lang="en-US" dirty="0"/>
              <a:t> </a:t>
            </a:r>
            <a:r>
              <a:rPr lang="en-US" dirty="0" smtClean="0"/>
              <a:t> comp = "less than";</a:t>
            </a:r>
          </a:p>
          <a:p>
            <a:pPr marL="0" indent="0">
              <a:buNone/>
            </a:pPr>
            <a:r>
              <a:rPr lang="en-US" dirty="0" smtClean="0"/>
              <a:t>} else if (a == b) {</a:t>
            </a:r>
          </a:p>
          <a:p>
            <a:pPr marL="0" indent="0">
              <a:buNone/>
            </a:pPr>
            <a:r>
              <a:rPr lang="en-US" dirty="0"/>
              <a:t> </a:t>
            </a:r>
            <a:r>
              <a:rPr lang="en-US" dirty="0" smtClean="0"/>
              <a:t> comp = "equal to";</a:t>
            </a:r>
          </a:p>
          <a:p>
            <a:pPr marL="0" indent="0">
              <a:buNone/>
            </a:pPr>
            <a:r>
              <a:rPr lang="en-US" dirty="0" smtClean="0"/>
              <a:t>} else {</a:t>
            </a:r>
          </a:p>
          <a:p>
            <a:pPr marL="0" indent="0">
              <a:buNone/>
            </a:pPr>
            <a:r>
              <a:rPr lang="en-US" dirty="0" smtClean="0"/>
              <a:t>  comp = "greater than";</a:t>
            </a:r>
          </a:p>
          <a:p>
            <a:pPr marL="0" indent="0">
              <a:buNone/>
            </a:pPr>
            <a:r>
              <a:rPr lang="en-US" dirty="0" smtClean="0"/>
              <a:t>}</a:t>
            </a:r>
          </a:p>
          <a:p>
            <a:pPr marL="0" indent="0">
              <a:buNone/>
            </a:pPr>
            <a:r>
              <a:rPr lang="en-US" i="1" dirty="0" smtClean="0"/>
              <a:t>S.o.pl</a:t>
            </a:r>
            <a:r>
              <a:rPr lang="en-US" dirty="0" smtClean="0"/>
              <a:t>("a is "+comp+" b")</a:t>
            </a:r>
          </a:p>
          <a:p>
            <a:pPr marL="0"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14</a:t>
            </a:fld>
            <a:endParaRPr lang="en-US" altLang="en-US"/>
          </a:p>
        </p:txBody>
      </p:sp>
      <p:sp>
        <p:nvSpPr>
          <p:cNvPr id="9" name="TextBox 8"/>
          <p:cNvSpPr txBox="1"/>
          <p:nvPr/>
        </p:nvSpPr>
        <p:spPr>
          <a:xfrm>
            <a:off x="228600" y="6368534"/>
            <a:ext cx="3934154" cy="369332"/>
          </a:xfrm>
          <a:prstGeom prst="rect">
            <a:avLst/>
          </a:prstGeom>
          <a:noFill/>
        </p:spPr>
        <p:txBody>
          <a:bodyPr wrap="none" rtlCol="0">
            <a:spAutoFit/>
          </a:bodyPr>
          <a:lstStyle/>
          <a:p>
            <a:r>
              <a:rPr lang="en-US" dirty="0" smtClean="0"/>
              <a:t>From Dr. </a:t>
            </a:r>
            <a:r>
              <a:rPr lang="en-US" dirty="0" err="1" smtClean="0"/>
              <a:t>Sebern's</a:t>
            </a:r>
            <a:r>
              <a:rPr lang="en-US" dirty="0" smtClean="0"/>
              <a:t> introductory video</a:t>
            </a:r>
            <a:endParaRPr lang="en-US" dirty="0"/>
          </a:p>
        </p:txBody>
      </p:sp>
    </p:spTree>
    <p:extLst>
      <p:ext uri="{BB962C8B-B14F-4D97-AF65-F5344CB8AC3E}">
        <p14:creationId xmlns:p14="http://schemas.microsoft.com/office/powerpoint/2010/main" val="1270983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x=0</a:t>
            </a:r>
          </a:p>
          <a:p>
            <a:pPr marL="0" indent="0">
              <a:buNone/>
            </a:pPr>
            <a:r>
              <a:rPr lang="en-US" dirty="0" smtClean="0"/>
              <a:t>while x &lt; 10:</a:t>
            </a:r>
          </a:p>
          <a:p>
            <a:pPr marL="0" indent="0">
              <a:buNone/>
            </a:pPr>
            <a:r>
              <a:rPr lang="en-US" dirty="0"/>
              <a:t> </a:t>
            </a:r>
            <a:r>
              <a:rPr lang="en-US" dirty="0" smtClean="0"/>
              <a:t>  x += 1</a:t>
            </a:r>
          </a:p>
          <a:p>
            <a:pPr marL="0" indent="0">
              <a:buNone/>
            </a:pPr>
            <a:endParaRPr lang="en-US" dirty="0"/>
          </a:p>
          <a:p>
            <a:pPr marL="0" indent="0">
              <a:buNone/>
            </a:pPr>
            <a:r>
              <a:rPr lang="en-US" dirty="0" smtClean="0"/>
              <a:t>for x in range(5,10):</a:t>
            </a:r>
          </a:p>
          <a:p>
            <a:pPr marL="0" indent="0">
              <a:buNone/>
            </a:pPr>
            <a:r>
              <a:rPr lang="en-US" dirty="0" smtClean="0"/>
              <a:t>   print x</a:t>
            </a:r>
          </a:p>
          <a:p>
            <a:pPr marL="0" indent="0">
              <a:buNone/>
            </a:pPr>
            <a:endParaRPr lang="en-US" dirty="0" smtClean="0"/>
          </a:p>
          <a:p>
            <a:pPr marL="0" indent="0">
              <a:buNone/>
            </a:pPr>
            <a:r>
              <a:rPr lang="en-US" b="1" dirty="0" smtClean="0"/>
              <a:t># no do-while</a:t>
            </a:r>
            <a:endParaRPr lang="en-US" b="1"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smtClean="0"/>
              <a:t>long x = 0;</a:t>
            </a:r>
          </a:p>
          <a:p>
            <a:pPr marL="0" indent="0">
              <a:buNone/>
            </a:pPr>
            <a:r>
              <a:rPr lang="en-US" dirty="0" smtClean="0"/>
              <a:t>while (x &lt; 10) {</a:t>
            </a:r>
          </a:p>
          <a:p>
            <a:pPr marL="0" indent="0">
              <a:buNone/>
            </a:pPr>
            <a:r>
              <a:rPr lang="en-US" dirty="0"/>
              <a:t> </a:t>
            </a:r>
            <a:r>
              <a:rPr lang="en-US" dirty="0" smtClean="0"/>
              <a:t>  x++</a:t>
            </a:r>
          </a:p>
          <a:p>
            <a:pPr marL="0" indent="0">
              <a:buNone/>
            </a:pPr>
            <a:r>
              <a:rPr lang="en-US" dirty="0" smtClean="0"/>
              <a:t>}</a:t>
            </a:r>
          </a:p>
          <a:p>
            <a:pPr marL="0" indent="0">
              <a:buNone/>
            </a:pPr>
            <a:r>
              <a:rPr lang="en-US" dirty="0" smtClean="0"/>
              <a:t>for(</a:t>
            </a:r>
            <a:r>
              <a:rPr lang="en-US" dirty="0" err="1" smtClean="0"/>
              <a:t>int</a:t>
            </a:r>
            <a:r>
              <a:rPr lang="en-US" dirty="0" smtClean="0"/>
              <a:t> x = 5; x&lt;10; x++) {</a:t>
            </a:r>
          </a:p>
          <a:p>
            <a:pPr marL="0" indent="0">
              <a:buNone/>
            </a:pPr>
            <a:r>
              <a:rPr lang="en-US" dirty="0"/>
              <a:t> </a:t>
            </a:r>
            <a:r>
              <a:rPr lang="en-US" dirty="0" smtClean="0"/>
              <a:t> </a:t>
            </a:r>
            <a:r>
              <a:rPr lang="en-US" i="1" dirty="0" smtClean="0"/>
              <a:t>S.o.pl</a:t>
            </a:r>
            <a:r>
              <a:rPr lang="en-US" dirty="0" smtClean="0"/>
              <a:t>(x)</a:t>
            </a:r>
          </a:p>
          <a:p>
            <a:pPr marL="0" indent="0">
              <a:buNone/>
            </a:pPr>
            <a:r>
              <a:rPr lang="en-US" dirty="0" smtClean="0"/>
              <a:t>}</a:t>
            </a:r>
          </a:p>
          <a:p>
            <a:pPr marL="0" indent="0">
              <a:buNone/>
            </a:pPr>
            <a:r>
              <a:rPr lang="en-US" dirty="0" smtClean="0"/>
              <a:t>do {…</a:t>
            </a:r>
          </a:p>
          <a:p>
            <a:pPr marL="0" indent="0">
              <a:buNone/>
            </a:pPr>
            <a:r>
              <a:rPr lang="en-US" dirty="0" smtClean="0"/>
              <a:t>} while(….)</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15</a:t>
            </a:fld>
            <a:endParaRPr lang="en-US" altLang="en-US"/>
          </a:p>
        </p:txBody>
      </p:sp>
    </p:spTree>
    <p:extLst>
      <p:ext uri="{BB962C8B-B14F-4D97-AF65-F5344CB8AC3E}">
        <p14:creationId xmlns:p14="http://schemas.microsoft.com/office/powerpoint/2010/main" val="38759038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in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try:</a:t>
            </a:r>
          </a:p>
          <a:p>
            <a:pPr marL="0" indent="0">
              <a:buNone/>
            </a:pPr>
            <a:r>
              <a:rPr lang="en-US" dirty="0"/>
              <a:t> </a:t>
            </a:r>
            <a:r>
              <a:rPr lang="en-US" dirty="0" smtClean="0"/>
              <a:t>raise </a:t>
            </a:r>
            <a:r>
              <a:rPr lang="en-US" dirty="0"/>
              <a:t>Exception('</a:t>
            </a:r>
            <a:r>
              <a:rPr lang="en-US" dirty="0" err="1"/>
              <a:t>Ow</a:t>
            </a:r>
            <a:r>
              <a:rPr lang="en-US" dirty="0" smtClean="0"/>
              <a:t>!')</a:t>
            </a:r>
          </a:p>
          <a:p>
            <a:pPr marL="0" indent="0">
              <a:buNone/>
            </a:pPr>
            <a:r>
              <a:rPr lang="en-US" dirty="0" smtClean="0"/>
              <a:t>except </a:t>
            </a:r>
            <a:r>
              <a:rPr lang="en-US" dirty="0" err="1" smtClean="0"/>
              <a:t>ZeroDivisionError</a:t>
            </a:r>
            <a:r>
              <a:rPr lang="en-US" dirty="0" smtClean="0"/>
              <a:t>:</a:t>
            </a:r>
          </a:p>
          <a:p>
            <a:pPr marL="0" indent="0">
              <a:buNone/>
            </a:pPr>
            <a:r>
              <a:rPr lang="en-US" dirty="0"/>
              <a:t> </a:t>
            </a:r>
            <a:r>
              <a:rPr lang="en-US" dirty="0" smtClean="0"/>
              <a:t>print 'Division by zero'</a:t>
            </a:r>
            <a:endParaRPr lang="en-US" dirty="0"/>
          </a:p>
          <a:p>
            <a:pPr marL="0" indent="0">
              <a:buNone/>
            </a:pPr>
            <a:r>
              <a:rPr lang="en-US" dirty="0" smtClean="0"/>
              <a:t>finally:</a:t>
            </a:r>
          </a:p>
          <a:p>
            <a:pPr marL="0" indent="0">
              <a:buNone/>
            </a:pPr>
            <a:r>
              <a:rPr lang="en-US" dirty="0"/>
              <a:t> </a:t>
            </a:r>
            <a:r>
              <a:rPr lang="en-US" dirty="0" smtClean="0"/>
              <a:t>print 'Cleanup'</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try {</a:t>
            </a:r>
          </a:p>
          <a:p>
            <a:pPr marL="0" indent="0">
              <a:buNone/>
            </a:pPr>
            <a:r>
              <a:rPr lang="en-US" dirty="0" smtClean="0"/>
              <a:t> throw new Exception("</a:t>
            </a:r>
            <a:r>
              <a:rPr lang="en-US" dirty="0" err="1" smtClean="0"/>
              <a:t>Ow</a:t>
            </a:r>
            <a:r>
              <a:rPr lang="en-US" dirty="0" smtClean="0"/>
              <a:t>")</a:t>
            </a:r>
          </a:p>
          <a:p>
            <a:pPr marL="0" indent="0">
              <a:buNone/>
            </a:pPr>
            <a:r>
              <a:rPr lang="en-US" dirty="0" smtClean="0"/>
              <a:t>} catch (</a:t>
            </a:r>
            <a:r>
              <a:rPr lang="en-US" dirty="0" err="1" smtClean="0"/>
              <a:t>ArithmeticException</a:t>
            </a:r>
            <a:r>
              <a:rPr lang="en-US" dirty="0" smtClean="0"/>
              <a:t> e) {</a:t>
            </a:r>
          </a:p>
          <a:p>
            <a:pPr marL="0" indent="0">
              <a:buNone/>
            </a:pPr>
            <a:r>
              <a:rPr lang="en-US" dirty="0" smtClean="0"/>
              <a:t> </a:t>
            </a:r>
            <a:r>
              <a:rPr lang="en-US" i="1" dirty="0" smtClean="0"/>
              <a:t>S.o.pl</a:t>
            </a:r>
            <a:r>
              <a:rPr lang="en-US" dirty="0" smtClean="0"/>
              <a:t>('Division by zero')</a:t>
            </a:r>
          </a:p>
          <a:p>
            <a:pPr marL="0" indent="0">
              <a:buNone/>
            </a:pPr>
            <a:r>
              <a:rPr lang="en-US" dirty="0" smtClean="0"/>
              <a:t>} finally {</a:t>
            </a:r>
          </a:p>
          <a:p>
            <a:pPr marL="0" indent="0">
              <a:buNone/>
            </a:pPr>
            <a:r>
              <a:rPr lang="en-US" dirty="0"/>
              <a:t> </a:t>
            </a:r>
            <a:r>
              <a:rPr lang="en-US" i="1" dirty="0" smtClean="0"/>
              <a:t>S.o.pl</a:t>
            </a:r>
            <a:r>
              <a:rPr lang="en-US" dirty="0" smtClean="0"/>
              <a:t>('Cleanup')</a:t>
            </a:r>
          </a:p>
          <a:p>
            <a:pPr marL="0" indent="0">
              <a:buNone/>
            </a:pPr>
            <a:r>
              <a:rPr lang="en-US" dirty="0"/>
              <a:t>}</a:t>
            </a: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16</a:t>
            </a:fld>
            <a:endParaRPr lang="en-US" altLang="en-US"/>
          </a:p>
        </p:txBody>
      </p:sp>
    </p:spTree>
    <p:extLst>
      <p:ext uri="{BB962C8B-B14F-4D97-AF65-F5344CB8AC3E}">
        <p14:creationId xmlns:p14="http://schemas.microsoft.com/office/powerpoint/2010/main" val="3979831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b="1" i="1" dirty="0" smtClean="0"/>
              <a:t>Parsing Strings</a:t>
            </a:r>
          </a:p>
          <a:p>
            <a:pPr marL="0" indent="0">
              <a:buNone/>
            </a:pPr>
            <a:r>
              <a:rPr lang="en-US" dirty="0" smtClean="0"/>
              <a:t>s = '1'</a:t>
            </a:r>
          </a:p>
          <a:p>
            <a:pPr marL="0" indent="0">
              <a:buNone/>
            </a:pPr>
            <a:r>
              <a:rPr lang="en-US" dirty="0" err="1" smtClean="0"/>
              <a:t>i</a:t>
            </a:r>
            <a:r>
              <a:rPr lang="en-US" dirty="0" smtClean="0"/>
              <a:t> = </a:t>
            </a:r>
            <a:r>
              <a:rPr lang="en-US" dirty="0" err="1" smtClean="0"/>
              <a:t>int</a:t>
            </a:r>
            <a:r>
              <a:rPr lang="en-US" dirty="0" smtClean="0"/>
              <a:t>(s)</a:t>
            </a:r>
          </a:p>
          <a:p>
            <a:pPr marL="0" indent="0">
              <a:buNone/>
            </a:pPr>
            <a:r>
              <a:rPr lang="en-US" dirty="0" smtClean="0"/>
              <a:t>s = </a:t>
            </a:r>
            <a:r>
              <a:rPr lang="en-US" dirty="0" err="1" smtClean="0"/>
              <a:t>str</a:t>
            </a:r>
            <a:r>
              <a:rPr lang="en-US" dirty="0" smtClean="0"/>
              <a:t>(</a:t>
            </a:r>
            <a:r>
              <a:rPr lang="en-US" dirty="0" err="1" smtClean="0"/>
              <a:t>i</a:t>
            </a:r>
            <a:r>
              <a:rPr lang="en-US" dirty="0" smtClean="0"/>
              <a:t>)</a:t>
            </a:r>
          </a:p>
          <a:p>
            <a:pPr marL="0" indent="0">
              <a:buNone/>
            </a:pPr>
            <a:r>
              <a:rPr lang="en-US" b="1" i="1" dirty="0" smtClean="0"/>
              <a:t>Encoding/Decoding Unicode</a:t>
            </a:r>
          </a:p>
          <a:p>
            <a:pPr marL="0" indent="0">
              <a:buNone/>
            </a:pPr>
            <a:r>
              <a:rPr lang="en-US" dirty="0" smtClean="0"/>
              <a:t>s2 = s[0]</a:t>
            </a:r>
          </a:p>
          <a:p>
            <a:pPr marL="0" indent="0">
              <a:buNone/>
            </a:pPr>
            <a:r>
              <a:rPr lang="en-US" dirty="0" err="1" smtClean="0"/>
              <a:t>i</a:t>
            </a:r>
            <a:r>
              <a:rPr lang="en-US" dirty="0" smtClean="0"/>
              <a:t> = </a:t>
            </a:r>
            <a:r>
              <a:rPr lang="en-US" dirty="0" err="1" smtClean="0"/>
              <a:t>ord</a:t>
            </a:r>
            <a:r>
              <a:rPr lang="en-US" dirty="0" smtClean="0"/>
              <a:t>(s2)</a:t>
            </a:r>
          </a:p>
          <a:p>
            <a:pPr marL="0" indent="0">
              <a:buNone/>
            </a:pPr>
            <a:r>
              <a:rPr lang="en-US" dirty="0" smtClean="0"/>
              <a:t>s3 = </a:t>
            </a:r>
            <a:r>
              <a:rPr lang="en-US" dirty="0" err="1" smtClean="0"/>
              <a:t>chr</a:t>
            </a:r>
            <a:r>
              <a:rPr lang="en-US" dirty="0" smtClean="0"/>
              <a:t>(</a:t>
            </a:r>
            <a:r>
              <a:rPr lang="en-US" dirty="0" err="1" smtClean="0"/>
              <a:t>i</a:t>
            </a:r>
            <a:r>
              <a:rPr lang="en-US" dirty="0" smtClean="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b="1" i="1" dirty="0" smtClean="0"/>
              <a:t>Parsing Strings</a:t>
            </a:r>
          </a:p>
          <a:p>
            <a:pPr marL="0" indent="0">
              <a:buNone/>
            </a:pPr>
            <a:r>
              <a:rPr lang="en-US" dirty="0" smtClean="0"/>
              <a:t>String s = "1";</a:t>
            </a:r>
          </a:p>
          <a:p>
            <a:pPr marL="0" indent="0">
              <a:buNone/>
            </a:pPr>
            <a:r>
              <a:rPr lang="en-US" dirty="0" err="1"/>
              <a:t>int</a:t>
            </a:r>
            <a:r>
              <a:rPr lang="en-US" dirty="0"/>
              <a:t> </a:t>
            </a:r>
            <a:r>
              <a:rPr lang="en-US" dirty="0" err="1"/>
              <a:t>i</a:t>
            </a:r>
            <a:r>
              <a:rPr lang="en-US" dirty="0"/>
              <a:t> = </a:t>
            </a:r>
            <a:r>
              <a:rPr lang="en-US" dirty="0" err="1" smtClean="0"/>
              <a:t>Integer.parseInt</a:t>
            </a:r>
            <a:r>
              <a:rPr lang="en-US" dirty="0" smtClean="0"/>
              <a:t>(s);</a:t>
            </a:r>
          </a:p>
          <a:p>
            <a:pPr marL="0" indent="0">
              <a:buNone/>
            </a:pPr>
            <a:r>
              <a:rPr lang="en-US" dirty="0" smtClean="0"/>
              <a:t>s = ""+</a:t>
            </a:r>
            <a:r>
              <a:rPr lang="en-US" dirty="0" err="1" smtClean="0"/>
              <a:t>i</a:t>
            </a:r>
            <a:r>
              <a:rPr lang="en-US" dirty="0" smtClean="0"/>
              <a:t>;</a:t>
            </a:r>
            <a:endParaRPr lang="en-US" dirty="0"/>
          </a:p>
          <a:p>
            <a:pPr marL="0" indent="0">
              <a:buNone/>
            </a:pPr>
            <a:r>
              <a:rPr lang="en-US" b="1" i="1" dirty="0" smtClean="0"/>
              <a:t>Encoding/Decoding Unicode</a:t>
            </a:r>
          </a:p>
          <a:p>
            <a:pPr marL="0" indent="0">
              <a:buNone/>
            </a:pPr>
            <a:r>
              <a:rPr lang="en-US" dirty="0" smtClean="0"/>
              <a:t>char c = </a:t>
            </a:r>
            <a:r>
              <a:rPr lang="en-US" dirty="0" err="1" smtClean="0"/>
              <a:t>s.charAt</a:t>
            </a:r>
            <a:r>
              <a:rPr lang="en-US" dirty="0" smtClean="0"/>
              <a:t>(0);</a:t>
            </a:r>
          </a:p>
          <a:p>
            <a:pPr marL="0" indent="0">
              <a:buNone/>
            </a:pPr>
            <a:r>
              <a:rPr lang="en-US" dirty="0" smtClean="0"/>
              <a:t>long </a:t>
            </a:r>
            <a:r>
              <a:rPr lang="en-US" dirty="0" err="1" smtClean="0"/>
              <a:t>i</a:t>
            </a:r>
            <a:r>
              <a:rPr lang="en-US" dirty="0" smtClean="0"/>
              <a:t> = c;</a:t>
            </a:r>
          </a:p>
          <a:p>
            <a:pPr marL="0" indent="0">
              <a:buNone/>
            </a:pPr>
            <a:r>
              <a:rPr lang="en-US" dirty="0" smtClean="0"/>
              <a:t>char c3 = </a:t>
            </a:r>
            <a:r>
              <a:rPr lang="en-US" dirty="0" err="1" smtClean="0"/>
              <a:t>i</a:t>
            </a:r>
            <a:r>
              <a:rPr lang="en-US" dirty="0" smtClean="0"/>
              <a:t>;</a:t>
            </a: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17</a:t>
            </a:fld>
            <a:endParaRPr lang="en-US" altLang="en-US"/>
          </a:p>
        </p:txBody>
      </p:sp>
    </p:spTree>
    <p:extLst>
      <p:ext uri="{BB962C8B-B14F-4D97-AF65-F5344CB8AC3E}">
        <p14:creationId xmlns:p14="http://schemas.microsoft.com/office/powerpoint/2010/main" val="21790350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Python 2 vs. Python 3</a:t>
            </a:r>
            <a:endParaRPr lang="en-US" dirty="0"/>
          </a:p>
        </p:txBody>
      </p:sp>
      <p:sp>
        <p:nvSpPr>
          <p:cNvPr id="10" name="Content Placeholder 9"/>
          <p:cNvSpPr>
            <a:spLocks noGrp="1"/>
          </p:cNvSpPr>
          <p:nvPr>
            <p:ph idx="1"/>
          </p:nvPr>
        </p:nvSpPr>
        <p:spPr/>
        <p:txBody>
          <a:bodyPr/>
          <a:lstStyle/>
          <a:p>
            <a:pPr marL="0" indent="0">
              <a:buNone/>
            </a:pPr>
            <a:r>
              <a:rPr lang="en-US" dirty="0" smtClean="0"/>
              <a:t>Python 3 makes very clear the difference between DATA (bytes) and TEXT (</a:t>
            </a:r>
            <a:r>
              <a:rPr lang="en-US" dirty="0" err="1" smtClean="0"/>
              <a:t>str</a:t>
            </a:r>
            <a:r>
              <a:rPr lang="en-US" dirty="0" smtClean="0"/>
              <a:t>)</a:t>
            </a:r>
          </a:p>
          <a:p>
            <a:pPr marL="0" indent="0">
              <a:buNone/>
            </a:pPr>
            <a:r>
              <a:rPr lang="en-US" dirty="0" smtClean="0"/>
              <a:t>This requires web framework developers to explicitly decide what encoding their data is in</a:t>
            </a:r>
          </a:p>
          <a:p>
            <a:pPr marL="0" indent="0">
              <a:buNone/>
            </a:pPr>
            <a:r>
              <a:rPr lang="en-US" dirty="0" smtClean="0"/>
              <a:t>This can be inconvenient at times, but helps avoid very subtle bugs</a:t>
            </a:r>
            <a:endParaRPr lang="en-US" dirty="0">
              <a:hlinkClick r:id="rId3"/>
            </a:endParaRPr>
          </a:p>
          <a:p>
            <a:r>
              <a:rPr lang="en-US" dirty="0" smtClean="0">
                <a:hlinkClick r:id="rId3"/>
              </a:rPr>
              <a:t>http</a:t>
            </a:r>
            <a:r>
              <a:rPr lang="en-US" dirty="0">
                <a:hlinkClick r:id="rId3"/>
              </a:rPr>
              <a:t>://</a:t>
            </a:r>
            <a:r>
              <a:rPr lang="en-US" dirty="0" smtClean="0">
                <a:hlinkClick r:id="rId3"/>
              </a:rPr>
              <a:t>python-notes.curiousefficiency.org/en/latest/python3/binary_protocols.html#binary-protocols</a:t>
            </a:r>
            <a:endParaRPr lang="en-US" dirty="0" smtClean="0"/>
          </a:p>
          <a:p>
            <a:endParaRPr lang="en-US" dirty="0"/>
          </a:p>
          <a:p>
            <a:endParaRPr lang="en-US" dirty="0" smtClean="0"/>
          </a:p>
          <a:p>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18</a:t>
            </a:fld>
            <a:endParaRPr lang="en-US" altLang="en-US"/>
          </a:p>
        </p:txBody>
      </p:sp>
    </p:spTree>
    <p:extLst>
      <p:ext uri="{BB962C8B-B14F-4D97-AF65-F5344CB8AC3E}">
        <p14:creationId xmlns:p14="http://schemas.microsoft.com/office/powerpoint/2010/main" val="212001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3 and Text files</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python-notes.curiousefficiency.org/en/latest/python3/text_file_processing.html#py3k-text-files</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19</a:t>
            </a:fld>
            <a:endParaRPr lang="en-US" altLang="en-US" dirty="0"/>
          </a:p>
        </p:txBody>
      </p:sp>
    </p:spTree>
    <p:extLst>
      <p:ext uri="{BB962C8B-B14F-4D97-AF65-F5344CB8AC3E}">
        <p14:creationId xmlns:p14="http://schemas.microsoft.com/office/powerpoint/2010/main" val="388096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Muddiest Point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4161044"/>
              </p:ext>
            </p:extLst>
          </p:nvPr>
        </p:nvGraphicFramePr>
        <p:xfrm>
          <a:off x="457200" y="1686630"/>
          <a:ext cx="8229600" cy="4912290"/>
        </p:xfrm>
        <a:graphic>
          <a:graphicData uri="http://schemas.openxmlformats.org/drawingml/2006/table">
            <a:tbl>
              <a:tblPr bandRow="1">
                <a:tableStyleId>{9D7B26C5-4107-4FEC-AEDC-1716B250A1EF}</a:tableStyleId>
              </a:tblPr>
              <a:tblGrid>
                <a:gridCol w="6404555"/>
                <a:gridCol w="1825045"/>
              </a:tblGrid>
              <a:tr h="121670">
                <a:tc>
                  <a:txBody>
                    <a:bodyPr/>
                    <a:lstStyle/>
                    <a:p>
                      <a:pPr algn="l" fontAlgn="b"/>
                      <a:r>
                        <a:rPr lang="en-US" sz="2000" u="none" strike="noStrike" dirty="0">
                          <a:effectLst/>
                        </a:rPr>
                        <a:t>Wanted to know more about networking layers</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Network layers</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Is there an </a:t>
                      </a:r>
                      <a:r>
                        <a:rPr lang="en-US" sz="2000" b="1" u="none" strike="noStrike" dirty="0">
                          <a:effectLst/>
                        </a:rPr>
                        <a:t>easy way to do conversions</a:t>
                      </a:r>
                      <a:r>
                        <a:rPr lang="en-US" sz="2000" u="none" strike="noStrike" dirty="0">
                          <a:effectLst/>
                        </a:rPr>
                        <a:t> between hex and binary and decimal or do we just have to practice or memorize?</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Conversions</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Still feel confused about big endian and little endian</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Big/little endian</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give us the answers to the exercises!</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Answers to exercises</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What is a proper way to read the book without wasting time?</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Reading the text</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What were you referring to when you said </a:t>
                      </a:r>
                      <a:r>
                        <a:rPr lang="en-US" sz="2000" b="1" u="none" strike="noStrike" dirty="0">
                          <a:effectLst/>
                        </a:rPr>
                        <a:t>students said don't tell them to buy books?</a:t>
                      </a:r>
                      <a:r>
                        <a:rPr lang="en-US" sz="2000" u="none" strike="noStrike" dirty="0">
                          <a:effectLst/>
                        </a:rPr>
                        <a:t> We already bought books. What now?</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Buying the book</a:t>
                      </a:r>
                      <a:endParaRPr lang="en-US" sz="2000" b="0" i="0" u="none" strike="noStrike">
                        <a:solidFill>
                          <a:srgbClr val="000000"/>
                        </a:solidFill>
                        <a:effectLst/>
                        <a:latin typeface="Calibri" panose="020F0502020204030204" pitchFamily="34" charset="0"/>
                      </a:endParaRPr>
                    </a:p>
                  </a:txBody>
                  <a:tcPr marL="5070" marR="5070" marT="5070" marB="0" anchor="b"/>
                </a:tc>
              </a:tr>
              <a:tr h="121670">
                <a:tc>
                  <a:txBody>
                    <a:bodyPr/>
                    <a:lstStyle/>
                    <a:p>
                      <a:pPr algn="l" fontAlgn="b"/>
                      <a:r>
                        <a:rPr lang="en-US" sz="2000" u="none" strike="noStrike" dirty="0">
                          <a:effectLst/>
                        </a:rPr>
                        <a:t>You talked about making videos of you writing on the board and recording it for our convenience. </a:t>
                      </a:r>
                      <a:r>
                        <a:rPr lang="en-US" sz="2000" b="1" u="none" strike="noStrike" dirty="0">
                          <a:effectLst/>
                        </a:rPr>
                        <a:t>Where can we access them</a:t>
                      </a:r>
                      <a:r>
                        <a:rPr lang="en-US" sz="2000" u="none" strike="noStrike" dirty="0">
                          <a:effectLst/>
                        </a:rPr>
                        <a:t> when you make it? Is it later in the week?</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dirty="0">
                          <a:effectLst/>
                        </a:rPr>
                        <a:t>Videos</a:t>
                      </a:r>
                      <a:endParaRPr lang="en-US" sz="2000" b="0" i="0" u="none" strike="noStrike" dirty="0">
                        <a:solidFill>
                          <a:srgbClr val="000000"/>
                        </a:solidFill>
                        <a:effectLst/>
                        <a:latin typeface="Calibri" panose="020F0502020204030204" pitchFamily="34" charset="0"/>
                      </a:endParaRPr>
                    </a:p>
                  </a:txBody>
                  <a:tcPr marL="5070" marR="5070" marT="5070" marB="0" anchor="b"/>
                </a:tc>
              </a:tr>
            </a:tbl>
          </a:graphicData>
        </a:graphic>
      </p:graphicFrame>
      <p:sp>
        <p:nvSpPr>
          <p:cNvPr id="4" name="Footer Placeholder 3"/>
          <p:cNvSpPr>
            <a:spLocks noGrp="1"/>
          </p:cNvSpPr>
          <p:nvPr>
            <p:ph type="ftr" sz="quarter" idx="11"/>
          </p:nvPr>
        </p:nvSpPr>
        <p:spPr>
          <a:xfrm>
            <a:off x="3124200" y="6400800"/>
            <a:ext cx="2895600" cy="457200"/>
          </a:xfrm>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2145079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Unicode Basics</a:t>
            </a:r>
            <a:endParaRPr lang="en-US" dirty="0"/>
          </a:p>
        </p:txBody>
      </p:sp>
      <p:sp>
        <p:nvSpPr>
          <p:cNvPr id="3" name="Content Placeholder 2"/>
          <p:cNvSpPr>
            <a:spLocks noGrp="1"/>
          </p:cNvSpPr>
          <p:nvPr>
            <p:ph idx="1"/>
          </p:nvPr>
        </p:nvSpPr>
        <p:spPr/>
        <p:txBody>
          <a:bodyPr/>
          <a:lstStyle/>
          <a:p>
            <a:r>
              <a:rPr lang="en-US" dirty="0">
                <a:hlinkClick r:id="rId3"/>
              </a:rPr>
              <a:t>http://</a:t>
            </a:r>
            <a:r>
              <a:rPr lang="en-US" dirty="0" smtClean="0">
                <a:hlinkClick r:id="rId3"/>
              </a:rPr>
              <a:t>python-notes.curiousefficiency.org/en/latest/python3/text_file_processing.html#unicode-basics</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10910742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integers are stored conceptually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err="1" smtClean="0"/>
              <a:t>i</a:t>
            </a:r>
            <a:r>
              <a:rPr lang="en-US" dirty="0" smtClean="0"/>
              <a:t> = 5</a:t>
            </a:r>
          </a:p>
          <a:p>
            <a:pPr marL="0" indent="0">
              <a:buNone/>
            </a:pPr>
            <a:r>
              <a:rPr lang="en-US" sz="3200" b="1" dirty="0" smtClean="0"/>
              <a:t>101</a:t>
            </a:r>
          </a:p>
          <a:p>
            <a:pPr marL="0" indent="0">
              <a:buNone/>
            </a:pPr>
            <a:r>
              <a:rPr lang="en-US" dirty="0" err="1" smtClean="0"/>
              <a:t>i</a:t>
            </a:r>
            <a:r>
              <a:rPr lang="en-US" dirty="0" smtClean="0"/>
              <a:t> = 255</a:t>
            </a:r>
          </a:p>
          <a:p>
            <a:pPr marL="0" indent="0">
              <a:buNone/>
            </a:pPr>
            <a:r>
              <a:rPr lang="en-US" sz="3200" b="1" dirty="0" smtClean="0"/>
              <a:t>11111111</a:t>
            </a:r>
          </a:p>
          <a:p>
            <a:pPr marL="0" indent="0">
              <a:buNone/>
            </a:pPr>
            <a:r>
              <a:rPr lang="en-US" dirty="0" err="1" smtClean="0"/>
              <a:t>i</a:t>
            </a:r>
            <a:r>
              <a:rPr lang="en-US" dirty="0" smtClean="0"/>
              <a:t> </a:t>
            </a:r>
            <a:r>
              <a:rPr lang="en-US" dirty="0"/>
              <a:t>= </a:t>
            </a:r>
            <a:r>
              <a:rPr lang="en-US" dirty="0" smtClean="0"/>
              <a:t>1000</a:t>
            </a:r>
            <a:endParaRPr lang="en-US" dirty="0"/>
          </a:p>
          <a:p>
            <a:pPr marL="0" indent="0">
              <a:buNone/>
            </a:pPr>
            <a:r>
              <a:rPr lang="en-US" sz="3200" b="1" dirty="0" smtClean="0"/>
              <a:t>1111101000</a:t>
            </a:r>
          </a:p>
          <a:p>
            <a:pPr marL="0" indent="0">
              <a:buNone/>
            </a:pPr>
            <a:r>
              <a:rPr lang="en-US" dirty="0" err="1" smtClean="0"/>
              <a:t>i</a:t>
            </a:r>
            <a:r>
              <a:rPr lang="en-US" dirty="0" smtClean="0"/>
              <a:t> </a:t>
            </a:r>
            <a:r>
              <a:rPr lang="en-US" dirty="0"/>
              <a:t>= </a:t>
            </a:r>
            <a:r>
              <a:rPr lang="en-US" dirty="0" smtClean="0"/>
              <a:t>2147483647</a:t>
            </a:r>
            <a:endParaRPr lang="en-US" dirty="0"/>
          </a:p>
          <a:p>
            <a:pPr marL="0" indent="0">
              <a:buNone/>
            </a:pPr>
            <a:r>
              <a:rPr lang="en-US" sz="3200" b="1" dirty="0" smtClean="0"/>
              <a:t>1111111111111111111111111111111</a:t>
            </a:r>
            <a:endParaRPr lang="en-US" sz="3200" b="1" dirty="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21</a:t>
            </a:fld>
            <a:endParaRPr lang="en-US" altLang="en-US"/>
          </a:p>
        </p:txBody>
      </p:sp>
    </p:spTree>
    <p:extLst>
      <p:ext uri="{BB962C8B-B14F-4D97-AF65-F5344CB8AC3E}">
        <p14:creationId xmlns:p14="http://schemas.microsoft.com/office/powerpoint/2010/main" val="25283128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ways of writing an integer literal in Python</a:t>
            </a:r>
            <a:endParaRPr lang="en-US" dirty="0"/>
          </a:p>
        </p:txBody>
      </p:sp>
      <p:sp>
        <p:nvSpPr>
          <p:cNvPr id="3" name="Content Placeholder 2"/>
          <p:cNvSpPr>
            <a:spLocks noGrp="1"/>
          </p:cNvSpPr>
          <p:nvPr>
            <p:ph idx="1"/>
          </p:nvPr>
        </p:nvSpPr>
        <p:spPr/>
        <p:txBody>
          <a:bodyPr/>
          <a:lstStyle/>
          <a:p>
            <a:pPr marL="0" indent="0">
              <a:buNone/>
            </a:pPr>
            <a:r>
              <a:rPr lang="en-US" dirty="0" err="1" smtClean="0"/>
              <a:t>i</a:t>
            </a:r>
            <a:r>
              <a:rPr lang="en-US" dirty="0" smtClean="0"/>
              <a:t> = 14</a:t>
            </a:r>
          </a:p>
          <a:p>
            <a:pPr marL="0" indent="0">
              <a:buNone/>
            </a:pPr>
            <a:r>
              <a:rPr lang="en-US" dirty="0" err="1" smtClean="0"/>
              <a:t>i</a:t>
            </a:r>
            <a:r>
              <a:rPr lang="en-US" dirty="0" smtClean="0"/>
              <a:t> = 0b1110</a:t>
            </a:r>
          </a:p>
          <a:p>
            <a:pPr marL="0" indent="0">
              <a:buNone/>
            </a:pPr>
            <a:r>
              <a:rPr lang="en-US" dirty="0" err="1" smtClean="0"/>
              <a:t>i</a:t>
            </a:r>
            <a:r>
              <a:rPr lang="en-US" dirty="0" smtClean="0"/>
              <a:t> = 0o16</a:t>
            </a:r>
          </a:p>
          <a:p>
            <a:pPr marL="0" indent="0">
              <a:buNone/>
            </a:pPr>
            <a:r>
              <a:rPr lang="en-US" dirty="0" err="1" smtClean="0"/>
              <a:t>i</a:t>
            </a:r>
            <a:r>
              <a:rPr lang="en-US" dirty="0" smtClean="0"/>
              <a:t> = 0xe</a:t>
            </a:r>
          </a:p>
          <a:p>
            <a:pPr marL="0" indent="0">
              <a:buNone/>
            </a:pPr>
            <a:endParaRPr lang="en-US" dirty="0"/>
          </a:p>
          <a:p>
            <a:pPr marL="0" indent="0">
              <a:buNone/>
            </a:pPr>
            <a:r>
              <a:rPr lang="en-US" dirty="0" err="1" smtClean="0"/>
              <a:t>i</a:t>
            </a:r>
            <a:r>
              <a:rPr lang="en-US" dirty="0" smtClean="0"/>
              <a:t> = 100</a:t>
            </a:r>
          </a:p>
          <a:p>
            <a:pPr marL="0" indent="0">
              <a:buNone/>
            </a:pPr>
            <a:r>
              <a:rPr lang="en-US" dirty="0" err="1" smtClean="0"/>
              <a:t>i</a:t>
            </a:r>
            <a:r>
              <a:rPr lang="en-US" dirty="0" smtClean="0"/>
              <a:t> = 0b1100100</a:t>
            </a:r>
          </a:p>
          <a:p>
            <a:pPr marL="0" indent="0">
              <a:buNone/>
            </a:pPr>
            <a:r>
              <a:rPr lang="en-US" dirty="0" err="1" smtClean="0"/>
              <a:t>i</a:t>
            </a:r>
            <a:r>
              <a:rPr lang="en-US" dirty="0" smtClean="0"/>
              <a:t> = 0o144</a:t>
            </a:r>
          </a:p>
          <a:p>
            <a:pPr marL="0" indent="0">
              <a:buNone/>
            </a:pPr>
            <a:r>
              <a:rPr lang="en-US" dirty="0" err="1" smtClean="0"/>
              <a:t>i</a:t>
            </a:r>
            <a:r>
              <a:rPr lang="en-US" dirty="0" smtClean="0"/>
              <a:t> = 0x64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22</a:t>
            </a:fld>
            <a:endParaRPr lang="en-US" altLang="en-US" dirty="0"/>
          </a:p>
        </p:txBody>
      </p:sp>
    </p:spTree>
    <p:extLst>
      <p:ext uri="{BB962C8B-B14F-4D97-AF65-F5344CB8AC3E}">
        <p14:creationId xmlns:p14="http://schemas.microsoft.com/office/powerpoint/2010/main" val="949950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75</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indent="0">
              <a:buNone/>
            </a:pPr>
            <a:r>
              <a:rPr lang="en-US" dirty="0" smtClean="0"/>
              <a:t>How many bits are needed? How many bytes?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23</a:t>
            </a:fld>
            <a:endParaRPr lang="en-US" altLang="en-US" dirty="0"/>
          </a:p>
        </p:txBody>
      </p:sp>
    </p:spTree>
    <p:extLst>
      <p:ext uri="{BB962C8B-B14F-4D97-AF65-F5344CB8AC3E}">
        <p14:creationId xmlns:p14="http://schemas.microsoft.com/office/powerpoint/2010/main" val="9177399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40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24</a:t>
            </a:fld>
            <a:endParaRPr lang="en-US" altLang="en-US" dirty="0"/>
          </a:p>
        </p:txBody>
      </p:sp>
    </p:spTree>
    <p:extLst>
      <p:ext uri="{BB962C8B-B14F-4D97-AF65-F5344CB8AC3E}">
        <p14:creationId xmlns:p14="http://schemas.microsoft.com/office/powerpoint/2010/main" val="588233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130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25</a:t>
            </a:fld>
            <a:endParaRPr lang="en-US" altLang="en-US" dirty="0"/>
          </a:p>
        </p:txBody>
      </p:sp>
    </p:spTree>
    <p:extLst>
      <p:ext uri="{BB962C8B-B14F-4D97-AF65-F5344CB8AC3E}">
        <p14:creationId xmlns:p14="http://schemas.microsoft.com/office/powerpoint/2010/main" val="1574679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conceptually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(Number of characters is also stored)</a:t>
            </a:r>
          </a:p>
          <a:p>
            <a:pPr marL="0" indent="0">
              <a:buNone/>
            </a:pPr>
            <a:r>
              <a:rPr lang="en-US" dirty="0" smtClean="0"/>
              <a:t>s = 'ABC'</a:t>
            </a:r>
          </a:p>
          <a:p>
            <a:pPr marL="0" indent="0">
              <a:buNone/>
            </a:pPr>
            <a:r>
              <a:rPr lang="en-US" sz="3200" b="1" dirty="0"/>
              <a:t>00000 00000000 01000001 </a:t>
            </a:r>
            <a:endParaRPr lang="en-US" sz="3200" b="1" dirty="0" smtClean="0"/>
          </a:p>
          <a:p>
            <a:pPr marL="0" indent="0">
              <a:buNone/>
            </a:pPr>
            <a:r>
              <a:rPr lang="en-US" sz="3200" b="1" dirty="0"/>
              <a:t>00000 00000000 01000010 </a:t>
            </a:r>
            <a:endParaRPr lang="en-US" sz="3200" b="1" dirty="0" smtClean="0"/>
          </a:p>
          <a:p>
            <a:pPr marL="0" indent="0">
              <a:buNone/>
            </a:pPr>
            <a:r>
              <a:rPr lang="en-US" sz="3200" b="1" dirty="0"/>
              <a:t>00000 00000000 01000011</a:t>
            </a:r>
            <a:endParaRPr lang="en-US" sz="3200" b="1" dirty="0" smtClean="0"/>
          </a:p>
          <a:p>
            <a:pPr marL="0" indent="0">
              <a:buNone/>
            </a:pPr>
            <a:r>
              <a:rPr lang="en-US" dirty="0" smtClean="0"/>
              <a:t>s </a:t>
            </a:r>
            <a:r>
              <a:rPr lang="en-US" dirty="0"/>
              <a:t>= </a:t>
            </a:r>
            <a:r>
              <a:rPr lang="en-US" dirty="0" smtClean="0"/>
              <a:t>'\r\n'</a:t>
            </a:r>
            <a:endParaRPr lang="en-US" dirty="0"/>
          </a:p>
          <a:p>
            <a:pPr marL="0" indent="0">
              <a:buNone/>
            </a:pPr>
            <a:r>
              <a:rPr lang="en-US" sz="3200" b="1" dirty="0"/>
              <a:t>00000 00000000 00001101 </a:t>
            </a:r>
            <a:endParaRPr lang="en-US" sz="3200" b="1" dirty="0" smtClean="0"/>
          </a:p>
          <a:p>
            <a:pPr marL="0" indent="0">
              <a:buNone/>
            </a:pPr>
            <a:r>
              <a:rPr lang="en-US" sz="3200" b="1" dirty="0"/>
              <a:t>00000 00000000 00001010 </a:t>
            </a:r>
            <a:endParaRPr lang="en-US" sz="3200" b="1" dirty="0" smtClean="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26</a:t>
            </a:fld>
            <a:endParaRPr lang="en-US" altLang="en-US"/>
          </a:p>
        </p:txBody>
      </p:sp>
    </p:spTree>
    <p:extLst>
      <p:ext uri="{BB962C8B-B14F-4D97-AF65-F5344CB8AC3E}">
        <p14:creationId xmlns:p14="http://schemas.microsoft.com/office/powerpoint/2010/main" val="3592759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a:t>
            </a:r>
            <a:r>
              <a:rPr lang="en-US" dirty="0"/>
              <a:t>conceptually stored </a:t>
            </a:r>
            <a:r>
              <a:rPr lang="en-US" dirty="0" smtClean="0"/>
              <a:t>in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s = '0123'</a:t>
            </a:r>
          </a:p>
          <a:p>
            <a:pPr marL="0" indent="0">
              <a:buNone/>
            </a:pPr>
            <a:r>
              <a:rPr lang="en-US" sz="3200" b="1" dirty="0"/>
              <a:t>00000 00000000 00110000 </a:t>
            </a:r>
            <a:endParaRPr lang="en-US" sz="3200" b="1" dirty="0" smtClean="0"/>
          </a:p>
          <a:p>
            <a:pPr marL="0" indent="0">
              <a:buNone/>
            </a:pPr>
            <a:r>
              <a:rPr lang="en-US" sz="3200" b="1" dirty="0"/>
              <a:t>00000 00000000 00110001 </a:t>
            </a:r>
            <a:endParaRPr lang="en-US" sz="3200" b="1" dirty="0" smtClean="0"/>
          </a:p>
          <a:p>
            <a:pPr marL="0" indent="0">
              <a:buNone/>
            </a:pPr>
            <a:r>
              <a:rPr lang="en-US" sz="3200" b="1" dirty="0"/>
              <a:t>00000 00000000 00110010 </a:t>
            </a:r>
            <a:endParaRPr lang="en-US" sz="3200" b="1" dirty="0" smtClean="0"/>
          </a:p>
          <a:p>
            <a:pPr marL="0" indent="0">
              <a:buNone/>
            </a:pPr>
            <a:r>
              <a:rPr lang="en-US" sz="3200" b="1" dirty="0"/>
              <a:t>00000 00000000 00110011</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27</a:t>
            </a:fld>
            <a:endParaRPr lang="en-US" altLang="en-US"/>
          </a:p>
        </p:txBody>
      </p:sp>
    </p:spTree>
    <p:extLst>
      <p:ext uri="{BB962C8B-B14F-4D97-AF65-F5344CB8AC3E}">
        <p14:creationId xmlns:p14="http://schemas.microsoft.com/office/powerpoint/2010/main" val="21233538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719263"/>
            <a:ext cx="8229600" cy="4681537"/>
          </a:xfrm>
        </p:spPr>
        <p:txBody>
          <a:bodyPr/>
          <a:lstStyle/>
          <a:p>
            <a:pPr marL="0" indent="0">
              <a:buNone/>
            </a:pPr>
            <a:r>
              <a:rPr lang="en-US" dirty="0" err="1" smtClean="0"/>
              <a:t>i</a:t>
            </a:r>
            <a:r>
              <a:rPr lang="en-US" dirty="0" smtClean="0"/>
              <a:t> = </a:t>
            </a:r>
            <a:r>
              <a:rPr lang="en-US" dirty="0" smtClean="0"/>
              <a:t>0x42    </a:t>
            </a:r>
            <a:r>
              <a:rPr lang="en-US" dirty="0" smtClean="0"/>
              <a:t># </a:t>
            </a:r>
            <a:r>
              <a:rPr lang="en-US" dirty="0" err="1" smtClean="0"/>
              <a:t>int</a:t>
            </a:r>
            <a:r>
              <a:rPr lang="en-US" dirty="0" smtClean="0"/>
              <a:t> literal</a:t>
            </a:r>
          </a:p>
          <a:p>
            <a:pPr marL="0" indent="0">
              <a:buNone/>
            </a:pPr>
            <a:r>
              <a:rPr lang="en-US" sz="2800" b="1" dirty="0" smtClean="0"/>
              <a:t># </a:t>
            </a:r>
            <a:r>
              <a:rPr lang="en-US" sz="2800" b="1" dirty="0" smtClean="0"/>
              <a:t>100 0010</a:t>
            </a:r>
            <a:endParaRPr lang="en-US" sz="2800" b="1" dirty="0"/>
          </a:p>
          <a:p>
            <a:pPr marL="0" indent="0">
              <a:buNone/>
            </a:pPr>
            <a:r>
              <a:rPr lang="en-US" dirty="0"/>
              <a:t>s</a:t>
            </a:r>
            <a:r>
              <a:rPr lang="en-US" dirty="0" smtClean="0"/>
              <a:t> = </a:t>
            </a:r>
            <a:r>
              <a:rPr lang="en-US" dirty="0" err="1" smtClean="0"/>
              <a:t>chr</a:t>
            </a:r>
            <a:r>
              <a:rPr lang="en-US" dirty="0" smtClean="0"/>
              <a:t>(</a:t>
            </a:r>
            <a:r>
              <a:rPr lang="en-US" dirty="0" err="1" smtClean="0"/>
              <a:t>i</a:t>
            </a:r>
            <a:r>
              <a:rPr lang="en-US" dirty="0" smtClean="0"/>
              <a:t>)</a:t>
            </a:r>
          </a:p>
          <a:p>
            <a:pPr marL="0" indent="0">
              <a:buNone/>
            </a:pPr>
            <a:r>
              <a:rPr lang="en-US" sz="2800" dirty="0" smtClean="0"/>
              <a:t># </a:t>
            </a:r>
            <a:r>
              <a:rPr lang="en-US" sz="2800" b="1" dirty="0" smtClean="0"/>
              <a:t>00000 00000000 </a:t>
            </a:r>
            <a:r>
              <a:rPr lang="en-US" sz="2800" b="1" dirty="0" smtClean="0"/>
              <a:t>01000010</a:t>
            </a:r>
          </a:p>
          <a:p>
            <a:pPr marL="0" indent="0">
              <a:buNone/>
            </a:pPr>
            <a:r>
              <a:rPr lang="en-US" sz="2800" b="1" dirty="0" smtClean="0"/>
              <a:t># ('B')</a:t>
            </a:r>
            <a:r>
              <a:rPr lang="en-US" sz="2800" dirty="0" smtClean="0"/>
              <a:t> </a:t>
            </a:r>
            <a:endParaRPr lang="en-US" sz="2800" dirty="0" smtClean="0"/>
          </a:p>
          <a:p>
            <a:pPr marL="0" indent="0">
              <a:buNone/>
            </a:pPr>
            <a:r>
              <a:rPr lang="en-US" sz="2800" dirty="0"/>
              <a:t>s</a:t>
            </a:r>
            <a:r>
              <a:rPr lang="en-US" sz="2800" dirty="0" smtClean="0"/>
              <a:t> = 'a'   # </a:t>
            </a:r>
            <a:r>
              <a:rPr lang="en-US" sz="2800" dirty="0" err="1" smtClean="0"/>
              <a:t>str</a:t>
            </a:r>
            <a:r>
              <a:rPr lang="en-US" sz="2800" dirty="0" smtClean="0"/>
              <a:t> literal</a:t>
            </a:r>
          </a:p>
          <a:p>
            <a:pPr marL="0" indent="0">
              <a:buNone/>
            </a:pPr>
            <a:r>
              <a:rPr lang="en-US" sz="2800" dirty="0"/>
              <a:t># </a:t>
            </a:r>
            <a:r>
              <a:rPr lang="en-US" sz="2800" b="1" dirty="0"/>
              <a:t>00000 00000000 </a:t>
            </a:r>
            <a:r>
              <a:rPr lang="en-US" sz="2800" b="1" dirty="0" smtClean="0"/>
              <a:t>01100001</a:t>
            </a:r>
            <a:r>
              <a:rPr lang="en-US" sz="2800" dirty="0" smtClean="0"/>
              <a:t> </a:t>
            </a:r>
            <a:endParaRPr lang="en-US" sz="2800" dirty="0"/>
          </a:p>
          <a:p>
            <a:pPr marL="0" indent="0">
              <a:buNone/>
            </a:pPr>
            <a:r>
              <a:rPr lang="en-US" sz="2800" dirty="0" err="1" smtClean="0"/>
              <a:t>i</a:t>
            </a:r>
            <a:r>
              <a:rPr lang="en-US" sz="2800" dirty="0" smtClean="0"/>
              <a:t> = </a:t>
            </a:r>
            <a:r>
              <a:rPr lang="en-US" sz="2800" dirty="0" err="1" smtClean="0"/>
              <a:t>ord</a:t>
            </a:r>
            <a:r>
              <a:rPr lang="en-US" sz="2800" dirty="0" smtClean="0"/>
              <a:t>(s)</a:t>
            </a:r>
          </a:p>
          <a:p>
            <a:pPr marL="0" indent="0">
              <a:buNone/>
            </a:pPr>
            <a:r>
              <a:rPr lang="en-US" sz="2800" b="1" dirty="0"/>
              <a:t># </a:t>
            </a:r>
            <a:r>
              <a:rPr lang="en-US" sz="2800" b="1" dirty="0" smtClean="0"/>
              <a:t>1100001</a:t>
            </a:r>
          </a:p>
          <a:p>
            <a:pPr marL="0" indent="0">
              <a:buNone/>
            </a:pPr>
            <a:r>
              <a:rPr lang="en-US" sz="2800" b="1" dirty="0" smtClean="0"/>
              <a:t># (0x61)</a:t>
            </a:r>
            <a:endParaRPr lang="en-US" sz="2800" b="1" dirty="0"/>
          </a:p>
          <a:p>
            <a:pPr marL="0" indent="0">
              <a:buNone/>
            </a:pPr>
            <a:endParaRPr lang="en-US" sz="2800" dirty="0" smtClean="0"/>
          </a:p>
          <a:p>
            <a:pPr marL="0" indent="0">
              <a:buNone/>
            </a:pPr>
            <a:endParaRPr lang="en-US" sz="2800" dirty="0"/>
          </a:p>
        </p:txBody>
      </p:sp>
      <p:sp>
        <p:nvSpPr>
          <p:cNvPr id="9" name="Title 8"/>
          <p:cNvSpPr>
            <a:spLocks noGrp="1"/>
          </p:cNvSpPr>
          <p:nvPr>
            <p:ph type="title"/>
          </p:nvPr>
        </p:nvSpPr>
        <p:spPr/>
        <p:txBody>
          <a:bodyPr/>
          <a:lstStyle/>
          <a:p>
            <a:r>
              <a:rPr lang="en-US" dirty="0" err="1" smtClean="0"/>
              <a:t>ord</a:t>
            </a:r>
            <a:r>
              <a:rPr lang="en-US" dirty="0" smtClean="0"/>
              <a:t>() and </a:t>
            </a:r>
            <a:r>
              <a:rPr lang="en-US" dirty="0" err="1" smtClean="0"/>
              <a:t>chr</a:t>
            </a:r>
            <a:r>
              <a:rPr lang="en-US" dirty="0" smtClean="0"/>
              <a:t>()</a:t>
            </a:r>
            <a:endParaRPr lang="en-US" dirty="0"/>
          </a:p>
        </p:txBody>
      </p:sp>
      <p:sp>
        <p:nvSpPr>
          <p:cNvPr id="7" name="Footer Placeholder 6"/>
          <p:cNvSpPr>
            <a:spLocks noGrp="1"/>
          </p:cNvSpPr>
          <p:nvPr>
            <p:ph type="ftr" sz="quarter" idx="15"/>
          </p:nvPr>
        </p:nvSpPr>
        <p:spPr>
          <a:xfrm>
            <a:off x="3048000" y="6553200"/>
            <a:ext cx="2895600" cy="457200"/>
          </a:xfrm>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6"/>
          </p:nvPr>
        </p:nvSpPr>
        <p:spPr>
          <a:xfrm>
            <a:off x="6477000" y="6553200"/>
            <a:ext cx="2133600" cy="457200"/>
          </a:xfrm>
        </p:spPr>
        <p:txBody>
          <a:bodyPr/>
          <a:lstStyle/>
          <a:p>
            <a:pPr>
              <a:defRPr/>
            </a:pPr>
            <a:fld id="{55F549F9-A50D-4EE7-BB49-2B165961A0DB}" type="slidenum">
              <a:rPr lang="en-US" altLang="en-US" smtClean="0"/>
              <a:pPr>
                <a:defRPr/>
              </a:pPr>
              <a:t>28</a:t>
            </a:fld>
            <a:endParaRPr lang="en-US" altLang="en-US"/>
          </a:p>
        </p:txBody>
      </p:sp>
    </p:spTree>
    <p:extLst>
      <p:ext uri="{BB962C8B-B14F-4D97-AF65-F5344CB8AC3E}">
        <p14:creationId xmlns:p14="http://schemas.microsoft.com/office/powerpoint/2010/main" val="260583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bytes are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(Length is also stored)</a:t>
            </a:r>
          </a:p>
          <a:p>
            <a:pPr marL="0" indent="0">
              <a:buNone/>
            </a:pPr>
            <a:r>
              <a:rPr lang="en-US" dirty="0" smtClean="0"/>
              <a:t>s = </a:t>
            </a:r>
            <a:r>
              <a:rPr lang="en-US" dirty="0" err="1" smtClean="0"/>
              <a:t>b'ABC</a:t>
            </a:r>
            <a:r>
              <a:rPr lang="en-US" dirty="0" smtClean="0"/>
              <a:t>'</a:t>
            </a:r>
          </a:p>
          <a:p>
            <a:pPr marL="0" indent="0">
              <a:buNone/>
            </a:pPr>
            <a:r>
              <a:rPr lang="en-US" sz="3200" b="1" dirty="0" smtClean="0"/>
              <a:t>01000001 01000010 01000011</a:t>
            </a:r>
          </a:p>
          <a:p>
            <a:pPr marL="0" indent="0">
              <a:buNone/>
            </a:pPr>
            <a:r>
              <a:rPr lang="en-US" dirty="0"/>
              <a:t>s</a:t>
            </a:r>
            <a:r>
              <a:rPr lang="en-US" dirty="0" smtClean="0"/>
              <a:t> = b'0123'</a:t>
            </a:r>
          </a:p>
          <a:p>
            <a:pPr marL="0" indent="0">
              <a:buNone/>
            </a:pPr>
            <a:r>
              <a:rPr lang="en-US" sz="3200" b="1" dirty="0" smtClean="0"/>
              <a:t>00110000 00110001 00110010 00110011</a:t>
            </a:r>
            <a:endParaRPr lang="en-US" sz="3200" b="1" dirty="0"/>
          </a:p>
          <a:p>
            <a:pPr marL="0" indent="0">
              <a:buNone/>
            </a:pPr>
            <a:r>
              <a:rPr lang="en-US" dirty="0" smtClean="0"/>
              <a:t>s </a:t>
            </a:r>
            <a:r>
              <a:rPr lang="en-US" dirty="0"/>
              <a:t>= </a:t>
            </a:r>
            <a:r>
              <a:rPr lang="en-US" dirty="0" smtClean="0"/>
              <a:t>b'\r\n'</a:t>
            </a:r>
            <a:endParaRPr lang="en-US" dirty="0"/>
          </a:p>
          <a:p>
            <a:pPr marL="0" indent="0">
              <a:buNone/>
            </a:pPr>
            <a:r>
              <a:rPr lang="en-US" sz="3200" b="1" dirty="0" smtClean="0"/>
              <a:t>00001101 00001010 </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29</a:t>
            </a:fld>
            <a:endParaRPr lang="en-US" altLang="en-US"/>
          </a:p>
        </p:txBody>
      </p:sp>
    </p:spTree>
    <p:extLst>
      <p:ext uri="{BB962C8B-B14F-4D97-AF65-F5344CB8AC3E}">
        <p14:creationId xmlns:p14="http://schemas.microsoft.com/office/powerpoint/2010/main" val="1431558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a:t>
            </a:r>
            <a:br>
              <a:rPr lang="en-US" dirty="0" smtClean="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6433917"/>
              </p:ext>
            </p:extLst>
          </p:nvPr>
        </p:nvGraphicFramePr>
        <p:xfrm>
          <a:off x="228600" y="685800"/>
          <a:ext cx="8229600" cy="6126420"/>
        </p:xfrm>
        <a:graphic>
          <a:graphicData uri="http://schemas.openxmlformats.org/drawingml/2006/table">
            <a:tbl>
              <a:tblPr bandRow="1">
                <a:tableStyleId>{9D7B26C5-4107-4FEC-AEDC-1716B250A1EF}</a:tableStyleId>
              </a:tblPr>
              <a:tblGrid>
                <a:gridCol w="6404555"/>
                <a:gridCol w="1825045"/>
              </a:tblGrid>
              <a:tr h="622628">
                <a:tc>
                  <a:txBody>
                    <a:bodyPr/>
                    <a:lstStyle/>
                    <a:p>
                      <a:pPr algn="l" fontAlgn="b"/>
                      <a:r>
                        <a:rPr lang="en-US" sz="2000" u="none" strike="noStrike" dirty="0">
                          <a:effectLst/>
                        </a:rPr>
                        <a:t>What is the meaning of b  at the start  followed by single quote when we write ASCII or binary or hexadecimal, whatever category uses it? I am not referring to 0b10010 type binary categorization.</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b="1" u="none" strike="noStrike" dirty="0" err="1">
                          <a:effectLst/>
                        </a:rPr>
                        <a:t>b'Hello</a:t>
                      </a:r>
                      <a:r>
                        <a:rPr lang="en-US" sz="2000" b="1" u="none" strike="noStrike" dirty="0">
                          <a:effectLst/>
                        </a:rPr>
                        <a:t> World'</a:t>
                      </a:r>
                      <a:endParaRPr lang="en-US" sz="2000" b="1" i="0" u="none" strike="noStrike" dirty="0">
                        <a:solidFill>
                          <a:srgbClr val="000000"/>
                        </a:solidFill>
                        <a:effectLst/>
                        <a:latin typeface="Calibri" panose="020F0502020204030204" pitchFamily="34" charset="0"/>
                      </a:endParaRPr>
                    </a:p>
                  </a:txBody>
                  <a:tcPr marL="5070" marR="5070" marT="5070" marB="0" anchor="b"/>
                </a:tc>
              </a:tr>
              <a:tr h="311315">
                <a:tc>
                  <a:txBody>
                    <a:bodyPr/>
                    <a:lstStyle/>
                    <a:p>
                      <a:pPr algn="l" fontAlgn="b"/>
                      <a:r>
                        <a:rPr lang="en-US" sz="2000" u="none" strike="noStrike" dirty="0">
                          <a:effectLst/>
                        </a:rPr>
                        <a:t>When we will have </a:t>
                      </a:r>
                      <a:r>
                        <a:rPr lang="en-US" sz="2000" b="1" u="none" strike="noStrike" dirty="0">
                          <a:effectLst/>
                        </a:rPr>
                        <a:t>big binary digits</a:t>
                      </a:r>
                      <a:r>
                        <a:rPr lang="en-US" sz="2000" u="none" strike="noStrike" dirty="0">
                          <a:effectLst/>
                        </a:rPr>
                        <a:t>, will we still deal with hexadecimals and ASCIIs?  Would we still be required to convert them by hand?</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Conversions</a:t>
                      </a:r>
                      <a:endParaRPr lang="en-US" sz="2000" b="0" i="0" u="none" strike="noStrike">
                        <a:solidFill>
                          <a:srgbClr val="000000"/>
                        </a:solidFill>
                        <a:effectLst/>
                        <a:latin typeface="Calibri" panose="020F0502020204030204" pitchFamily="34" charset="0"/>
                      </a:endParaRPr>
                    </a:p>
                  </a:txBody>
                  <a:tcPr marL="5070" marR="5070" marT="5070" marB="0" anchor="b"/>
                </a:tc>
              </a:tr>
              <a:tr h="622628">
                <a:tc>
                  <a:txBody>
                    <a:bodyPr/>
                    <a:lstStyle/>
                    <a:p>
                      <a:pPr algn="l" fontAlgn="b"/>
                      <a:r>
                        <a:rPr lang="en-US" sz="2000" u="none" strike="noStrike" dirty="0">
                          <a:effectLst/>
                        </a:rPr>
                        <a:t>Would it be beneficial to memorize the binary to </a:t>
                      </a:r>
                      <a:r>
                        <a:rPr lang="en-US" sz="2000" b="1" u="none" strike="noStrike" dirty="0">
                          <a:effectLst/>
                        </a:rPr>
                        <a:t>hexadecimal table</a:t>
                      </a:r>
                      <a:r>
                        <a:rPr lang="en-US" sz="2000" u="none" strike="noStrike" dirty="0">
                          <a:effectLst/>
                        </a:rPr>
                        <a:t>? I believe taking time to calculate in terms of 1,2,4,8,... might take time. Let's say we memorized it. Then what are the benefits unless asked for single binary digit to hexadecimal digit conversion?</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a:effectLst/>
                        </a:rPr>
                        <a:t>Conversions</a:t>
                      </a:r>
                      <a:endParaRPr lang="en-US" sz="2000" b="0" i="0" u="none" strike="noStrike">
                        <a:solidFill>
                          <a:srgbClr val="000000"/>
                        </a:solidFill>
                        <a:effectLst/>
                        <a:latin typeface="Calibri" panose="020F0502020204030204" pitchFamily="34" charset="0"/>
                      </a:endParaRPr>
                    </a:p>
                  </a:txBody>
                  <a:tcPr marL="5070" marR="5070" marT="5070" marB="0" anchor="b"/>
                </a:tc>
              </a:tr>
              <a:tr h="311315">
                <a:tc>
                  <a:txBody>
                    <a:bodyPr/>
                    <a:lstStyle/>
                    <a:p>
                      <a:pPr algn="l" fontAlgn="b"/>
                      <a:r>
                        <a:rPr lang="en-US" sz="2000" u="none" strike="noStrike" dirty="0">
                          <a:effectLst/>
                        </a:rPr>
                        <a:t>Is </a:t>
                      </a:r>
                      <a:r>
                        <a:rPr lang="en-US" sz="2000" b="1" u="none" strike="noStrike" dirty="0">
                          <a:effectLst/>
                        </a:rPr>
                        <a:t>hexadecimal</a:t>
                      </a:r>
                      <a:r>
                        <a:rPr lang="en-US" sz="2000" u="none" strike="noStrike" dirty="0">
                          <a:effectLst/>
                        </a:rPr>
                        <a:t> </a:t>
                      </a:r>
                      <a:r>
                        <a:rPr lang="en-US" sz="2000" b="1" u="none" strike="noStrike" dirty="0">
                          <a:effectLst/>
                        </a:rPr>
                        <a:t>and hexadecimal bytes </a:t>
                      </a:r>
                      <a:r>
                        <a:rPr lang="en-US" sz="2000" u="none" strike="noStrike" dirty="0">
                          <a:effectLst/>
                        </a:rPr>
                        <a:t>a different thing?</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dirty="0">
                          <a:effectLst/>
                        </a:rPr>
                        <a:t>Hexadecimal vs. Hex bytes</a:t>
                      </a:r>
                      <a:endParaRPr lang="en-US" sz="2000" b="0" i="0" u="none" strike="noStrike" dirty="0">
                        <a:solidFill>
                          <a:srgbClr val="000000"/>
                        </a:solidFill>
                        <a:effectLst/>
                        <a:latin typeface="Calibri" panose="020F0502020204030204" pitchFamily="34" charset="0"/>
                      </a:endParaRPr>
                    </a:p>
                  </a:txBody>
                  <a:tcPr marL="5070" marR="5070" marT="5070" marB="0" anchor="b"/>
                </a:tc>
              </a:tr>
              <a:tr h="825936">
                <a:tc>
                  <a:txBody>
                    <a:bodyPr/>
                    <a:lstStyle/>
                    <a:p>
                      <a:pPr algn="l" fontAlgn="b"/>
                      <a:r>
                        <a:rPr lang="en-US" sz="2000" u="none" strike="noStrike" dirty="0">
                          <a:effectLst/>
                        </a:rPr>
                        <a:t>Since one hexadecimal digit is half a byte, </a:t>
                      </a:r>
                      <a:r>
                        <a:rPr lang="en-US" sz="2000" b="1" u="none" strike="noStrike" dirty="0">
                          <a:effectLst/>
                        </a:rPr>
                        <a:t>do two hexadecimal digits make a byte? </a:t>
                      </a:r>
                      <a:r>
                        <a:rPr lang="en-US" sz="2000" u="none" strike="noStrike" dirty="0">
                          <a:effectLst/>
                        </a:rPr>
                        <a:t>What is the case in 0x3e8, in the sense how many bites does it have? How did you calculate it?</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dirty="0">
                          <a:effectLst/>
                        </a:rPr>
                        <a:t>Hexadecimal vs. Hex bytes</a:t>
                      </a:r>
                      <a:endParaRPr lang="en-US" sz="2000" b="0" i="0" u="none" strike="noStrike" dirty="0">
                        <a:solidFill>
                          <a:srgbClr val="000000"/>
                        </a:solidFill>
                        <a:effectLst/>
                        <a:latin typeface="Calibri" panose="020F0502020204030204" pitchFamily="34" charset="0"/>
                      </a:endParaRPr>
                    </a:p>
                  </a:txBody>
                  <a:tcPr marL="5070" marR="5070" marT="5070" marB="0" anchor="b"/>
                </a:tc>
              </a:tr>
              <a:tr h="311315">
                <a:tc>
                  <a:txBody>
                    <a:bodyPr/>
                    <a:lstStyle/>
                    <a:p>
                      <a:pPr algn="l" fontAlgn="b"/>
                      <a:r>
                        <a:rPr lang="en-US" sz="2000" u="none" strike="noStrike" dirty="0">
                          <a:effectLst/>
                        </a:rPr>
                        <a:t>Does hexadecimal always have ; the character x </a:t>
                      </a:r>
                      <a:r>
                        <a:rPr lang="en-US" sz="2000" b="1" u="none" strike="noStrike" dirty="0">
                          <a:effectLst/>
                        </a:rPr>
                        <a:t>and some alphabet</a:t>
                      </a:r>
                      <a:r>
                        <a:rPr lang="en-US" sz="2000" u="none" strike="noStrike" dirty="0">
                          <a:effectLst/>
                        </a:rPr>
                        <a:t> (e.g. in 0x3e8 ) ?</a:t>
                      </a:r>
                      <a:endParaRPr lang="en-US" sz="2000" b="0" i="0" u="none" strike="noStrike" dirty="0">
                        <a:solidFill>
                          <a:srgbClr val="000000"/>
                        </a:solidFill>
                        <a:effectLst/>
                        <a:latin typeface="Calibri" panose="020F0502020204030204" pitchFamily="34" charset="0"/>
                      </a:endParaRPr>
                    </a:p>
                  </a:txBody>
                  <a:tcPr marL="5070" marR="5070" marT="5070" marB="0" anchor="b"/>
                </a:tc>
                <a:tc>
                  <a:txBody>
                    <a:bodyPr/>
                    <a:lstStyle/>
                    <a:p>
                      <a:pPr algn="l" fontAlgn="b"/>
                      <a:r>
                        <a:rPr lang="en-US" sz="2000" u="none" strike="noStrike" dirty="0">
                          <a:effectLst/>
                        </a:rPr>
                        <a:t>Hexadecimal</a:t>
                      </a:r>
                      <a:endParaRPr lang="en-US" sz="2000" b="0" i="0" u="none" strike="noStrike" dirty="0">
                        <a:solidFill>
                          <a:srgbClr val="000000"/>
                        </a:solidFill>
                        <a:effectLst/>
                        <a:latin typeface="Calibri" panose="020F0502020204030204" pitchFamily="34" charset="0"/>
                      </a:endParaRPr>
                    </a:p>
                  </a:txBody>
                  <a:tcPr marL="5070" marR="5070" marT="5070" marB="0" anchor="b"/>
                </a:tc>
              </a:tr>
            </a:tbl>
          </a:graphicData>
        </a:graphic>
      </p:graphicFrame>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2049784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byte literals</a:t>
            </a:r>
            <a:endParaRPr lang="en-US" dirty="0"/>
          </a:p>
        </p:txBody>
      </p:sp>
      <p:sp>
        <p:nvSpPr>
          <p:cNvPr id="3" name="Content Placeholder 2"/>
          <p:cNvSpPr>
            <a:spLocks noGrp="1"/>
          </p:cNvSpPr>
          <p:nvPr>
            <p:ph idx="1"/>
          </p:nvPr>
        </p:nvSpPr>
        <p:spPr/>
        <p:txBody>
          <a:bodyPr/>
          <a:lstStyle/>
          <a:p>
            <a:pPr marL="0" indent="0">
              <a:buNone/>
            </a:pPr>
            <a:r>
              <a:rPr lang="en-US" dirty="0" smtClean="0"/>
              <a:t>5 = 0x05</a:t>
            </a:r>
          </a:p>
          <a:p>
            <a:pPr marL="0" indent="0">
              <a:buNone/>
            </a:pPr>
            <a:r>
              <a:rPr lang="en-US" dirty="0" smtClean="0"/>
              <a:t>b'\x05'</a:t>
            </a:r>
          </a:p>
          <a:p>
            <a:pPr marL="0" indent="0">
              <a:buNone/>
            </a:pPr>
            <a:r>
              <a:rPr lang="en-US" b="1" dirty="0" smtClean="0"/>
              <a:t># 0000 0101</a:t>
            </a:r>
          </a:p>
          <a:p>
            <a:pPr marL="0" indent="0">
              <a:buNone/>
            </a:pPr>
            <a:r>
              <a:rPr lang="en-US" dirty="0" smtClean="0"/>
              <a:t>14 = 0x0e</a:t>
            </a:r>
          </a:p>
          <a:p>
            <a:pPr marL="0" indent="0">
              <a:buNone/>
            </a:pPr>
            <a:r>
              <a:rPr lang="en-US" dirty="0" smtClean="0"/>
              <a:t>b'\x0e'</a:t>
            </a:r>
          </a:p>
          <a:p>
            <a:pPr marL="0" indent="0">
              <a:buNone/>
            </a:pPr>
            <a:r>
              <a:rPr lang="en-US" b="1" dirty="0" smtClean="0"/>
              <a:t># 0000 1110</a:t>
            </a:r>
          </a:p>
          <a:p>
            <a:pPr marL="0" indent="0">
              <a:buNone/>
            </a:pPr>
            <a:r>
              <a:rPr lang="en-US" dirty="0" smtClean="0"/>
              <a:t>100 = 0b110 0100 = 0x64</a:t>
            </a:r>
          </a:p>
          <a:p>
            <a:pPr marL="0" indent="0">
              <a:buNone/>
            </a:pPr>
            <a:r>
              <a:rPr lang="en-US" dirty="0" smtClean="0"/>
              <a:t>b'\x64'</a:t>
            </a:r>
          </a:p>
          <a:p>
            <a:pPr marL="0" indent="0">
              <a:buNone/>
            </a:pPr>
            <a:r>
              <a:rPr lang="en-US" b="1" dirty="0" smtClean="0"/>
              <a:t># 0110 0100</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30</a:t>
            </a:fld>
            <a:endParaRPr lang="en-US" altLang="en-US" dirty="0"/>
          </a:p>
        </p:txBody>
      </p:sp>
    </p:spTree>
    <p:extLst>
      <p:ext uri="{BB962C8B-B14F-4D97-AF65-F5344CB8AC3E}">
        <p14:creationId xmlns:p14="http://schemas.microsoft.com/office/powerpoint/2010/main" val="40505913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bytes can be sliced like strings</a:t>
            </a:r>
            <a:endParaRPr lang="en-US" dirty="0"/>
          </a:p>
        </p:txBody>
      </p:sp>
      <p:sp>
        <p:nvSpPr>
          <p:cNvPr id="3" name="Content Placeholder 2"/>
          <p:cNvSpPr>
            <a:spLocks noGrp="1"/>
          </p:cNvSpPr>
          <p:nvPr>
            <p:ph idx="1"/>
          </p:nvPr>
        </p:nvSpPr>
        <p:spPr/>
        <p:txBody>
          <a:bodyPr/>
          <a:lstStyle/>
          <a:p>
            <a:pPr marL="0" indent="0">
              <a:buNone/>
            </a:pPr>
            <a:r>
              <a:rPr lang="en-US" dirty="0" smtClean="0"/>
              <a:t>b = </a:t>
            </a:r>
            <a:r>
              <a:rPr lang="en-US" dirty="0" err="1" smtClean="0"/>
              <a:t>b'ABC</a:t>
            </a:r>
            <a:r>
              <a:rPr lang="en-US" dirty="0" smtClean="0"/>
              <a:t>'</a:t>
            </a:r>
          </a:p>
          <a:p>
            <a:pPr marL="0" indent="0">
              <a:buNone/>
            </a:pPr>
            <a:r>
              <a:rPr lang="en-US" dirty="0" smtClean="0"/>
              <a:t># 01000001 01000010 01000011</a:t>
            </a:r>
          </a:p>
          <a:p>
            <a:pPr marL="0" indent="0">
              <a:buNone/>
            </a:pPr>
            <a:r>
              <a:rPr lang="en-US" dirty="0" smtClean="0"/>
              <a:t>b[1:3]</a:t>
            </a:r>
          </a:p>
          <a:p>
            <a:pPr marL="0" indent="0">
              <a:buNone/>
            </a:pPr>
            <a:r>
              <a:rPr lang="en-US" dirty="0" smtClean="0"/>
              <a:t># </a:t>
            </a:r>
            <a:r>
              <a:rPr lang="en-US" dirty="0"/>
              <a:t>01000010 </a:t>
            </a:r>
            <a:r>
              <a:rPr lang="en-US" dirty="0" smtClean="0"/>
              <a:t>01000011</a:t>
            </a:r>
          </a:p>
          <a:p>
            <a:pPr marL="0" indent="0">
              <a:buNone/>
            </a:pPr>
            <a:r>
              <a:rPr lang="en-US" dirty="0" smtClean="0"/>
              <a:t># </a:t>
            </a:r>
            <a:r>
              <a:rPr lang="en-US" dirty="0" err="1" smtClean="0"/>
              <a:t>b'BC</a:t>
            </a:r>
            <a:r>
              <a:rPr lang="en-US" dirty="0" smtClean="0"/>
              <a:t>'</a:t>
            </a:r>
          </a:p>
          <a:p>
            <a:pPr marL="0" indent="0">
              <a:buNone/>
            </a:pPr>
            <a:r>
              <a:rPr lang="en-US" b="1" dirty="0" smtClean="0"/>
              <a:t>But not indexed like strings!</a:t>
            </a:r>
          </a:p>
          <a:p>
            <a:pPr marL="0" indent="0">
              <a:buNone/>
            </a:pPr>
            <a:r>
              <a:rPr lang="en-US" dirty="0" smtClean="0"/>
              <a:t>b[0]</a:t>
            </a:r>
          </a:p>
          <a:p>
            <a:pPr marL="0" indent="0">
              <a:buNone/>
            </a:pPr>
            <a:r>
              <a:rPr lang="en-US" dirty="0" smtClean="0"/>
              <a:t># ….000000000001000001</a:t>
            </a:r>
          </a:p>
          <a:p>
            <a:pPr marL="0" indent="0">
              <a:buNone/>
            </a:pPr>
            <a:r>
              <a:rPr lang="en-US" dirty="0" smtClean="0"/>
              <a:t># 65 (an integer)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31</a:t>
            </a:fld>
            <a:endParaRPr lang="en-US" altLang="en-US" dirty="0"/>
          </a:p>
        </p:txBody>
      </p:sp>
    </p:spTree>
    <p:extLst>
      <p:ext uri="{BB962C8B-B14F-4D97-AF65-F5344CB8AC3E}">
        <p14:creationId xmlns:p14="http://schemas.microsoft.com/office/powerpoint/2010/main" val="34680135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between strings and bytes</a:t>
            </a:r>
            <a:endParaRPr lang="en-US" dirty="0"/>
          </a:p>
        </p:txBody>
      </p:sp>
      <p:sp>
        <p:nvSpPr>
          <p:cNvPr id="3" name="Content Placeholder 2"/>
          <p:cNvSpPr>
            <a:spLocks noGrp="1"/>
          </p:cNvSpPr>
          <p:nvPr>
            <p:ph idx="1"/>
          </p:nvPr>
        </p:nvSpPr>
        <p:spPr/>
        <p:txBody>
          <a:bodyPr/>
          <a:lstStyle/>
          <a:p>
            <a:pPr marL="0" indent="0">
              <a:buNone/>
            </a:pPr>
            <a:r>
              <a:rPr lang="en-US" dirty="0" smtClean="0"/>
              <a:t># Use UTF-8 for the byte string</a:t>
            </a:r>
          </a:p>
          <a:p>
            <a:pPr marL="0" indent="0">
              <a:buNone/>
            </a:pPr>
            <a:r>
              <a:rPr lang="en-US" dirty="0" smtClean="0"/>
              <a:t># If a non-ASCII characters is used in s,</a:t>
            </a:r>
          </a:p>
          <a:p>
            <a:pPr marL="0" indent="0">
              <a:buNone/>
            </a:pPr>
            <a:r>
              <a:rPr lang="en-US" dirty="0" smtClean="0"/>
              <a:t># multiple bytes in b will replace it.</a:t>
            </a:r>
          </a:p>
          <a:p>
            <a:pPr marL="0" indent="0">
              <a:buNone/>
            </a:pPr>
            <a:r>
              <a:rPr lang="en-US" dirty="0" smtClean="0"/>
              <a:t>s = </a:t>
            </a:r>
            <a:r>
              <a:rPr lang="en-US" dirty="0" err="1" smtClean="0"/>
              <a:t>bytes.decode</a:t>
            </a:r>
            <a:r>
              <a:rPr lang="en-US" dirty="0" smtClean="0"/>
              <a:t>(b)</a:t>
            </a:r>
          </a:p>
          <a:p>
            <a:pPr marL="0" indent="0">
              <a:buNone/>
            </a:pPr>
            <a:r>
              <a:rPr lang="en-US" dirty="0" smtClean="0"/>
              <a:t>b = </a:t>
            </a:r>
            <a:r>
              <a:rPr lang="en-US" dirty="0" err="1" smtClean="0"/>
              <a:t>s.encode</a:t>
            </a:r>
            <a:r>
              <a:rPr lang="en-US" dirty="0" smtClean="0"/>
              <a:t>()</a:t>
            </a:r>
          </a:p>
          <a:p>
            <a:pPr marL="0" indent="0">
              <a:buNone/>
            </a:pPr>
            <a:r>
              <a:rPr lang="en-US" dirty="0" smtClean="0"/>
              <a:t># Use ASCII for the byte string</a:t>
            </a:r>
          </a:p>
          <a:p>
            <a:pPr marL="0" indent="0">
              <a:buNone/>
            </a:pPr>
            <a:r>
              <a:rPr lang="en-US" dirty="0" smtClean="0"/>
              <a:t># Only ASCII characters can be used in s</a:t>
            </a:r>
          </a:p>
          <a:p>
            <a:pPr marL="0" indent="0">
              <a:buNone/>
            </a:pPr>
            <a:r>
              <a:rPr lang="en-US" dirty="0" smtClean="0"/>
              <a:t>s </a:t>
            </a:r>
            <a:r>
              <a:rPr lang="en-US" dirty="0"/>
              <a:t>= </a:t>
            </a:r>
            <a:r>
              <a:rPr lang="en-US" dirty="0" err="1" smtClean="0"/>
              <a:t>bytes.decode</a:t>
            </a:r>
            <a:r>
              <a:rPr lang="en-US" dirty="0" smtClean="0"/>
              <a:t>(</a:t>
            </a:r>
            <a:r>
              <a:rPr lang="en-US" dirty="0" err="1" smtClean="0"/>
              <a:t>b,'ASCII</a:t>
            </a:r>
            <a:r>
              <a:rPr lang="en-US" dirty="0" smtClean="0"/>
              <a:t>')</a:t>
            </a:r>
            <a:endParaRPr lang="en-US" dirty="0"/>
          </a:p>
          <a:p>
            <a:pPr marL="0" indent="0">
              <a:buNone/>
            </a:pPr>
            <a:r>
              <a:rPr lang="en-US" dirty="0"/>
              <a:t>b = </a:t>
            </a:r>
            <a:r>
              <a:rPr lang="en-US" dirty="0" err="1"/>
              <a:t>s.encode</a:t>
            </a:r>
            <a:r>
              <a:rPr lang="en-US" dirty="0" smtClean="0"/>
              <a:t>('ASCII')</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32</a:t>
            </a:fld>
            <a:endParaRPr lang="en-US" altLang="en-US" dirty="0"/>
          </a:p>
        </p:txBody>
      </p:sp>
    </p:spTree>
    <p:extLst>
      <p:ext uri="{BB962C8B-B14F-4D97-AF65-F5344CB8AC3E}">
        <p14:creationId xmlns:p14="http://schemas.microsoft.com/office/powerpoint/2010/main" val="35661339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dirty="0"/>
              <a:t>s = </a:t>
            </a:r>
            <a:r>
              <a:rPr lang="en-US" dirty="0" smtClean="0"/>
              <a:t>b'1234'</a:t>
            </a:r>
            <a:endParaRPr lang="en-US" dirty="0"/>
          </a:p>
          <a:p>
            <a:pPr marL="0" indent="0">
              <a:buNone/>
            </a:pPr>
            <a:r>
              <a:rPr lang="en-US" sz="3200" b="1" dirty="0" smtClean="0"/>
              <a:t># 00000 </a:t>
            </a:r>
            <a:r>
              <a:rPr lang="en-US" sz="3200" b="1" dirty="0"/>
              <a:t>00000000 00110001 </a:t>
            </a:r>
          </a:p>
          <a:p>
            <a:pPr marL="0" indent="0">
              <a:buNone/>
            </a:pPr>
            <a:r>
              <a:rPr lang="en-US" sz="3200" b="1" dirty="0"/>
              <a:t># </a:t>
            </a:r>
            <a:r>
              <a:rPr lang="en-US" sz="3200" b="1" dirty="0" smtClean="0"/>
              <a:t>00000 </a:t>
            </a:r>
            <a:r>
              <a:rPr lang="en-US" sz="3200" b="1" dirty="0"/>
              <a:t>00000000 00110010 </a:t>
            </a:r>
          </a:p>
          <a:p>
            <a:pPr marL="0" indent="0">
              <a:buNone/>
            </a:pPr>
            <a:r>
              <a:rPr lang="en-US" sz="3200" b="1" dirty="0"/>
              <a:t># </a:t>
            </a:r>
            <a:r>
              <a:rPr lang="en-US" sz="3200" b="1" dirty="0" smtClean="0"/>
              <a:t>00000 </a:t>
            </a:r>
            <a:r>
              <a:rPr lang="en-US" sz="3200" b="1" dirty="0"/>
              <a:t>00000000 00110011</a:t>
            </a:r>
          </a:p>
          <a:p>
            <a:pPr marL="0" indent="0">
              <a:buNone/>
            </a:pPr>
            <a:r>
              <a:rPr lang="en-US" sz="3200" b="1" dirty="0"/>
              <a:t># </a:t>
            </a:r>
            <a:r>
              <a:rPr lang="en-US" sz="3200" b="1" dirty="0" smtClean="0"/>
              <a:t>00000 </a:t>
            </a:r>
            <a:r>
              <a:rPr lang="en-US" sz="3200" b="1" dirty="0"/>
              <a:t>00000000 00110100</a:t>
            </a:r>
          </a:p>
          <a:p>
            <a:pPr marL="0" indent="0">
              <a:buNone/>
            </a:pPr>
            <a:r>
              <a:rPr lang="en-US" dirty="0"/>
              <a:t>i</a:t>
            </a:r>
            <a:r>
              <a:rPr lang="en-US" dirty="0" smtClean="0"/>
              <a:t> </a:t>
            </a:r>
            <a:r>
              <a:rPr lang="en-US" dirty="0"/>
              <a:t>= </a:t>
            </a:r>
            <a:r>
              <a:rPr lang="en-US" dirty="0" err="1" smtClean="0"/>
              <a:t>int</a:t>
            </a:r>
            <a:r>
              <a:rPr lang="en-US" dirty="0" smtClean="0"/>
              <a:t>(s)</a:t>
            </a:r>
            <a:endParaRPr lang="en-US" dirty="0"/>
          </a:p>
          <a:p>
            <a:pPr marL="0" indent="0">
              <a:buNone/>
            </a:pPr>
            <a:r>
              <a:rPr lang="en-US" sz="3200" b="1" dirty="0"/>
              <a:t># </a:t>
            </a:r>
            <a:r>
              <a:rPr lang="en-US" sz="3200" b="1" dirty="0" smtClean="0"/>
              <a:t>10011010010</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33</a:t>
            </a:fld>
            <a:endParaRPr lang="en-US" altLang="en-US" dirty="0"/>
          </a:p>
        </p:txBody>
      </p:sp>
    </p:spTree>
    <p:extLst>
      <p:ext uri="{BB962C8B-B14F-4D97-AF65-F5344CB8AC3E}">
        <p14:creationId xmlns:p14="http://schemas.microsoft.com/office/powerpoint/2010/main" val="16402374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sz="2800" dirty="0" err="1"/>
              <a:t>i</a:t>
            </a:r>
            <a:r>
              <a:rPr lang="en-US" sz="2800" dirty="0"/>
              <a:t> = 999</a:t>
            </a:r>
          </a:p>
          <a:p>
            <a:pPr marL="0" indent="0">
              <a:buNone/>
            </a:pPr>
            <a:r>
              <a:rPr lang="en-US" sz="2800" b="1" dirty="0"/>
              <a:t># 11100111 00000011  00000000 00000000</a:t>
            </a:r>
            <a:endParaRPr lang="en-US" sz="2800" dirty="0"/>
          </a:p>
          <a:p>
            <a:pPr marL="0" indent="0">
              <a:buNone/>
            </a:pPr>
            <a:r>
              <a:rPr lang="en-US" sz="2800" dirty="0"/>
              <a:t>s = </a:t>
            </a:r>
            <a:r>
              <a:rPr lang="en-US" sz="2800" dirty="0" err="1"/>
              <a:t>str</a:t>
            </a:r>
            <a:r>
              <a:rPr lang="en-US" sz="2800" dirty="0"/>
              <a:t>(</a:t>
            </a:r>
            <a:r>
              <a:rPr lang="en-US" sz="2800" dirty="0" err="1"/>
              <a:t>i</a:t>
            </a:r>
            <a:r>
              <a:rPr lang="en-US" sz="2800" dirty="0"/>
              <a:t>)</a:t>
            </a:r>
          </a:p>
          <a:p>
            <a:pPr marL="0" indent="0">
              <a:buNone/>
            </a:pPr>
            <a:r>
              <a:rPr lang="en-US" sz="2800" b="1" dirty="0"/>
              <a:t># 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endParaRPr lang="en-US" sz="28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34</a:t>
            </a:fld>
            <a:endParaRPr lang="en-US" altLang="en-US" dirty="0"/>
          </a:p>
        </p:txBody>
      </p:sp>
    </p:spTree>
    <p:extLst>
      <p:ext uri="{BB962C8B-B14F-4D97-AF65-F5344CB8AC3E}">
        <p14:creationId xmlns:p14="http://schemas.microsoft.com/office/powerpoint/2010/main" val="22538159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(…,16)</a:t>
            </a:r>
            <a:endParaRPr lang="en-US" dirty="0"/>
          </a:p>
        </p:txBody>
      </p:sp>
      <p:sp>
        <p:nvSpPr>
          <p:cNvPr id="9" name="Content Placeholder 8"/>
          <p:cNvSpPr>
            <a:spLocks noGrp="1"/>
          </p:cNvSpPr>
          <p:nvPr>
            <p:ph idx="1"/>
          </p:nvPr>
        </p:nvSpPr>
        <p:spPr/>
        <p:txBody>
          <a:bodyPr/>
          <a:lstStyle/>
          <a:p>
            <a:pPr marL="0" indent="0">
              <a:buNone/>
            </a:pPr>
            <a:r>
              <a:rPr lang="en-US" sz="3200" dirty="0"/>
              <a:t>s = </a:t>
            </a:r>
            <a:r>
              <a:rPr lang="en-US" sz="3200" dirty="0" smtClean="0"/>
              <a:t>'1AFF'</a:t>
            </a:r>
            <a:endParaRPr lang="en-US" sz="3200" dirty="0"/>
          </a:p>
          <a:p>
            <a:pPr marL="0" indent="0">
              <a:buNone/>
            </a:pPr>
            <a:r>
              <a:rPr lang="en-US" sz="3200" b="1" dirty="0"/>
              <a:t># 00000 00000000 00110001 </a:t>
            </a:r>
            <a:endParaRPr lang="en-US" sz="3200" b="1" dirty="0" smtClean="0"/>
          </a:p>
          <a:p>
            <a:pPr marL="0" indent="0">
              <a:buNone/>
            </a:pPr>
            <a:r>
              <a:rPr lang="en-US" sz="3200" b="1" dirty="0" smtClean="0"/>
              <a:t># </a:t>
            </a:r>
            <a:r>
              <a:rPr lang="en-US" sz="3200" b="1" dirty="0"/>
              <a:t>00000 00000000 01000001 </a:t>
            </a:r>
            <a:endParaRPr lang="en-US" sz="3200" b="1" dirty="0" smtClean="0"/>
          </a:p>
          <a:p>
            <a:pPr marL="0" indent="0">
              <a:buNone/>
            </a:pPr>
            <a:r>
              <a:rPr lang="en-US" sz="3200" b="1" dirty="0" smtClean="0"/>
              <a:t># </a:t>
            </a:r>
            <a:r>
              <a:rPr lang="en-US" sz="3200" b="1" dirty="0"/>
              <a:t>00000 00000000 01000110 </a:t>
            </a:r>
            <a:endParaRPr lang="en-US" sz="3200" b="1" dirty="0" smtClean="0"/>
          </a:p>
          <a:p>
            <a:pPr marL="0" indent="0">
              <a:buNone/>
            </a:pPr>
            <a:r>
              <a:rPr lang="en-US" sz="3200" b="1" dirty="0" smtClean="0"/>
              <a:t># </a:t>
            </a:r>
            <a:r>
              <a:rPr lang="en-US" sz="3200" b="1" dirty="0"/>
              <a:t>00000 00000000 01000110</a:t>
            </a:r>
          </a:p>
          <a:p>
            <a:pPr marL="0" indent="0">
              <a:buNone/>
            </a:pPr>
            <a:r>
              <a:rPr lang="en-US" sz="3200" dirty="0" err="1"/>
              <a:t>i</a:t>
            </a:r>
            <a:r>
              <a:rPr lang="en-US" sz="3200" dirty="0"/>
              <a:t> = </a:t>
            </a:r>
            <a:r>
              <a:rPr lang="en-US" sz="3200" dirty="0" err="1" smtClean="0"/>
              <a:t>int</a:t>
            </a:r>
            <a:r>
              <a:rPr lang="en-US" sz="3200" dirty="0" smtClean="0"/>
              <a:t>(s,16)</a:t>
            </a:r>
            <a:endParaRPr lang="en-US" sz="3200" dirty="0"/>
          </a:p>
          <a:p>
            <a:pPr marL="0" indent="0">
              <a:buNone/>
            </a:pPr>
            <a:r>
              <a:rPr lang="en-US" sz="3200" b="1" dirty="0"/>
              <a:t># </a:t>
            </a:r>
            <a:r>
              <a:rPr lang="en-US" sz="3200" b="1" dirty="0" smtClean="0"/>
              <a:t>11010 11111111</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35</a:t>
            </a:fld>
            <a:endParaRPr lang="en-US" altLang="en-US" dirty="0"/>
          </a:p>
        </p:txBody>
      </p:sp>
    </p:spTree>
    <p:extLst>
      <p:ext uri="{BB962C8B-B14F-4D97-AF65-F5344CB8AC3E}">
        <p14:creationId xmlns:p14="http://schemas.microsoft.com/office/powerpoint/2010/main" val="4085526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format(…,'x')</a:t>
            </a:r>
            <a:endParaRPr lang="en-US" dirty="0"/>
          </a:p>
        </p:txBody>
      </p:sp>
      <p:sp>
        <p:nvSpPr>
          <p:cNvPr id="9" name="Content Placeholder 8"/>
          <p:cNvSpPr>
            <a:spLocks noGrp="1"/>
          </p:cNvSpPr>
          <p:nvPr>
            <p:ph idx="1"/>
          </p:nvPr>
        </p:nvSpPr>
        <p:spPr/>
        <p:txBody>
          <a:bodyPr/>
          <a:lstStyle/>
          <a:p>
            <a:pPr marL="0" indent="0">
              <a:buNone/>
            </a:pPr>
            <a:r>
              <a:rPr lang="en-US" sz="3200" dirty="0" err="1" smtClean="0"/>
              <a:t>i</a:t>
            </a:r>
            <a:r>
              <a:rPr lang="en-US" sz="3200" dirty="0" smtClean="0"/>
              <a:t> = 0xAFF</a:t>
            </a:r>
          </a:p>
          <a:p>
            <a:pPr marL="0" indent="0">
              <a:buNone/>
            </a:pPr>
            <a:r>
              <a:rPr lang="en-US" sz="3200" b="1" dirty="0"/>
              <a:t># 1010 11111111</a:t>
            </a:r>
          </a:p>
          <a:p>
            <a:pPr marL="0" indent="0">
              <a:buNone/>
            </a:pPr>
            <a:r>
              <a:rPr lang="en-US" sz="3200" dirty="0" smtClean="0"/>
              <a:t>s </a:t>
            </a:r>
            <a:r>
              <a:rPr lang="en-US" sz="3200" dirty="0"/>
              <a:t>=</a:t>
            </a:r>
            <a:r>
              <a:rPr lang="en-US" sz="3200" dirty="0" smtClean="0"/>
              <a:t>format(i,'04x')</a:t>
            </a:r>
          </a:p>
          <a:p>
            <a:pPr marL="0" indent="0">
              <a:buNone/>
            </a:pPr>
            <a:r>
              <a:rPr lang="en-US" sz="3200" b="1" dirty="0"/>
              <a:t># 00000 00000000 00110000 </a:t>
            </a:r>
            <a:endParaRPr lang="en-US" sz="3200" b="1" dirty="0" smtClean="0"/>
          </a:p>
          <a:p>
            <a:pPr marL="0" indent="0">
              <a:buNone/>
            </a:pPr>
            <a:r>
              <a:rPr lang="en-US" sz="3200" b="1" dirty="0"/>
              <a:t># 00000 00000000 </a:t>
            </a:r>
            <a:r>
              <a:rPr lang="en-US" sz="3200" b="1" dirty="0" smtClean="0"/>
              <a:t>01100001 </a:t>
            </a:r>
          </a:p>
          <a:p>
            <a:pPr marL="0" indent="0">
              <a:buNone/>
            </a:pPr>
            <a:r>
              <a:rPr lang="en-US" sz="3200" b="1" dirty="0"/>
              <a:t># 00000 00000000 </a:t>
            </a:r>
            <a:r>
              <a:rPr lang="en-US" sz="3200" b="1" dirty="0" smtClean="0"/>
              <a:t>01100110 </a:t>
            </a:r>
          </a:p>
          <a:p>
            <a:pPr marL="0" indent="0">
              <a:buNone/>
            </a:pPr>
            <a:r>
              <a:rPr lang="en-US" sz="3200" b="1" dirty="0"/>
              <a:t># 00000 00000000 </a:t>
            </a:r>
            <a:r>
              <a:rPr lang="en-US" sz="3200" b="1" dirty="0" smtClean="0"/>
              <a:t>01100110 </a:t>
            </a:r>
          </a:p>
          <a:p>
            <a:pPr marL="0" indent="0">
              <a:buNone/>
            </a:pPr>
            <a:r>
              <a:rPr lang="en-US" sz="3200" b="1" dirty="0" smtClean="0"/>
              <a:t># ('0aff')</a:t>
            </a:r>
          </a:p>
          <a:p>
            <a:pPr marL="0" indent="0">
              <a:buNone/>
            </a:pPr>
            <a:endParaRPr lang="en-US" sz="32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36</a:t>
            </a:fld>
            <a:endParaRPr lang="en-US" altLang="en-US" dirty="0"/>
          </a:p>
        </p:txBody>
      </p:sp>
      <p:sp>
        <p:nvSpPr>
          <p:cNvPr id="2" name="TextBox 1"/>
          <p:cNvSpPr txBox="1"/>
          <p:nvPr/>
        </p:nvSpPr>
        <p:spPr>
          <a:xfrm>
            <a:off x="4876800" y="1981200"/>
            <a:ext cx="3429000" cy="1477328"/>
          </a:xfrm>
          <a:prstGeom prst="rect">
            <a:avLst/>
          </a:prstGeom>
          <a:noFill/>
        </p:spPr>
        <p:txBody>
          <a:bodyPr wrap="square" rtlCol="0">
            <a:spAutoFit/>
          </a:bodyPr>
          <a:lstStyle/>
          <a:p>
            <a:r>
              <a:rPr lang="en-US" dirty="0" smtClean="0"/>
              <a:t>You can see more examples of format strings in the </a:t>
            </a:r>
            <a:r>
              <a:rPr lang="en-US" dirty="0" smtClean="0">
                <a:hlinkClick r:id="rId3"/>
              </a:rPr>
              <a:t>Python documentation of the string module</a:t>
            </a:r>
            <a:endParaRPr lang="en-US" dirty="0" smtClean="0"/>
          </a:p>
          <a:p>
            <a:endParaRPr lang="en-US" dirty="0"/>
          </a:p>
        </p:txBody>
      </p:sp>
    </p:spTree>
    <p:extLst>
      <p:ext uri="{BB962C8B-B14F-4D97-AF65-F5344CB8AC3E}">
        <p14:creationId xmlns:p14="http://schemas.microsoft.com/office/powerpoint/2010/main" val="16483560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 little endian byte order</a:t>
            </a:r>
            <a:endParaRPr lang="en-US" dirty="0"/>
          </a:p>
        </p:txBody>
      </p:sp>
      <p:sp>
        <p:nvSpPr>
          <p:cNvPr id="9" name="Content Placeholder 8"/>
          <p:cNvSpPr>
            <a:spLocks noGrp="1"/>
          </p:cNvSpPr>
          <p:nvPr>
            <p:ph idx="1"/>
          </p:nvPr>
        </p:nvSpPr>
        <p:spPr/>
        <p:txBody>
          <a:bodyPr/>
          <a:lstStyle/>
          <a:p>
            <a:pPr marL="344487" lvl="1" indent="0">
              <a:buNone/>
            </a:pPr>
            <a:r>
              <a:rPr lang="en-US" dirty="0" smtClean="0"/>
              <a:t>Consider the number 1030 = 1024 + 4 + 2 = </a:t>
            </a:r>
          </a:p>
          <a:p>
            <a:pPr marL="344487" lvl="1" indent="0">
              <a:buNone/>
            </a:pPr>
            <a:r>
              <a:rPr lang="en-US" dirty="0" smtClean="0"/>
              <a:t>100 0000 0110</a:t>
            </a:r>
            <a:r>
              <a:rPr lang="en-US" baseline="-25000" dirty="0" smtClean="0"/>
              <a:t>2</a:t>
            </a:r>
            <a:r>
              <a:rPr lang="en-US" dirty="0" smtClean="0"/>
              <a:t> = 406</a:t>
            </a:r>
            <a:r>
              <a:rPr lang="en-US" baseline="-25000" dirty="0" smtClean="0"/>
              <a:t>16</a:t>
            </a:r>
            <a:r>
              <a:rPr lang="en-US" dirty="0" smtClean="0"/>
              <a:t>= 0x04 06</a:t>
            </a:r>
          </a:p>
          <a:p>
            <a:pPr lvl="1"/>
            <a:r>
              <a:rPr lang="en-US" dirty="0" smtClean="0"/>
              <a:t>Big endian: the first bytes (low index bytes) are the most significant bytes </a:t>
            </a:r>
          </a:p>
          <a:p>
            <a:pPr marL="344487" lvl="1" indent="0">
              <a:buNone/>
            </a:pPr>
            <a:r>
              <a:rPr lang="en-US" dirty="0" smtClean="0"/>
              <a:t>04 06</a:t>
            </a:r>
          </a:p>
          <a:p>
            <a:pPr lvl="1"/>
            <a:r>
              <a:rPr lang="en-US" dirty="0" smtClean="0"/>
              <a:t>Little endian: the last bytes (high index bytes) are the most significant bytes</a:t>
            </a:r>
          </a:p>
          <a:p>
            <a:pPr marL="344487" lvl="1" indent="0">
              <a:buNone/>
            </a:pPr>
            <a:r>
              <a:rPr lang="en-US" dirty="0" smtClean="0"/>
              <a:t>06 04</a:t>
            </a:r>
          </a:p>
          <a:p>
            <a:pPr marL="344487" lvl="1" indent="0">
              <a:buNone/>
            </a:pPr>
            <a:r>
              <a:rPr lang="en-US" dirty="0" smtClean="0"/>
              <a:t>(Not 60 40 or 60 20 or 0110 0010 – only bytes are reversed, not bits)</a:t>
            </a:r>
          </a:p>
          <a:p>
            <a:pPr marL="344487" lvl="1"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37</a:t>
            </a:fld>
            <a:endParaRPr lang="en-US" altLang="en-US"/>
          </a:p>
        </p:txBody>
      </p:sp>
    </p:spTree>
    <p:extLst>
      <p:ext uri="{BB962C8B-B14F-4D97-AF65-F5344CB8AC3E}">
        <p14:creationId xmlns:p14="http://schemas.microsoft.com/office/powerpoint/2010/main" val="35855591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 one for each line:</a:t>
            </a:r>
            <a:endParaRPr lang="en-US" dirty="0"/>
          </a:p>
        </p:txBody>
      </p:sp>
      <p:sp>
        <p:nvSpPr>
          <p:cNvPr id="3" name="Content Placeholder 2"/>
          <p:cNvSpPr>
            <a:spLocks noGrp="1"/>
          </p:cNvSpPr>
          <p:nvPr>
            <p:ph idx="1"/>
          </p:nvPr>
        </p:nvSpPr>
        <p:spPr/>
        <p:txBody>
          <a:bodyPr/>
          <a:lstStyle/>
          <a:p>
            <a:pPr marL="0" indent="0">
              <a:buNone/>
            </a:pPr>
            <a:r>
              <a:rPr lang="en-US" dirty="0" smtClean="0"/>
              <a:t>Network order is:</a:t>
            </a:r>
          </a:p>
          <a:p>
            <a:pPr marL="0" indent="0">
              <a:buNone/>
            </a:pPr>
            <a:endParaRPr lang="en-US" dirty="0"/>
          </a:p>
          <a:p>
            <a:pPr marL="0" indent="0" algn="ctr">
              <a:buNone/>
            </a:pPr>
            <a:r>
              <a:rPr lang="en-US" b="1" dirty="0" smtClean="0"/>
              <a:t>Big Endian / Little Endian</a:t>
            </a:r>
          </a:p>
          <a:p>
            <a:pPr marL="0" indent="0" algn="ctr">
              <a:buNone/>
            </a:pPr>
            <a:endParaRPr lang="en-US" dirty="0"/>
          </a:p>
          <a:p>
            <a:pPr marL="0" indent="0">
              <a:buNone/>
            </a:pPr>
            <a:r>
              <a:rPr lang="en-US" dirty="0" smtClean="0"/>
              <a:t>Intel machines are:</a:t>
            </a:r>
          </a:p>
          <a:p>
            <a:pPr marL="0" indent="0">
              <a:buNone/>
            </a:pPr>
            <a:endParaRPr lang="en-US" dirty="0" smtClean="0"/>
          </a:p>
          <a:p>
            <a:pPr marL="0" indent="0" algn="ctr">
              <a:buNone/>
            </a:pPr>
            <a:r>
              <a:rPr lang="en-US" b="1" dirty="0" smtClean="0"/>
              <a:t>Big </a:t>
            </a:r>
            <a:r>
              <a:rPr lang="en-US" b="1" dirty="0"/>
              <a:t>Endian / Little Endian</a:t>
            </a:r>
          </a:p>
          <a:p>
            <a:pPr marL="0" indent="0" algn="ctr">
              <a:buNone/>
            </a:pPr>
            <a:endParaRPr lang="en-US"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38</a:t>
            </a:fld>
            <a:endParaRPr lang="en-US" altLang="en-US" dirty="0"/>
          </a:p>
        </p:txBody>
      </p:sp>
    </p:spTree>
    <p:extLst>
      <p:ext uri="{BB962C8B-B14F-4D97-AF65-F5344CB8AC3E}">
        <p14:creationId xmlns:p14="http://schemas.microsoft.com/office/powerpoint/2010/main" val="2161581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to_bytes</a:t>
            </a:r>
            <a:r>
              <a:rPr lang="en-US" dirty="0" smtClean="0"/>
              <a:t>() </a:t>
            </a:r>
            <a:endParaRPr lang="en-US" dirty="0"/>
          </a:p>
        </p:txBody>
      </p:sp>
      <p:sp>
        <p:nvSpPr>
          <p:cNvPr id="3" name="Content Placeholder 2"/>
          <p:cNvSpPr>
            <a:spLocks noGrp="1"/>
          </p:cNvSpPr>
          <p:nvPr>
            <p:ph idx="1"/>
          </p:nvPr>
        </p:nvSpPr>
        <p:spPr/>
        <p:txBody>
          <a:bodyPr/>
          <a:lstStyle/>
          <a:p>
            <a:pPr marL="0" lvl="0" indent="0">
              <a:buClr>
                <a:srgbClr val="330066"/>
              </a:buClr>
              <a:buNone/>
            </a:pPr>
            <a:r>
              <a:rPr lang="en-US" sz="3200" dirty="0" err="1">
                <a:solidFill>
                  <a:srgbClr val="000000"/>
                </a:solidFill>
              </a:rPr>
              <a:t>i</a:t>
            </a:r>
            <a:r>
              <a:rPr lang="en-US" sz="3200" dirty="0">
                <a:solidFill>
                  <a:srgbClr val="000000"/>
                </a:solidFill>
              </a:rPr>
              <a:t> = </a:t>
            </a:r>
            <a:r>
              <a:rPr lang="en-US" sz="3200" dirty="0" smtClean="0">
                <a:solidFill>
                  <a:srgbClr val="000000"/>
                </a:solidFill>
              </a:rPr>
              <a:t>0xAFF = 2815</a:t>
            </a:r>
            <a:r>
              <a:rPr lang="en-US" sz="3200" baseline="-25000" dirty="0" smtClean="0">
                <a:solidFill>
                  <a:srgbClr val="000000"/>
                </a:solidFill>
              </a:rPr>
              <a:t>10</a:t>
            </a:r>
            <a:endParaRPr lang="en-US" sz="3200" dirty="0">
              <a:solidFill>
                <a:srgbClr val="000000"/>
              </a:solidFill>
            </a:endParaRPr>
          </a:p>
          <a:p>
            <a:pPr marL="0" lvl="0" indent="0">
              <a:buClr>
                <a:srgbClr val="330066"/>
              </a:buClr>
              <a:buNone/>
            </a:pPr>
            <a:r>
              <a:rPr lang="en-US" sz="3200" b="1" dirty="0">
                <a:solidFill>
                  <a:srgbClr val="000000"/>
                </a:solidFill>
              </a:rPr>
              <a:t># 1010 11111111</a:t>
            </a:r>
          </a:p>
          <a:p>
            <a:pPr marL="0" lvl="0" indent="0">
              <a:buClr>
                <a:srgbClr val="330066"/>
              </a:buClr>
              <a:buNone/>
            </a:pPr>
            <a:r>
              <a:rPr lang="en-US" sz="3200" dirty="0" smtClean="0">
                <a:solidFill>
                  <a:srgbClr val="000000"/>
                </a:solidFill>
              </a:rPr>
              <a:t>b = </a:t>
            </a:r>
            <a:r>
              <a:rPr lang="en-US" sz="3200" dirty="0" err="1" smtClean="0">
                <a:solidFill>
                  <a:srgbClr val="000000"/>
                </a:solidFill>
              </a:rPr>
              <a:t>i.</a:t>
            </a:r>
            <a:r>
              <a:rPr lang="en-US" sz="3200" dirty="0" err="1" smtClean="0">
                <a:solidFill>
                  <a:srgbClr val="000000"/>
                </a:solidFill>
                <a:hlinkClick r:id="rId3"/>
              </a:rPr>
              <a:t>to_bytes</a:t>
            </a:r>
            <a:r>
              <a:rPr lang="en-US" sz="3200" dirty="0" smtClean="0">
                <a:solidFill>
                  <a:srgbClr val="000000"/>
                </a:solidFill>
              </a:rPr>
              <a:t>(2,'big')</a:t>
            </a:r>
            <a:endParaRPr lang="en-US" sz="3200" dirty="0">
              <a:solidFill>
                <a:srgbClr val="000000"/>
              </a:solidFill>
            </a:endParaRPr>
          </a:p>
          <a:p>
            <a:pPr marL="0" indent="0">
              <a:buNone/>
            </a:pPr>
            <a:r>
              <a:rPr lang="en-US" sz="3200" b="1" dirty="0" smtClean="0"/>
              <a:t># 00001010 11111111</a:t>
            </a:r>
          </a:p>
          <a:p>
            <a:pPr marL="0" indent="0">
              <a:buNone/>
            </a:pPr>
            <a:r>
              <a:rPr lang="en-US" sz="3200" b="1" dirty="0" smtClean="0"/>
              <a:t># b'\n\</a:t>
            </a:r>
            <a:r>
              <a:rPr lang="en-US" sz="3200" b="1" dirty="0" err="1" smtClean="0"/>
              <a:t>xff</a:t>
            </a:r>
            <a:r>
              <a:rPr lang="en-US" sz="3200" b="1" dirty="0" smtClean="0"/>
              <a:t>'</a:t>
            </a:r>
          </a:p>
          <a:p>
            <a:pPr marL="0" indent="0">
              <a:buNone/>
            </a:pPr>
            <a:r>
              <a:rPr lang="en-US" sz="3200" dirty="0" smtClean="0"/>
              <a:t>i2 = </a:t>
            </a:r>
            <a:r>
              <a:rPr lang="en-US" sz="3200" dirty="0" err="1" smtClean="0"/>
              <a:t>int.</a:t>
            </a:r>
            <a:r>
              <a:rPr lang="en-US" sz="3200" dirty="0" err="1" smtClean="0">
                <a:hlinkClick r:id="rId4"/>
              </a:rPr>
              <a:t>from_bytes</a:t>
            </a:r>
            <a:r>
              <a:rPr lang="en-US" sz="3200" dirty="0" smtClean="0"/>
              <a:t>(</a:t>
            </a:r>
            <a:r>
              <a:rPr lang="en-US" sz="3200" dirty="0" err="1" smtClean="0"/>
              <a:t>b,'big</a:t>
            </a:r>
            <a:r>
              <a:rPr lang="en-US" sz="3200" dirty="0" smtClean="0"/>
              <a:t>') # class method</a:t>
            </a:r>
          </a:p>
          <a:p>
            <a:pPr marL="0" indent="0">
              <a:buNone/>
            </a:pPr>
            <a:r>
              <a:rPr lang="en-US" b="1" dirty="0" smtClean="0"/>
              <a:t># 1010 11111111</a:t>
            </a:r>
            <a:endParaRPr lang="en-US" b="1"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39</a:t>
            </a:fld>
            <a:endParaRPr lang="en-US" altLang="en-US" dirty="0"/>
          </a:p>
        </p:txBody>
      </p:sp>
    </p:spTree>
    <p:extLst>
      <p:ext uri="{BB962C8B-B14F-4D97-AF65-F5344CB8AC3E}">
        <p14:creationId xmlns:p14="http://schemas.microsoft.com/office/powerpoint/2010/main" val="163343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Required</a:t>
            </a:r>
            <a:br>
              <a:rPr lang="en-US" dirty="0" smtClean="0"/>
            </a:br>
            <a:r>
              <a:rPr lang="en-US" dirty="0" smtClean="0"/>
              <a:t>ASCII characters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graphicFrame>
        <p:nvGraphicFramePr>
          <p:cNvPr id="9" name="Content Placeholder 8"/>
          <p:cNvGraphicFramePr>
            <a:graphicFrameLocks noGrp="1"/>
          </p:cNvGraphicFramePr>
          <p:nvPr>
            <p:ph idx="1"/>
          </p:nvPr>
        </p:nvGraphicFramePr>
        <p:xfrm>
          <a:off x="457200" y="1719263"/>
          <a:ext cx="8219465" cy="4836000"/>
        </p:xfrm>
        <a:graphic>
          <a:graphicData uri="http://schemas.openxmlformats.org/drawingml/2006/table">
            <a:tbl>
              <a:tblPr firstRow="1" bandRow="1">
                <a:tableStyleId>{073A0DAA-6AF3-43AB-8588-CEC1D06C72B9}</a:tableStyleId>
              </a:tblPr>
              <a:tblGrid>
                <a:gridCol w="934378"/>
                <a:gridCol w="934378"/>
                <a:gridCol w="251527"/>
                <a:gridCol w="932688"/>
                <a:gridCol w="932688"/>
                <a:gridCol w="251527"/>
                <a:gridCol w="932688"/>
                <a:gridCol w="932688"/>
                <a:gridCol w="251527"/>
                <a:gridCol w="932688"/>
                <a:gridCol w="932688"/>
              </a:tblGrid>
              <a:tr h="729456">
                <a:tc>
                  <a:txBody>
                    <a:bodyPr/>
                    <a:lstStyle/>
                    <a:p>
                      <a:pPr algn="ctr"/>
                      <a:r>
                        <a:rPr lang="en-US" dirty="0" smtClean="0"/>
                        <a:t>Hex</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solidFill>
                      <a:schemeClr val="bg1"/>
                    </a:solidFill>
                  </a:tcPr>
                </a:tc>
                <a:tc>
                  <a:txBody>
                    <a:bodyPr/>
                    <a:lstStyle/>
                    <a:p>
                      <a:pPr algn="ctr"/>
                      <a:r>
                        <a:rPr lang="en-US" dirty="0" smtClean="0"/>
                        <a:t>Hex</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a:t>
                      </a:r>
                      <a:endParaRPr lang="en-US" dirty="0"/>
                    </a:p>
                  </a:txBody>
                  <a:tcPr anchor="ctr"/>
                </a:tc>
                <a:tc>
                  <a:txBody>
                    <a:bodyPr/>
                    <a:lstStyle/>
                    <a:p>
                      <a:pPr algn="ctr"/>
                      <a:r>
                        <a:rPr lang="en-US" dirty="0" smtClean="0"/>
                        <a:t>Char</a:t>
                      </a:r>
                      <a:endParaRPr lang="en-US" dirty="0"/>
                    </a:p>
                  </a:txBody>
                  <a:tcPr anchor="ctr"/>
                </a:tc>
              </a:tr>
              <a:tr h="729456">
                <a:tc rowSpan="2">
                  <a:txBody>
                    <a:bodyPr/>
                    <a:lstStyle/>
                    <a:p>
                      <a:r>
                        <a:rPr lang="en-US" sz="3600" dirty="0" smtClean="0"/>
                        <a:t>0d</a:t>
                      </a:r>
                      <a:endParaRPr lang="en-US" sz="3600" dirty="0"/>
                    </a:p>
                  </a:txBody>
                  <a:tcPr/>
                </a:tc>
                <a:tc rowSpan="2">
                  <a:txBody>
                    <a:bodyPr/>
                    <a:lstStyle/>
                    <a:p>
                      <a:r>
                        <a:rPr lang="en-US" sz="3600" dirty="0" smtClean="0"/>
                        <a:t>'\r' CR</a:t>
                      </a:r>
                      <a:endParaRPr lang="en-US" sz="3600" dirty="0"/>
                    </a:p>
                  </a:txBody>
                  <a:tcPr/>
                </a:tc>
                <a:tc>
                  <a:txBody>
                    <a:bodyPr/>
                    <a:lstStyle/>
                    <a:p>
                      <a:endParaRPr lang="en-US" sz="3600" dirty="0"/>
                    </a:p>
                  </a:txBody>
                  <a:tcPr>
                    <a:solidFill>
                      <a:schemeClr val="bg1"/>
                    </a:solidFill>
                  </a:tcPr>
                </a:tc>
                <a:tc>
                  <a:txBody>
                    <a:bodyPr/>
                    <a:lstStyle/>
                    <a:p>
                      <a:r>
                        <a:rPr lang="en-US" sz="3600" dirty="0" smtClean="0"/>
                        <a:t>30</a:t>
                      </a:r>
                      <a:endParaRPr lang="en-US" sz="3600" dirty="0"/>
                    </a:p>
                  </a:txBody>
                  <a:tcPr/>
                </a:tc>
                <a:tc>
                  <a:txBody>
                    <a:bodyPr/>
                    <a:lstStyle/>
                    <a:p>
                      <a:r>
                        <a:rPr lang="en-US" sz="3600" dirty="0" smtClean="0"/>
                        <a:t>'0'</a:t>
                      </a:r>
                      <a:endParaRPr lang="en-US" sz="3600" dirty="0"/>
                    </a:p>
                  </a:txBody>
                  <a:tcPr/>
                </a:tc>
                <a:tc>
                  <a:txBody>
                    <a:bodyPr/>
                    <a:lstStyle/>
                    <a:p>
                      <a:endParaRPr lang="en-US" sz="3600" dirty="0"/>
                    </a:p>
                  </a:txBody>
                  <a:tcPr>
                    <a:noFill/>
                  </a:tcPr>
                </a:tc>
                <a:tc>
                  <a:txBody>
                    <a:bodyPr/>
                    <a:lstStyle/>
                    <a:p>
                      <a:r>
                        <a:rPr lang="en-US" sz="3600" dirty="0" smtClean="0"/>
                        <a:t>41</a:t>
                      </a:r>
                      <a:endParaRPr lang="en-US" sz="3600" dirty="0"/>
                    </a:p>
                  </a:txBody>
                  <a:tcPr/>
                </a:tc>
                <a:tc>
                  <a:txBody>
                    <a:bodyPr/>
                    <a:lstStyle/>
                    <a:p>
                      <a:r>
                        <a:rPr lang="en-US" sz="3600" dirty="0" smtClean="0"/>
                        <a:t>'A'</a:t>
                      </a:r>
                      <a:endParaRPr lang="en-US" sz="3600" dirty="0"/>
                    </a:p>
                  </a:txBody>
                  <a:tcPr/>
                </a:tc>
                <a:tc>
                  <a:txBody>
                    <a:bodyPr/>
                    <a:lstStyle/>
                    <a:p>
                      <a:endParaRPr lang="en-US" sz="3600" dirty="0"/>
                    </a:p>
                  </a:txBody>
                  <a:tcPr>
                    <a:noFill/>
                  </a:tcPr>
                </a:tc>
                <a:tc>
                  <a:txBody>
                    <a:bodyPr/>
                    <a:lstStyle/>
                    <a:p>
                      <a:r>
                        <a:rPr lang="en-US" sz="3600" dirty="0" smtClean="0"/>
                        <a:t>61</a:t>
                      </a:r>
                      <a:endParaRPr lang="en-US" sz="3600" dirty="0"/>
                    </a:p>
                  </a:txBody>
                  <a:tcPr/>
                </a:tc>
                <a:tc>
                  <a:txBody>
                    <a:bodyPr/>
                    <a:lstStyle/>
                    <a:p>
                      <a:r>
                        <a:rPr lang="en-US" sz="3600" dirty="0" smtClean="0"/>
                        <a:t>'a'</a:t>
                      </a:r>
                      <a:endParaRPr lang="en-US" sz="3600" dirty="0"/>
                    </a:p>
                  </a:txBody>
                  <a:tcPr/>
                </a:tc>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31</a:t>
                      </a:r>
                      <a:endParaRPr lang="en-US" sz="3600" dirty="0"/>
                    </a:p>
                  </a:txBody>
                  <a:tcPr/>
                </a:tc>
                <a:tc>
                  <a:txBody>
                    <a:bodyPr/>
                    <a:lstStyle/>
                    <a:p>
                      <a:r>
                        <a:rPr lang="en-US" sz="3600" dirty="0" smtClean="0"/>
                        <a:t>'1'</a:t>
                      </a:r>
                      <a:endParaRPr lang="en-US" sz="3600" dirty="0"/>
                    </a:p>
                  </a:txBody>
                  <a:tcPr/>
                </a:tc>
                <a:tc>
                  <a:txBody>
                    <a:bodyPr/>
                    <a:lstStyle/>
                    <a:p>
                      <a:endParaRPr lang="en-US" sz="3600" dirty="0"/>
                    </a:p>
                  </a:txBody>
                  <a:tcPr>
                    <a:noFill/>
                  </a:tcPr>
                </a:tc>
                <a:tc>
                  <a:txBody>
                    <a:bodyPr/>
                    <a:lstStyle/>
                    <a:p>
                      <a:r>
                        <a:rPr lang="en-US" sz="3600" dirty="0" smtClean="0"/>
                        <a:t>42</a:t>
                      </a:r>
                      <a:endParaRPr lang="en-US" sz="3600" dirty="0"/>
                    </a:p>
                  </a:txBody>
                  <a:tcPr/>
                </a:tc>
                <a:tc>
                  <a:txBody>
                    <a:bodyPr/>
                    <a:lstStyle/>
                    <a:p>
                      <a:r>
                        <a:rPr lang="en-US" sz="3600" dirty="0" smtClean="0"/>
                        <a:t>'B'</a:t>
                      </a:r>
                      <a:endParaRPr lang="en-US" sz="3600" dirty="0"/>
                    </a:p>
                  </a:txBody>
                  <a:tcPr/>
                </a:tc>
                <a:tc>
                  <a:txBody>
                    <a:bodyPr/>
                    <a:lstStyle/>
                    <a:p>
                      <a:endParaRPr lang="en-US" sz="3600" dirty="0"/>
                    </a:p>
                  </a:txBody>
                  <a:tcPr>
                    <a:noFill/>
                  </a:tcPr>
                </a:tc>
                <a:tc>
                  <a:txBody>
                    <a:bodyPr/>
                    <a:lstStyle/>
                    <a:p>
                      <a:r>
                        <a:rPr lang="en-US" sz="3600" dirty="0" smtClean="0"/>
                        <a:t>62</a:t>
                      </a:r>
                      <a:endParaRPr lang="en-US" sz="3600" dirty="0"/>
                    </a:p>
                  </a:txBody>
                  <a:tcPr/>
                </a:tc>
                <a:tc>
                  <a:txBody>
                    <a:bodyPr/>
                    <a:lstStyle/>
                    <a:p>
                      <a:r>
                        <a:rPr lang="en-US" sz="3600" dirty="0" smtClean="0"/>
                        <a:t>'b'</a:t>
                      </a:r>
                      <a:endParaRPr lang="en-US" sz="3600" dirty="0"/>
                    </a:p>
                  </a:txBody>
                  <a:tcPr/>
                </a:tc>
              </a:tr>
              <a:tr h="729456">
                <a:tc rowSpan="2">
                  <a:txBody>
                    <a:bodyPr/>
                    <a:lstStyle/>
                    <a:p>
                      <a:r>
                        <a:rPr lang="en-US" sz="3600" dirty="0" smtClean="0"/>
                        <a:t>0a</a:t>
                      </a:r>
                      <a:endParaRPr lang="en-US" sz="3600" dirty="0"/>
                    </a:p>
                  </a:txBody>
                  <a:tcPr/>
                </a:tc>
                <a:tc rowSpan="2">
                  <a:txBody>
                    <a:bodyPr/>
                    <a:lstStyle/>
                    <a:p>
                      <a:r>
                        <a:rPr lang="en-US" sz="3600" dirty="0" smtClean="0"/>
                        <a:t>'\n'</a:t>
                      </a:r>
                      <a:r>
                        <a:rPr lang="en-US" sz="3600" baseline="0" dirty="0" smtClean="0"/>
                        <a:t> LF</a:t>
                      </a:r>
                      <a:endParaRPr lang="en-US" sz="3600" dirty="0"/>
                    </a:p>
                  </a:txBody>
                  <a:tcPr/>
                </a:tc>
                <a:tc>
                  <a:txBody>
                    <a:bodyPr/>
                    <a:lstStyle/>
                    <a:p>
                      <a:endParaRPr lang="en-US" sz="3600" dirty="0"/>
                    </a:p>
                  </a:txBody>
                  <a:tcPr>
                    <a:solidFill>
                      <a:schemeClr val="bg1"/>
                    </a:solidFill>
                  </a:tcPr>
                </a:tc>
                <a:tc>
                  <a:txBody>
                    <a:bodyPr/>
                    <a:lstStyle/>
                    <a:p>
                      <a:r>
                        <a:rPr lang="en-US" sz="3600" dirty="0" smtClean="0"/>
                        <a:t>…</a:t>
                      </a:r>
                      <a:endParaRPr lang="en-US" sz="3600" dirty="0"/>
                    </a:p>
                  </a:txBody>
                  <a:tcPr/>
                </a:tc>
                <a:tc>
                  <a:txBody>
                    <a:bodyPr/>
                    <a:lstStyle/>
                    <a:p>
                      <a:r>
                        <a:rPr lang="en-US" sz="3600" dirty="0" smtClean="0"/>
                        <a:t>…</a:t>
                      </a:r>
                      <a:endParaRPr lang="en-US" sz="3600" dirty="0"/>
                    </a:p>
                  </a:txBody>
                  <a:tcPr/>
                </a:tc>
                <a:tc>
                  <a:txBody>
                    <a:bodyPr/>
                    <a:lstStyle/>
                    <a:p>
                      <a:endParaRPr lang="en-US" sz="3600" dirty="0"/>
                    </a:p>
                  </a:txBody>
                  <a:tcPr>
                    <a:noFill/>
                  </a:tcPr>
                </a:tc>
                <a:tc>
                  <a:txBody>
                    <a:bodyPr/>
                    <a:lstStyle/>
                    <a:p>
                      <a:r>
                        <a:rPr lang="en-US" sz="3600" dirty="0" smtClean="0"/>
                        <a:t>43</a:t>
                      </a:r>
                      <a:endParaRPr lang="en-US" sz="3600" dirty="0"/>
                    </a:p>
                  </a:txBody>
                  <a:tcPr/>
                </a:tc>
                <a:tc>
                  <a:txBody>
                    <a:bodyPr/>
                    <a:lstStyle/>
                    <a:p>
                      <a:r>
                        <a:rPr lang="en-US" sz="3600" dirty="0" smtClean="0"/>
                        <a:t>'C'</a:t>
                      </a:r>
                      <a:endParaRPr lang="en-US" sz="3600" dirty="0"/>
                    </a:p>
                  </a:txBody>
                  <a:tcPr/>
                </a:tc>
                <a:tc>
                  <a:txBody>
                    <a:bodyPr/>
                    <a:lstStyle/>
                    <a:p>
                      <a:endParaRPr lang="en-US" sz="3600" dirty="0"/>
                    </a:p>
                  </a:txBody>
                  <a:tcPr>
                    <a:noFill/>
                  </a:tcPr>
                </a:tc>
                <a:tc>
                  <a:txBody>
                    <a:bodyPr/>
                    <a:lstStyle/>
                    <a:p>
                      <a:r>
                        <a:rPr lang="en-US" sz="3600" dirty="0" smtClean="0"/>
                        <a:t>63</a:t>
                      </a:r>
                      <a:endParaRPr lang="en-US" sz="3600" dirty="0"/>
                    </a:p>
                  </a:txBody>
                  <a:tcPr/>
                </a:tc>
                <a:tc>
                  <a:txBody>
                    <a:bodyPr/>
                    <a:lstStyle/>
                    <a:p>
                      <a:r>
                        <a:rPr lang="en-US" sz="3600" dirty="0" smtClean="0"/>
                        <a:t>'c'</a:t>
                      </a:r>
                      <a:endParaRPr lang="en-US" sz="3600" dirty="0"/>
                    </a:p>
                  </a:txBody>
                  <a:tcPr/>
                </a:tc>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38</a:t>
                      </a:r>
                      <a:endParaRPr lang="en-US" sz="3600" dirty="0"/>
                    </a:p>
                  </a:txBody>
                  <a:tcPr/>
                </a:tc>
                <a:tc>
                  <a:txBody>
                    <a:bodyPr/>
                    <a:lstStyle/>
                    <a:p>
                      <a:r>
                        <a:rPr lang="en-US" sz="3600" dirty="0" smtClean="0"/>
                        <a:t>'8'</a:t>
                      </a:r>
                      <a:endParaRPr lang="en-US" sz="3600" dirty="0"/>
                    </a:p>
                  </a:txBody>
                  <a:tcPr/>
                </a:tc>
                <a:tc>
                  <a:txBody>
                    <a:bodyPr/>
                    <a:lstStyle/>
                    <a:p>
                      <a:endParaRPr lang="en-US" sz="3600" dirty="0"/>
                    </a:p>
                  </a:txBody>
                  <a:tcPr>
                    <a:noFill/>
                  </a:tcPr>
                </a:tc>
                <a:tc>
                  <a:txBody>
                    <a:bodyPr/>
                    <a:lstStyle/>
                    <a:p>
                      <a:r>
                        <a:rPr lang="en-US" sz="3600" dirty="0" smtClean="0"/>
                        <a:t>44</a:t>
                      </a:r>
                      <a:endParaRPr lang="en-US" sz="3600" dirty="0"/>
                    </a:p>
                  </a:txBody>
                  <a:tcPr/>
                </a:tc>
                <a:tc>
                  <a:txBody>
                    <a:bodyPr/>
                    <a:lstStyle/>
                    <a:p>
                      <a:r>
                        <a:rPr lang="en-US" sz="3600" dirty="0" smtClean="0"/>
                        <a:t>'D'</a:t>
                      </a:r>
                      <a:endParaRPr lang="en-US" sz="3600" dirty="0"/>
                    </a:p>
                  </a:txBody>
                  <a:tcPr/>
                </a:tc>
                <a:tc>
                  <a:txBody>
                    <a:bodyPr/>
                    <a:lstStyle/>
                    <a:p>
                      <a:endParaRPr lang="en-US" sz="3600" dirty="0"/>
                    </a:p>
                  </a:txBody>
                  <a:tcPr>
                    <a:noFill/>
                  </a:tcPr>
                </a:tc>
                <a:tc>
                  <a:txBody>
                    <a:bodyPr/>
                    <a:lstStyle/>
                    <a:p>
                      <a:r>
                        <a:rPr lang="en-US" sz="3600" dirty="0" smtClean="0"/>
                        <a:t>64</a:t>
                      </a:r>
                      <a:endParaRPr lang="en-US" sz="3600" dirty="0"/>
                    </a:p>
                  </a:txBody>
                  <a:tcPr/>
                </a:tc>
                <a:tc>
                  <a:txBody>
                    <a:bodyPr/>
                    <a:lstStyle/>
                    <a:p>
                      <a:r>
                        <a:rPr lang="en-US" sz="3600" dirty="0" smtClean="0"/>
                        <a:t>'d'</a:t>
                      </a:r>
                      <a:endParaRPr lang="en-US" sz="3600" dirty="0"/>
                    </a:p>
                  </a:txBody>
                  <a:tcPr/>
                </a:tc>
              </a:tr>
              <a:tr h="729456">
                <a:tc>
                  <a:txBody>
                    <a:bodyPr/>
                    <a:lstStyle/>
                    <a:p>
                      <a:r>
                        <a:rPr lang="en-US" sz="3600" dirty="0" smtClean="0"/>
                        <a:t>20</a:t>
                      </a:r>
                      <a:endParaRPr lang="en-US" sz="3600" dirty="0"/>
                    </a:p>
                  </a:txBody>
                  <a:tcPr/>
                </a:tc>
                <a:tc>
                  <a:txBody>
                    <a:bodyPr/>
                    <a:lstStyle/>
                    <a:p>
                      <a:r>
                        <a:rPr lang="en-US" sz="3600" dirty="0" smtClean="0"/>
                        <a:t>' ' SP</a:t>
                      </a:r>
                      <a:endParaRPr lang="en-US" sz="3600" dirty="0"/>
                    </a:p>
                  </a:txBody>
                  <a:tcPr/>
                </a:tc>
                <a:tc>
                  <a:txBody>
                    <a:bodyPr/>
                    <a:lstStyle/>
                    <a:p>
                      <a:endParaRPr lang="en-US" sz="3600" dirty="0"/>
                    </a:p>
                  </a:txBody>
                  <a:tcPr>
                    <a:solidFill>
                      <a:schemeClr val="bg1"/>
                    </a:solidFill>
                  </a:tcPr>
                </a:tc>
                <a:tc>
                  <a:txBody>
                    <a:bodyPr/>
                    <a:lstStyle/>
                    <a:p>
                      <a:r>
                        <a:rPr lang="en-US" sz="3600" dirty="0" smtClean="0"/>
                        <a:t>39</a:t>
                      </a:r>
                      <a:endParaRPr lang="en-US" sz="3600" dirty="0"/>
                    </a:p>
                  </a:txBody>
                  <a:tcPr/>
                </a:tc>
                <a:tc>
                  <a:txBody>
                    <a:bodyPr/>
                    <a:lstStyle/>
                    <a:p>
                      <a:r>
                        <a:rPr lang="en-US" sz="3600" dirty="0" smtClean="0"/>
                        <a:t>'9'</a:t>
                      </a:r>
                      <a:endParaRPr lang="en-US" sz="3600" dirty="0"/>
                    </a:p>
                  </a:txBody>
                  <a:tcPr/>
                </a:tc>
                <a:tc>
                  <a:txBody>
                    <a:bodyPr/>
                    <a:lstStyle/>
                    <a:p>
                      <a:endParaRPr lang="en-US" sz="3600" dirty="0"/>
                    </a:p>
                  </a:txBody>
                  <a:tcPr>
                    <a:noFill/>
                  </a:tcPr>
                </a:tc>
                <a:tc>
                  <a:txBody>
                    <a:bodyPr/>
                    <a:lstStyle/>
                    <a:p>
                      <a:r>
                        <a:rPr lang="en-US" sz="3600" dirty="0" smtClean="0"/>
                        <a:t>45</a:t>
                      </a:r>
                      <a:endParaRPr lang="en-US" sz="3600" dirty="0"/>
                    </a:p>
                  </a:txBody>
                  <a:tcPr/>
                </a:tc>
                <a:tc>
                  <a:txBody>
                    <a:bodyPr/>
                    <a:lstStyle/>
                    <a:p>
                      <a:r>
                        <a:rPr lang="en-US" sz="3600" dirty="0" smtClean="0"/>
                        <a:t>'E'</a:t>
                      </a:r>
                      <a:endParaRPr lang="en-US" sz="3600" dirty="0"/>
                    </a:p>
                  </a:txBody>
                  <a:tcPr/>
                </a:tc>
                <a:tc>
                  <a:txBody>
                    <a:bodyPr/>
                    <a:lstStyle/>
                    <a:p>
                      <a:endParaRPr lang="en-US" sz="3600" dirty="0"/>
                    </a:p>
                  </a:txBody>
                  <a:tcPr>
                    <a:noFill/>
                  </a:tcPr>
                </a:tc>
                <a:tc>
                  <a:txBody>
                    <a:bodyPr/>
                    <a:lstStyle/>
                    <a:p>
                      <a:r>
                        <a:rPr lang="en-US" sz="3600" dirty="0" smtClean="0"/>
                        <a:t>65</a:t>
                      </a:r>
                      <a:endParaRPr lang="en-US" sz="3600" dirty="0"/>
                    </a:p>
                  </a:txBody>
                  <a:tcPr/>
                </a:tc>
                <a:tc>
                  <a:txBody>
                    <a:bodyPr/>
                    <a:lstStyle/>
                    <a:p>
                      <a:r>
                        <a:rPr lang="en-US" sz="3600" dirty="0" smtClean="0"/>
                        <a:t>'e'</a:t>
                      </a:r>
                      <a:endParaRPr lang="en-US" sz="3600" dirty="0"/>
                    </a:p>
                  </a:txBody>
                  <a:tcPr/>
                </a:tc>
              </a:tr>
            </a:tbl>
          </a:graphicData>
        </a:graphic>
      </p:graphicFrame>
    </p:spTree>
    <p:extLst>
      <p:ext uri="{BB962C8B-B14F-4D97-AF65-F5344CB8AC3E}">
        <p14:creationId xmlns:p14="http://schemas.microsoft.com/office/powerpoint/2010/main" val="23878193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eyword </a:t>
            </a:r>
            <a:r>
              <a:rPr lang="en-US" dirty="0"/>
              <a:t>A</a:t>
            </a:r>
            <a:r>
              <a:rPr lang="en-US" dirty="0" smtClean="0"/>
              <a:t>rguments</a:t>
            </a:r>
            <a:endParaRPr lang="en-US" dirty="0"/>
          </a:p>
        </p:txBody>
      </p:sp>
      <p:sp>
        <p:nvSpPr>
          <p:cNvPr id="3" name="Content Placeholder 2"/>
          <p:cNvSpPr>
            <a:spLocks noGrp="1"/>
          </p:cNvSpPr>
          <p:nvPr>
            <p:ph idx="1"/>
          </p:nvPr>
        </p:nvSpPr>
        <p:spPr/>
        <p:txBody>
          <a:bodyPr/>
          <a:lstStyle/>
          <a:p>
            <a:pPr marL="0" lvl="0" indent="0">
              <a:buNone/>
            </a:pPr>
            <a:r>
              <a:rPr lang="en-US" sz="2800" dirty="0" smtClean="0">
                <a:solidFill>
                  <a:srgbClr val="000000"/>
                </a:solidFill>
              </a:rPr>
              <a:t>You can include the names of the parameters as "keywords" on your arguments:</a:t>
            </a:r>
          </a:p>
          <a:p>
            <a:pPr marL="0" lvl="0" indent="0">
              <a:buNone/>
            </a:pPr>
            <a:r>
              <a:rPr lang="en-US" sz="2800" dirty="0" smtClean="0">
                <a:solidFill>
                  <a:srgbClr val="000000"/>
                </a:solidFill>
              </a:rPr>
              <a:t>b </a:t>
            </a:r>
            <a:r>
              <a:rPr lang="en-US" sz="2800" dirty="0">
                <a:solidFill>
                  <a:srgbClr val="000000"/>
                </a:solidFill>
              </a:rPr>
              <a:t>= </a:t>
            </a:r>
            <a:r>
              <a:rPr lang="en-US" sz="2800" dirty="0" err="1" smtClean="0">
                <a:solidFill>
                  <a:srgbClr val="000000"/>
                </a:solidFill>
              </a:rPr>
              <a:t>i.</a:t>
            </a:r>
            <a:r>
              <a:rPr lang="en-US" sz="2800" dirty="0" err="1" smtClean="0">
                <a:solidFill>
                  <a:srgbClr val="000000"/>
                </a:solidFill>
                <a:hlinkClick r:id="rId3"/>
              </a:rPr>
              <a:t>to_bytes</a:t>
            </a:r>
            <a:r>
              <a:rPr lang="en-US" sz="2800" dirty="0" smtClean="0">
                <a:solidFill>
                  <a:srgbClr val="000000"/>
                </a:solidFill>
              </a:rPr>
              <a:t>(length=2, </a:t>
            </a:r>
            <a:r>
              <a:rPr lang="en-US" sz="2800" dirty="0" err="1" smtClean="0">
                <a:solidFill>
                  <a:srgbClr val="000000"/>
                </a:solidFill>
              </a:rPr>
              <a:t>byteorder</a:t>
            </a:r>
            <a:r>
              <a:rPr lang="en-US" sz="2800" dirty="0">
                <a:solidFill>
                  <a:srgbClr val="000000"/>
                </a:solidFill>
              </a:rPr>
              <a:t>='big</a:t>
            </a:r>
            <a:r>
              <a:rPr lang="en-US" sz="2800" dirty="0" smtClean="0">
                <a:solidFill>
                  <a:srgbClr val="000000"/>
                </a:solidFill>
              </a:rPr>
              <a:t>')</a:t>
            </a:r>
          </a:p>
          <a:p>
            <a:pPr marL="0" lvl="0" indent="0">
              <a:buNone/>
            </a:pPr>
            <a:r>
              <a:rPr lang="en-US" sz="2800" dirty="0" smtClean="0"/>
              <a:t># length – number of bytes to produce in b</a:t>
            </a:r>
          </a:p>
          <a:p>
            <a:pPr marL="0" lvl="0" indent="0">
              <a:buNone/>
            </a:pPr>
            <a:endParaRPr lang="en-US" sz="2800" dirty="0" smtClean="0"/>
          </a:p>
          <a:p>
            <a:pPr marL="0" indent="0">
              <a:buNone/>
            </a:pPr>
            <a:r>
              <a:rPr lang="en-US" sz="2800" dirty="0" smtClean="0"/>
              <a:t>i2 </a:t>
            </a:r>
            <a:r>
              <a:rPr lang="en-US" sz="2800" dirty="0"/>
              <a:t>= </a:t>
            </a:r>
            <a:r>
              <a:rPr lang="en-US" sz="2800" dirty="0" err="1" smtClean="0"/>
              <a:t>int.</a:t>
            </a:r>
            <a:r>
              <a:rPr lang="en-US" sz="2800" dirty="0" err="1" smtClean="0">
                <a:hlinkClick r:id="rId4"/>
              </a:rPr>
              <a:t>from_bytes</a:t>
            </a:r>
            <a:r>
              <a:rPr lang="en-US" sz="2800" dirty="0" smtClean="0"/>
              <a:t>(bytes=b, </a:t>
            </a:r>
            <a:r>
              <a:rPr lang="en-US" sz="2800" dirty="0" err="1" smtClean="0"/>
              <a:t>byteorder</a:t>
            </a:r>
            <a:r>
              <a:rPr lang="en-US" sz="2800" dirty="0" smtClean="0"/>
              <a:t>='big')</a:t>
            </a:r>
          </a:p>
          <a:p>
            <a:pPr marL="0" indent="0">
              <a:buNone/>
            </a:pPr>
            <a:endParaRPr lang="en-US" sz="2800" dirty="0" smtClean="0"/>
          </a:p>
          <a:p>
            <a:pPr marL="0" indent="0">
              <a:buNone/>
            </a:pPr>
            <a:r>
              <a:rPr lang="en-US" sz="2800" dirty="0" smtClean="0"/>
              <a:t># This can help make code self-documenting</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40</a:t>
            </a:fld>
            <a:endParaRPr lang="en-US" altLang="en-US" dirty="0"/>
          </a:p>
        </p:txBody>
      </p:sp>
    </p:spTree>
    <p:extLst>
      <p:ext uri="{BB962C8B-B14F-4D97-AF65-F5344CB8AC3E}">
        <p14:creationId xmlns:p14="http://schemas.microsoft.com/office/powerpoint/2010/main" val="18710079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9" name="Content Placeholder 8"/>
          <p:cNvSpPr>
            <a:spLocks noGrp="1"/>
          </p:cNvSpPr>
          <p:nvPr>
            <p:ph idx="1"/>
          </p:nvPr>
        </p:nvSpPr>
        <p:spPr/>
        <p:txBody>
          <a:bodyPr/>
          <a:lstStyle/>
          <a:p>
            <a:r>
              <a:rPr lang="en-US" dirty="0" smtClean="0"/>
              <a:t>b'\</a:t>
            </a:r>
            <a:r>
              <a:rPr lang="en-US" dirty="0" err="1" smtClean="0"/>
              <a:t>xbe</a:t>
            </a:r>
            <a:r>
              <a:rPr lang="en-US" dirty="0" smtClean="0"/>
              <a:t>\</a:t>
            </a:r>
            <a:r>
              <a:rPr lang="en-US" dirty="0" err="1" smtClean="0"/>
              <a:t>xef</a:t>
            </a:r>
            <a:r>
              <a:rPr lang="en-US" dirty="0"/>
              <a:t>'</a:t>
            </a:r>
            <a:r>
              <a:rPr lang="en-US" dirty="0" smtClean="0"/>
              <a:t> = 1011 1110 1110 1111 (as bytes)</a:t>
            </a:r>
          </a:p>
          <a:p>
            <a:r>
              <a:rPr lang="en-US" dirty="0" smtClean="0"/>
              <a:t>0xbeef = 1011 1110 1110 1111 (as </a:t>
            </a:r>
            <a:r>
              <a:rPr lang="en-US" dirty="0" err="1" smtClean="0"/>
              <a:t>int</a:t>
            </a:r>
            <a:r>
              <a:rPr lang="en-US" dirty="0" smtClean="0"/>
              <a:t>)</a:t>
            </a:r>
          </a:p>
          <a:p>
            <a:r>
              <a:rPr lang="en-US" dirty="0" smtClean="0"/>
              <a:t>(…).</a:t>
            </a:r>
            <a:r>
              <a:rPr lang="en-US" dirty="0" err="1" smtClean="0"/>
              <a:t>to_bytes</a:t>
            </a:r>
            <a:r>
              <a:rPr lang="en-US" dirty="0" smtClean="0"/>
              <a:t>(…,</a:t>
            </a:r>
            <a:r>
              <a:rPr lang="en-US" dirty="0" err="1" smtClean="0"/>
              <a:t>byteorder</a:t>
            </a:r>
            <a:r>
              <a:rPr lang="en-US" dirty="0" smtClean="0"/>
              <a:t>='big')</a:t>
            </a:r>
          </a:p>
          <a:p>
            <a:r>
              <a:rPr lang="en-US" dirty="0" err="1" smtClean="0"/>
              <a:t>int.from_bytes</a:t>
            </a:r>
            <a:r>
              <a:rPr lang="en-US" dirty="0" smtClean="0"/>
              <a:t>(…,</a:t>
            </a:r>
            <a:r>
              <a:rPr lang="en-US" dirty="0" err="1" smtClean="0"/>
              <a:t>byteorder</a:t>
            </a:r>
            <a:r>
              <a:rPr lang="en-US" dirty="0" smtClean="0"/>
              <a:t>='big')</a:t>
            </a:r>
          </a:p>
          <a:p>
            <a:r>
              <a:rPr lang="en-US" dirty="0" err="1" smtClean="0"/>
              <a:t>ord</a:t>
            </a:r>
            <a:r>
              <a:rPr lang="en-US" dirty="0" smtClean="0"/>
              <a:t>(…)</a:t>
            </a:r>
          </a:p>
          <a:p>
            <a:r>
              <a:rPr lang="en-US" dirty="0" err="1" smtClean="0"/>
              <a:t>chr</a:t>
            </a:r>
            <a:r>
              <a:rPr lang="en-US" dirty="0" smtClean="0"/>
              <a:t>(…)</a:t>
            </a:r>
          </a:p>
          <a:p>
            <a:r>
              <a:rPr lang="en-US" dirty="0" err="1" smtClean="0"/>
              <a:t>int</a:t>
            </a:r>
            <a:r>
              <a:rPr lang="en-US" dirty="0" smtClean="0"/>
              <a:t>(…)</a:t>
            </a:r>
          </a:p>
          <a:p>
            <a:r>
              <a:rPr lang="en-US" dirty="0" smtClean="0"/>
              <a:t>format(…,'x')</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41</a:t>
            </a:fld>
            <a:endParaRPr lang="en-US" altLang="en-US"/>
          </a:p>
        </p:txBody>
      </p:sp>
    </p:spTree>
    <p:extLst>
      <p:ext uri="{BB962C8B-B14F-4D97-AF65-F5344CB8AC3E}">
        <p14:creationId xmlns:p14="http://schemas.microsoft.com/office/powerpoint/2010/main" val="11603743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smtClean="0"/>
              <a:t>Why might </a:t>
            </a:r>
            <a:r>
              <a:rPr lang="en-US" b="1" dirty="0" err="1" smtClean="0"/>
              <a:t>int</a:t>
            </a:r>
            <a:r>
              <a:rPr lang="en-US" b="1" dirty="0" smtClean="0"/>
              <a:t>(…)</a:t>
            </a:r>
            <a:r>
              <a:rPr lang="en-US" dirty="0" smtClean="0"/>
              <a:t> and </a:t>
            </a:r>
            <a:r>
              <a:rPr lang="en-US" b="1" dirty="0" smtClean="0"/>
              <a:t>format(…)</a:t>
            </a:r>
            <a:r>
              <a:rPr lang="en-US" dirty="0" smtClean="0"/>
              <a:t> be less efficient than the others for creating a raw encoding?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42</a:t>
            </a:fld>
            <a:endParaRPr lang="en-US" altLang="en-US" dirty="0"/>
          </a:p>
        </p:txBody>
      </p:sp>
    </p:spTree>
    <p:extLst>
      <p:ext uri="{BB962C8B-B14F-4D97-AF65-F5344CB8AC3E}">
        <p14:creationId xmlns:p14="http://schemas.microsoft.com/office/powerpoint/2010/main" val="16099129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Create a striped sequence of bytes</a:t>
            </a:r>
          </a:p>
          <a:p>
            <a:pPr marL="0" indent="0">
              <a:buNone/>
            </a:pPr>
            <a:r>
              <a:rPr lang="en-US" b="1" dirty="0" smtClean="0"/>
              <a:t>10101010 11001100</a:t>
            </a:r>
          </a:p>
          <a:p>
            <a:pPr marL="0" indent="0">
              <a:buNone/>
            </a:pPr>
            <a:r>
              <a:rPr lang="en-US" dirty="0" smtClean="0"/>
              <a:t>Create the integer stored (in Python) as</a:t>
            </a:r>
          </a:p>
          <a:p>
            <a:pPr marL="0" indent="0">
              <a:buNone/>
            </a:pPr>
            <a:r>
              <a:rPr lang="en-US" b="1" dirty="0" smtClean="0"/>
              <a:t>1100110010101010</a:t>
            </a:r>
          </a:p>
          <a:p>
            <a:pPr marL="0" indent="0">
              <a:buNone/>
            </a:pPr>
            <a:r>
              <a:rPr lang="en-US" dirty="0" smtClean="0"/>
              <a:t>Create the byte array</a:t>
            </a:r>
          </a:p>
          <a:p>
            <a:pPr marL="0" indent="0">
              <a:buNone/>
            </a:pPr>
            <a:r>
              <a:rPr lang="en-US" b="1" dirty="0" smtClean="0"/>
              <a:t>11001100 11001100 </a:t>
            </a:r>
            <a:r>
              <a:rPr lang="en-US" b="1" dirty="0"/>
              <a:t>10101010 10101010 </a:t>
            </a:r>
            <a:endParaRPr lang="en-US" b="1" dirty="0" smtClean="0"/>
          </a:p>
          <a:p>
            <a:pPr marL="0" indent="0">
              <a:buNone/>
            </a:pPr>
            <a:r>
              <a:rPr lang="en-US" dirty="0" smtClean="0"/>
              <a:t>Create the integer</a:t>
            </a:r>
          </a:p>
          <a:p>
            <a:pPr marL="0" indent="0">
              <a:buNone/>
            </a:pPr>
            <a:r>
              <a:rPr lang="en-US" b="1" dirty="0"/>
              <a:t>11001100 11001100 10101010 10101010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43</a:t>
            </a:fld>
            <a:endParaRPr lang="en-US" altLang="en-US" dirty="0"/>
          </a:p>
        </p:txBody>
      </p:sp>
    </p:spTree>
    <p:extLst>
      <p:ext uri="{BB962C8B-B14F-4D97-AF65-F5344CB8AC3E}">
        <p14:creationId xmlns:p14="http://schemas.microsoft.com/office/powerpoint/2010/main" val="19658895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Create the bytes object </a:t>
            </a:r>
            <a:r>
              <a:rPr lang="en-US" b="1" dirty="0" err="1" smtClean="0"/>
              <a:t>b'ABC</a:t>
            </a:r>
            <a:r>
              <a:rPr lang="en-US" b="1" dirty="0" smtClean="0"/>
              <a:t>' by using literal hexadecimal byte encoding</a:t>
            </a:r>
          </a:p>
          <a:p>
            <a:pPr marL="0" indent="0">
              <a:buNone/>
            </a:pPr>
            <a:endParaRPr lang="en-US" b="1" dirty="0"/>
          </a:p>
          <a:p>
            <a:pPr marL="0" indent="0">
              <a:buNone/>
            </a:pPr>
            <a:r>
              <a:rPr lang="en-US" sz="5400" b="1" dirty="0" smtClean="0"/>
              <a:t>b'\x______</a:t>
            </a:r>
          </a:p>
          <a:p>
            <a:pPr marL="0" indent="0">
              <a:buNone/>
            </a:pPr>
            <a:endParaRPr lang="en-US" dirty="0" smtClean="0"/>
          </a:p>
          <a:p>
            <a:pPr marL="0" indent="0">
              <a:buNone/>
            </a:pPr>
            <a:r>
              <a:rPr lang="en-US" dirty="0" smtClean="0"/>
              <a:t>Choose a number from 1 to 20. Write all the bits of this number when stored in an </a:t>
            </a:r>
            <a:r>
              <a:rPr lang="en-US" dirty="0" err="1" smtClean="0"/>
              <a:t>int</a:t>
            </a:r>
            <a:r>
              <a:rPr lang="en-US" dirty="0" smtClean="0"/>
              <a:t>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44</a:t>
            </a:fld>
            <a:endParaRPr lang="en-US" altLang="en-US" dirty="0"/>
          </a:p>
        </p:txBody>
      </p:sp>
    </p:spTree>
    <p:extLst>
      <p:ext uri="{BB962C8B-B14F-4D97-AF65-F5344CB8AC3E}">
        <p14:creationId xmlns:p14="http://schemas.microsoft.com/office/powerpoint/2010/main" val="41115495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Write the number 512 as a binary number (by hand)</a:t>
            </a:r>
          </a:p>
          <a:p>
            <a:pPr marL="0" indent="0">
              <a:buNone/>
            </a:pPr>
            <a:endParaRPr lang="en-US" dirty="0"/>
          </a:p>
          <a:p>
            <a:pPr marL="0" indent="0">
              <a:buNone/>
            </a:pPr>
            <a:r>
              <a:rPr lang="en-US" b="1" dirty="0" smtClean="0"/>
              <a:t>Write how this number will be stored in binary as a python </a:t>
            </a:r>
            <a:r>
              <a:rPr lang="en-US" b="1" dirty="0" err="1" smtClean="0"/>
              <a:t>int</a:t>
            </a:r>
            <a:endParaRPr lang="en-US" b="1" dirty="0" smtClean="0"/>
          </a:p>
          <a:p>
            <a:pPr marL="0" indent="0">
              <a:buNone/>
            </a:pPr>
            <a:endParaRPr lang="en-US" dirty="0"/>
          </a:p>
          <a:p>
            <a:pPr marL="0" indent="0">
              <a:buNone/>
            </a:pPr>
            <a:r>
              <a:rPr lang="en-US" dirty="0" smtClean="0"/>
              <a:t>Write the bits used to store the result of </a:t>
            </a:r>
          </a:p>
          <a:p>
            <a:pPr marL="0" indent="0">
              <a:buNone/>
            </a:pPr>
            <a:r>
              <a:rPr lang="en-US" dirty="0" smtClean="0"/>
              <a:t>(512).</a:t>
            </a:r>
            <a:r>
              <a:rPr lang="en-US" dirty="0" err="1" smtClean="0"/>
              <a:t>to_bytes</a:t>
            </a:r>
            <a:r>
              <a:rPr lang="en-US" dirty="0" smtClean="0"/>
              <a:t>(4,"big")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45</a:t>
            </a:fld>
            <a:endParaRPr lang="en-US" altLang="en-US" dirty="0"/>
          </a:p>
        </p:txBody>
      </p:sp>
    </p:spTree>
    <p:extLst>
      <p:ext uri="{BB962C8B-B14F-4D97-AF65-F5344CB8AC3E}">
        <p14:creationId xmlns:p14="http://schemas.microsoft.com/office/powerpoint/2010/main" val="8217449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a:t>Explain why you do not want to use </a:t>
            </a:r>
            <a:r>
              <a:rPr lang="en-US" b="1" dirty="0" err="1"/>
              <a:t>int</a:t>
            </a:r>
            <a:r>
              <a:rPr lang="en-US" b="1" dirty="0"/>
              <a:t>, </a:t>
            </a:r>
            <a:r>
              <a:rPr lang="en-US" b="1" dirty="0" err="1"/>
              <a:t>str</a:t>
            </a:r>
            <a:r>
              <a:rPr lang="en-US" b="1" dirty="0"/>
              <a:t>, or .format for manipulating bits and bytes in </a:t>
            </a:r>
            <a:r>
              <a:rPr lang="en-US" b="1" dirty="0" smtClean="0"/>
              <a:t>Python</a:t>
            </a:r>
          </a:p>
          <a:p>
            <a:pPr marL="0" indent="0">
              <a:buNone/>
            </a:pPr>
            <a:endParaRPr lang="en-US" b="1" dirty="0"/>
          </a:p>
          <a:p>
            <a:pPr marL="0" indent="0">
              <a:buNone/>
            </a:pPr>
            <a:endParaRPr lang="en-US" dirty="0" smtClean="0"/>
          </a:p>
          <a:p>
            <a:pPr marL="0" indent="0">
              <a:buNone/>
            </a:pPr>
            <a:r>
              <a:rPr lang="en-US" dirty="0" smtClean="0"/>
              <a:t>Write what will be displayed by </a:t>
            </a:r>
            <a:br>
              <a:rPr lang="en-US" dirty="0" smtClean="0"/>
            </a:br>
            <a:r>
              <a:rPr lang="en-US" dirty="0" smtClean="0"/>
              <a:t>print(</a:t>
            </a:r>
            <a:r>
              <a:rPr lang="en-US" dirty="0" err="1" smtClean="0"/>
              <a:t>chr</a:t>
            </a:r>
            <a:r>
              <a:rPr lang="en-US" dirty="0" smtClean="0"/>
              <a:t>(0x32)+</a:t>
            </a:r>
            <a:r>
              <a:rPr lang="en-US" dirty="0" err="1" smtClean="0"/>
              <a:t>chr</a:t>
            </a:r>
            <a:r>
              <a:rPr lang="en-US" dirty="0" smtClean="0"/>
              <a:t>(0x30)+</a:t>
            </a:r>
            <a:r>
              <a:rPr lang="en-US" dirty="0" err="1" smtClean="0"/>
              <a:t>chr</a:t>
            </a:r>
            <a:r>
              <a:rPr lang="en-US" dirty="0" smtClean="0"/>
              <a:t>(0x31)+</a:t>
            </a:r>
            <a:r>
              <a:rPr lang="en-US" dirty="0" err="1"/>
              <a:t>chr</a:t>
            </a:r>
            <a:r>
              <a:rPr lang="en-US" dirty="0"/>
              <a:t>(0x36) </a:t>
            </a:r>
            <a:r>
              <a:rPr lang="en-US" dirty="0" smtClean="0"/>
              <a:t>	+</a:t>
            </a:r>
            <a:r>
              <a:rPr lang="en-US" dirty="0" err="1" smtClean="0"/>
              <a:t>chr</a:t>
            </a:r>
            <a:r>
              <a:rPr lang="en-US" dirty="0" smtClean="0"/>
              <a:t>(0x20)+</a:t>
            </a:r>
            <a:r>
              <a:rPr lang="en-US" dirty="0" err="1" smtClean="0"/>
              <a:t>chr</a:t>
            </a:r>
            <a:r>
              <a:rPr lang="en-US" dirty="0" smtClean="0"/>
              <a:t>(0x41)+</a:t>
            </a:r>
            <a:r>
              <a:rPr lang="en-US" dirty="0" err="1" smtClean="0"/>
              <a:t>chr</a:t>
            </a:r>
            <a:r>
              <a:rPr lang="en-US" dirty="0" smtClean="0"/>
              <a:t>(0x44))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46</a:t>
            </a:fld>
            <a:endParaRPr lang="en-US" altLang="en-US" dirty="0"/>
          </a:p>
        </p:txBody>
      </p:sp>
    </p:spTree>
    <p:extLst>
      <p:ext uri="{BB962C8B-B14F-4D97-AF65-F5344CB8AC3E}">
        <p14:creationId xmlns:p14="http://schemas.microsoft.com/office/powerpoint/2010/main" val="30985549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Explore the operators &lt;&lt;, &gt;&gt;, &amp;, and I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47</a:t>
            </a:fld>
            <a:endParaRPr lang="en-US" altLang="en-US" dirty="0"/>
          </a:p>
        </p:txBody>
      </p:sp>
    </p:spTree>
    <p:extLst>
      <p:ext uri="{BB962C8B-B14F-4D97-AF65-F5344CB8AC3E}">
        <p14:creationId xmlns:p14="http://schemas.microsoft.com/office/powerpoint/2010/main" val="10984836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primes string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…1111111111111111100000000000001111111111100000001111100011</a:t>
            </a:r>
          </a:p>
          <a:p>
            <a:pPr marL="0" indent="0">
              <a:buNone/>
            </a:pPr>
            <a:endParaRPr lang="en-US" dirty="0"/>
          </a:p>
          <a:p>
            <a:pPr marL="0" indent="0">
              <a:buNone/>
            </a:pPr>
            <a:endParaRPr lang="en-US" dirty="0" smtClean="0"/>
          </a:p>
          <a:p>
            <a:pPr marL="0" indent="0">
              <a:buNone/>
            </a:pPr>
            <a:r>
              <a:rPr lang="en-US" dirty="0" smtClean="0"/>
              <a:t>(Why is this a "primes"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48</a:t>
            </a:fld>
            <a:endParaRPr lang="en-US" altLang="en-US" dirty="0"/>
          </a:p>
        </p:txBody>
      </p:sp>
    </p:spTree>
    <p:extLst>
      <p:ext uri="{BB962C8B-B14F-4D97-AF65-F5344CB8AC3E}">
        <p14:creationId xmlns:p14="http://schemas.microsoft.com/office/powerpoint/2010/main" val="23930324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Brainstorm a list of as many sub-methods for a program to parse this file as you can.</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49</a:t>
            </a:fld>
            <a:endParaRPr lang="en-US" altLang="en-US" dirty="0"/>
          </a:p>
        </p:txBody>
      </p:sp>
    </p:spTree>
    <p:extLst>
      <p:ext uri="{BB962C8B-B14F-4D97-AF65-F5344CB8AC3E}">
        <p14:creationId xmlns:p14="http://schemas.microsoft.com/office/powerpoint/2010/main" val="286738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2</a:t>
            </a:r>
            <a:endParaRPr lang="en-US" dirty="0"/>
          </a:p>
        </p:txBody>
      </p:sp>
      <p:sp>
        <p:nvSpPr>
          <p:cNvPr id="3" name="Content Placeholder 2"/>
          <p:cNvSpPr>
            <a:spLocks noGrp="1"/>
          </p:cNvSpPr>
          <p:nvPr>
            <p:ph idx="1"/>
          </p:nvPr>
        </p:nvSpPr>
        <p:spPr/>
        <p:txBody>
          <a:bodyPr/>
          <a:lstStyle/>
          <a:p>
            <a:r>
              <a:rPr lang="en-US" dirty="0" smtClean="0">
                <a:sym typeface="Wingdings" panose="05000000000000000000" pitchFamily="2" charset="2"/>
                <a:hlinkClick r:id="rId3"/>
              </a:rPr>
              <a:t>Lab 2 Example Format</a:t>
            </a:r>
            <a:endParaRPr lang="en-US" dirty="0" smtClean="0">
              <a:sym typeface="Wingdings" panose="05000000000000000000" pitchFamily="2" charset="2"/>
            </a:endParaRPr>
          </a:p>
          <a:p>
            <a:r>
              <a:rPr lang="en-US" dirty="0" smtClean="0">
                <a:sym typeface="Wingdings" panose="05000000000000000000" pitchFamily="2" charset="2"/>
              </a:rPr>
              <a:t>This example uses the IP header (Fig. 4.16)</a:t>
            </a:r>
          </a:p>
          <a:p>
            <a:r>
              <a:rPr lang="en-US" dirty="0" smtClean="0">
                <a:sym typeface="Wingdings" panose="05000000000000000000" pitchFamily="2" charset="2"/>
              </a:rPr>
              <a:t>You will use UDP header + data --- much shorter!</a:t>
            </a:r>
            <a:endParaRPr lang="en-US" dirty="0">
              <a:sym typeface="Wingdings" panose="05000000000000000000" pitchFamily="2" charset="2"/>
            </a:endParaRP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2674701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dirty="0" err="1" smtClean="0"/>
              <a:t>pseudocode</a:t>
            </a:r>
            <a:r>
              <a:rPr lang="en-US" dirty="0" smtClean="0"/>
              <a:t> 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50</a:t>
            </a:fld>
            <a:endParaRPr lang="en-US" altLang="en-US" dirty="0"/>
          </a:p>
        </p:txBody>
      </p:sp>
    </p:spTree>
    <p:extLst>
      <p:ext uri="{BB962C8B-B14F-4D97-AF65-F5344CB8AC3E}">
        <p14:creationId xmlns:p14="http://schemas.microsoft.com/office/powerpoint/2010/main" val="42328890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b="1" dirty="0" smtClean="0"/>
              <a:t>Python code </a:t>
            </a:r>
            <a:r>
              <a:rPr lang="en-US" dirty="0" smtClean="0"/>
              <a:t>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51</a:t>
            </a:fld>
            <a:endParaRPr lang="en-US" altLang="en-US" dirty="0"/>
          </a:p>
        </p:txBody>
      </p:sp>
    </p:spTree>
    <p:extLst>
      <p:ext uri="{BB962C8B-B14F-4D97-AF65-F5344CB8AC3E}">
        <p14:creationId xmlns:p14="http://schemas.microsoft.com/office/powerpoint/2010/main" val="22582520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literal types</a:t>
            </a:r>
            <a:endParaRPr lang="en-US" dirty="0"/>
          </a:p>
        </p:txBody>
      </p:sp>
      <p:sp>
        <p:nvSpPr>
          <p:cNvPr id="8" name="Text Placeholder 7"/>
          <p:cNvSpPr>
            <a:spLocks noGrp="1"/>
          </p:cNvSpPr>
          <p:nvPr>
            <p:ph type="body" idx="1"/>
          </p:nvPr>
        </p:nvSpPr>
        <p:spPr/>
        <p:txBody>
          <a:bodyPr/>
          <a:lstStyle/>
          <a:p>
            <a:r>
              <a:rPr lang="en-US" dirty="0" smtClean="0"/>
              <a:t>Python</a:t>
            </a:r>
            <a:endParaRPr lang="en-US" dirty="0"/>
          </a:p>
        </p:txBody>
      </p:sp>
      <p:sp>
        <p:nvSpPr>
          <p:cNvPr id="9" name="Content Placeholder 8"/>
          <p:cNvSpPr>
            <a:spLocks noGrp="1"/>
          </p:cNvSpPr>
          <p:nvPr>
            <p:ph sz="half" idx="2"/>
          </p:nvPr>
        </p:nvSpPr>
        <p:spPr/>
        <p:txBody>
          <a:bodyPr/>
          <a:lstStyle/>
          <a:p>
            <a:pPr marL="0" indent="0">
              <a:buNone/>
            </a:pPr>
            <a:r>
              <a:rPr lang="en-US" dirty="0" smtClean="0"/>
              <a:t>Specify bits in a byte</a:t>
            </a:r>
          </a:p>
          <a:p>
            <a:pPr marL="0" indent="0">
              <a:buNone/>
            </a:pPr>
            <a:r>
              <a:rPr lang="en-US" dirty="0" smtClean="0"/>
              <a:t>b = b'\</a:t>
            </a:r>
            <a:r>
              <a:rPr lang="en-US" dirty="0" err="1" smtClean="0"/>
              <a:t>xff</a:t>
            </a:r>
            <a:r>
              <a:rPr lang="en-US" dirty="0" smtClean="0"/>
              <a:t>'</a:t>
            </a:r>
          </a:p>
          <a:p>
            <a:pPr marL="0" indent="0">
              <a:buNone/>
            </a:pPr>
            <a:r>
              <a:rPr lang="en-US" dirty="0" smtClean="0"/>
              <a:t>Specify bits in an </a:t>
            </a:r>
            <a:r>
              <a:rPr lang="en-US" dirty="0" err="1" smtClean="0"/>
              <a:t>int</a:t>
            </a:r>
            <a:endParaRPr lang="en-US" dirty="0" smtClean="0"/>
          </a:p>
          <a:p>
            <a:pPr marL="0" indent="0">
              <a:buNone/>
            </a:pPr>
            <a:r>
              <a:rPr lang="en-US" dirty="0" err="1" smtClean="0"/>
              <a:t>i</a:t>
            </a:r>
            <a:r>
              <a:rPr lang="en-US" dirty="0" smtClean="0"/>
              <a:t> = 0x7fffffff</a:t>
            </a:r>
          </a:p>
          <a:p>
            <a:pPr marL="0" indent="0">
              <a:buNone/>
            </a:pPr>
            <a:endParaRPr lang="en-US" dirty="0"/>
          </a:p>
        </p:txBody>
      </p:sp>
      <p:sp>
        <p:nvSpPr>
          <p:cNvPr id="10" name="Text Placeholder 9"/>
          <p:cNvSpPr>
            <a:spLocks noGrp="1"/>
          </p:cNvSpPr>
          <p:nvPr>
            <p:ph type="body" sz="quarter" idx="3"/>
          </p:nvPr>
        </p:nvSpPr>
        <p:spPr/>
        <p:txBody>
          <a:bodyPr/>
          <a:lstStyle/>
          <a:p>
            <a:r>
              <a:rPr lang="en-US" dirty="0" smtClean="0"/>
              <a:t>Java</a:t>
            </a:r>
            <a:endParaRPr lang="en-US" dirty="0"/>
          </a:p>
        </p:txBody>
      </p:sp>
      <p:sp>
        <p:nvSpPr>
          <p:cNvPr id="11" name="Content Placeholder 10"/>
          <p:cNvSpPr>
            <a:spLocks noGrp="1"/>
          </p:cNvSpPr>
          <p:nvPr>
            <p:ph sz="quarter" idx="4"/>
          </p:nvPr>
        </p:nvSpPr>
        <p:spPr/>
        <p:txBody>
          <a:bodyPr/>
          <a:lstStyle/>
          <a:p>
            <a:pPr marL="0" indent="0">
              <a:buNone/>
            </a:pPr>
            <a:endParaRPr lang="en-US" dirty="0" smtClean="0"/>
          </a:p>
          <a:p>
            <a:pPr marL="0" indent="0">
              <a:buNone/>
            </a:pPr>
            <a:r>
              <a:rPr lang="en-US" dirty="0" smtClean="0"/>
              <a:t>byte b = 0xff;</a:t>
            </a:r>
          </a:p>
          <a:p>
            <a:pPr marL="0" indent="0">
              <a:buNone/>
            </a:pPr>
            <a:endParaRPr lang="en-US" dirty="0" smtClean="0"/>
          </a:p>
          <a:p>
            <a:pPr marL="0" indent="0">
              <a:buNone/>
            </a:pPr>
            <a:r>
              <a:rPr lang="en-US" dirty="0" err="1" smtClean="0"/>
              <a:t>int</a:t>
            </a:r>
            <a:r>
              <a:rPr lang="en-US" dirty="0" smtClean="0"/>
              <a:t> </a:t>
            </a:r>
            <a:r>
              <a:rPr lang="en-US" dirty="0" err="1" smtClean="0"/>
              <a:t>i</a:t>
            </a:r>
            <a:r>
              <a:rPr lang="en-US" dirty="0" smtClean="0"/>
              <a:t> = 0x7fffffff;</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52</a:t>
            </a:fld>
            <a:endParaRPr lang="en-US" altLang="en-US" dirty="0"/>
          </a:p>
        </p:txBody>
      </p:sp>
    </p:spTree>
    <p:extLst>
      <p:ext uri="{BB962C8B-B14F-4D97-AF65-F5344CB8AC3E}">
        <p14:creationId xmlns:p14="http://schemas.microsoft.com/office/powerpoint/2010/main" val="365567438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byte lists and strings</a:t>
            </a:r>
            <a:endParaRPr lang="en-US" dirty="0"/>
          </a:p>
        </p:txBody>
      </p:sp>
      <p:sp>
        <p:nvSpPr>
          <p:cNvPr id="6" name="Text Placeholder 5"/>
          <p:cNvSpPr>
            <a:spLocks noGrp="1"/>
          </p:cNvSpPr>
          <p:nvPr>
            <p:ph type="body" idx="1"/>
          </p:nvPr>
        </p:nvSpPr>
        <p:spPr/>
        <p:txBody>
          <a:bodyPr/>
          <a:lstStyle/>
          <a:p>
            <a:r>
              <a:rPr lang="en-US" dirty="0" smtClean="0"/>
              <a:t>Python 2.7</a:t>
            </a:r>
            <a:endParaRPr lang="en-US" dirty="0"/>
          </a:p>
        </p:txBody>
      </p:sp>
      <p:sp>
        <p:nvSpPr>
          <p:cNvPr id="3" name="Content Placeholder 2"/>
          <p:cNvSpPr>
            <a:spLocks noGrp="1"/>
          </p:cNvSpPr>
          <p:nvPr>
            <p:ph sz="half" idx="2"/>
          </p:nvPr>
        </p:nvSpPr>
        <p:spPr/>
        <p:txBody>
          <a:bodyPr/>
          <a:lstStyle/>
          <a:p>
            <a:pPr marL="0" indent="0">
              <a:buNone/>
            </a:pPr>
            <a:r>
              <a:rPr lang="en-US" dirty="0" err="1" smtClean="0"/>
              <a:t>str</a:t>
            </a:r>
            <a:endParaRPr lang="en-US" dirty="0" smtClean="0"/>
          </a:p>
          <a:p>
            <a:pPr marL="0" indent="0">
              <a:buNone/>
            </a:pPr>
            <a:r>
              <a:rPr lang="en-US" dirty="0" err="1" smtClean="0"/>
              <a:t>bytearray</a:t>
            </a:r>
            <a:endParaRPr lang="en-US" dirty="0" smtClean="0"/>
          </a:p>
          <a:p>
            <a:pPr marL="0" indent="0">
              <a:buNone/>
            </a:pPr>
            <a:r>
              <a:rPr lang="en-US" dirty="0" err="1" smtClean="0"/>
              <a:t>unicode</a:t>
            </a:r>
            <a:endParaRPr lang="en-US" dirty="0"/>
          </a:p>
        </p:txBody>
      </p:sp>
      <p:sp>
        <p:nvSpPr>
          <p:cNvPr id="7" name="Text Placeholder 6"/>
          <p:cNvSpPr>
            <a:spLocks noGrp="1"/>
          </p:cNvSpPr>
          <p:nvPr>
            <p:ph type="body" sz="quarter" idx="3"/>
          </p:nvPr>
        </p:nvSpPr>
        <p:spPr>
          <a:xfrm>
            <a:off x="2819400" y="1524000"/>
            <a:ext cx="4041775" cy="639762"/>
          </a:xfrm>
        </p:spPr>
        <p:txBody>
          <a:bodyPr/>
          <a:lstStyle/>
          <a:p>
            <a:r>
              <a:rPr lang="en-US" dirty="0" smtClean="0"/>
              <a:t>Python 3.x</a:t>
            </a:r>
            <a:endParaRPr lang="en-US" dirty="0"/>
          </a:p>
        </p:txBody>
      </p:sp>
      <p:sp>
        <p:nvSpPr>
          <p:cNvPr id="8" name="Content Placeholder 7"/>
          <p:cNvSpPr>
            <a:spLocks noGrp="1"/>
          </p:cNvSpPr>
          <p:nvPr>
            <p:ph sz="quarter" idx="4"/>
          </p:nvPr>
        </p:nvSpPr>
        <p:spPr>
          <a:xfrm>
            <a:off x="2819400" y="2209800"/>
            <a:ext cx="6324600" cy="3951288"/>
          </a:xfrm>
        </p:spPr>
        <p:txBody>
          <a:bodyPr/>
          <a:lstStyle/>
          <a:p>
            <a:pPr marL="0" indent="0">
              <a:buNone/>
            </a:pPr>
            <a:r>
              <a:rPr lang="en-US" dirty="0" smtClean="0"/>
              <a:t>bytes               # ASCII string, array of bytes</a:t>
            </a:r>
          </a:p>
          <a:p>
            <a:pPr marL="0" indent="0">
              <a:buNone/>
            </a:pPr>
            <a:r>
              <a:rPr lang="en-US" dirty="0" err="1" smtClean="0"/>
              <a:t>bytearray</a:t>
            </a:r>
            <a:r>
              <a:rPr lang="en-US" dirty="0" smtClean="0"/>
              <a:t>         # Mutable list of bytes</a:t>
            </a:r>
          </a:p>
          <a:p>
            <a:pPr marL="0" indent="0">
              <a:buNone/>
            </a:pPr>
            <a:r>
              <a:rPr lang="en-US" dirty="0" err="1" smtClean="0"/>
              <a:t>str</a:t>
            </a:r>
            <a:r>
              <a:rPr lang="en-US" dirty="0" smtClean="0"/>
              <a:t>                    # Unicode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53</a:t>
            </a:fld>
            <a:endParaRPr lang="en-US" altLang="en-US" dirty="0"/>
          </a:p>
        </p:txBody>
      </p:sp>
    </p:spTree>
    <p:extLst>
      <p:ext uri="{BB962C8B-B14F-4D97-AF65-F5344CB8AC3E}">
        <p14:creationId xmlns:p14="http://schemas.microsoft.com/office/powerpoint/2010/main" val="18274911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54</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0"/>
          </a:xfrm>
          <a:prstGeom prst="rect">
            <a:avLst/>
          </a:prstGeom>
        </p:spPr>
      </p:pic>
    </p:spTree>
    <p:extLst>
      <p:ext uri="{BB962C8B-B14F-4D97-AF65-F5344CB8AC3E}">
        <p14:creationId xmlns:p14="http://schemas.microsoft.com/office/powerpoint/2010/main" val="3073576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altLang="en-US" sz="4000" i="1" dirty="0" smtClean="0">
                <a:solidFill>
                  <a:srgbClr val="008000"/>
                </a:solidFill>
                <a:latin typeface="Gill Sans MT" pitchFamily="34" charset="0"/>
              </a:rPr>
              <a:t>Computer </a:t>
            </a:r>
            <a:r>
              <a:rPr lang="en-US" altLang="en-US" sz="4000" i="1" dirty="0">
                <a:solidFill>
                  <a:srgbClr val="008000"/>
                </a:solidFill>
                <a:latin typeface="Gill Sans MT" pitchFamily="34" charset="0"/>
              </a:rPr>
              <a:t>Networking: A Top Down Approach </a:t>
            </a:r>
            <a:r>
              <a:rPr lang="en-US" altLang="en-US" sz="4000" dirty="0">
                <a:solidFill>
                  <a:srgbClr val="008000"/>
                </a:solidFill>
                <a:latin typeface="Gill Sans MT" pitchFamily="34" charset="0"/>
              </a:rPr>
              <a:t/>
            </a:r>
            <a:br>
              <a:rPr lang="en-US" altLang="en-US" sz="4000" dirty="0">
                <a:solidFill>
                  <a:srgbClr val="008000"/>
                </a:solidFill>
                <a:latin typeface="Gill Sans MT" pitchFamily="34" charset="0"/>
              </a:rPr>
            </a:br>
            <a:r>
              <a:rPr lang="en-US" altLang="en-US" sz="3200" dirty="0" smtClean="0">
                <a:solidFill>
                  <a:srgbClr val="008000"/>
                </a:solidFill>
                <a:latin typeface="Gill Sans MT" pitchFamily="34" charset="0"/>
              </a:rPr>
              <a:t>7</a:t>
            </a:r>
            <a:r>
              <a:rPr lang="en-US" altLang="en-US" sz="3200" baseline="30000" dirty="0" smtClean="0">
                <a:solidFill>
                  <a:srgbClr val="008000"/>
                </a:solidFill>
                <a:latin typeface="Gill Sans MT" pitchFamily="34" charset="0"/>
              </a:rPr>
              <a:t>th</a:t>
            </a:r>
            <a:r>
              <a:rPr lang="en-US" altLang="en-US" sz="3200" dirty="0" smtClean="0">
                <a:solidFill>
                  <a:srgbClr val="008000"/>
                </a:solidFill>
                <a:latin typeface="Gill Sans MT" pitchFamily="34" charset="0"/>
              </a:rPr>
              <a:t> </a:t>
            </a:r>
            <a:r>
              <a:rPr lang="en-US" altLang="en-US" sz="3200" dirty="0">
                <a:solidFill>
                  <a:srgbClr val="008000"/>
                </a:solidFill>
                <a:latin typeface="Gill Sans MT" pitchFamily="34" charset="0"/>
              </a:rPr>
              <a:t>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smtClean="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55</a:t>
            </a:fld>
            <a:endParaRPr lang="en-US" altLang="en-US"/>
          </a:p>
        </p:txBody>
      </p:sp>
      <p:pic>
        <p:nvPicPr>
          <p:cNvPr id="102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t>
            </a:r>
            <a:r>
              <a:rPr lang="en-US" dirty="0" smtClean="0"/>
              <a:t>uestions about Lab 2?</a:t>
            </a:r>
            <a:endParaRPr lang="en-US" dirty="0"/>
          </a:p>
        </p:txBody>
      </p:sp>
      <p:sp>
        <p:nvSpPr>
          <p:cNvPr id="3" name="Content Placeholder 2"/>
          <p:cNvSpPr>
            <a:spLocks noGrp="1"/>
          </p:cNvSpPr>
          <p:nvPr>
            <p:ph idx="1"/>
          </p:nvPr>
        </p:nvSpPr>
        <p:spPr/>
        <p:txBody>
          <a:bodyPr/>
          <a:lstStyle/>
          <a:p>
            <a:r>
              <a:rPr lang="en-US" dirty="0" smtClean="0"/>
              <a:t>What we've discussed today</a:t>
            </a:r>
          </a:p>
          <a:p>
            <a:r>
              <a:rPr lang="en-US" dirty="0" smtClean="0"/>
              <a:t>Python code in lab assignment</a:t>
            </a:r>
          </a:p>
          <a:p>
            <a:r>
              <a:rPr lang="en-US" dirty="0" smtClean="0"/>
              <a:t>Role of UDP in network stack</a:t>
            </a:r>
          </a:p>
          <a:p>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171049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endian / little endian</a:t>
            </a:r>
            <a:endParaRPr lang="en-US" dirty="0"/>
          </a:p>
        </p:txBody>
      </p:sp>
      <p:sp>
        <p:nvSpPr>
          <p:cNvPr id="3" name="Content Placeholder 2"/>
          <p:cNvSpPr>
            <a:spLocks noGrp="1"/>
          </p:cNvSpPr>
          <p:nvPr>
            <p:ph idx="1"/>
          </p:nvPr>
        </p:nvSpPr>
        <p:spPr/>
        <p:txBody>
          <a:bodyPr/>
          <a:lstStyle/>
          <a:p>
            <a:pPr marL="0" indent="0">
              <a:buNone/>
            </a:pPr>
            <a:r>
              <a:rPr lang="en-US" dirty="0" smtClean="0"/>
              <a:t>1000</a:t>
            </a:r>
            <a:r>
              <a:rPr lang="en-US" baseline="-25000" dirty="0" smtClean="0"/>
              <a:t>10</a:t>
            </a:r>
            <a:r>
              <a:rPr lang="en-US" dirty="0" smtClean="0"/>
              <a:t> can be written with the bytes</a:t>
            </a:r>
          </a:p>
          <a:p>
            <a:pPr marL="0" indent="0">
              <a:buNone/>
            </a:pPr>
            <a:r>
              <a:rPr lang="en-US" dirty="0" smtClean="0"/>
              <a:t>big endian:   most significant byte first</a:t>
            </a:r>
          </a:p>
          <a:p>
            <a:pPr marL="0" indent="0">
              <a:buNone/>
            </a:pPr>
            <a:r>
              <a:rPr lang="en-US" dirty="0" smtClean="0"/>
              <a:t>0000 </a:t>
            </a:r>
            <a:r>
              <a:rPr lang="en-US" dirty="0"/>
              <a:t>0011     1110 </a:t>
            </a:r>
            <a:r>
              <a:rPr lang="en-US" dirty="0" smtClean="0"/>
              <a:t>1000		(03 e8)</a:t>
            </a:r>
            <a:endParaRPr lang="en-US" dirty="0"/>
          </a:p>
          <a:p>
            <a:pPr marL="0" indent="0">
              <a:buNone/>
            </a:pPr>
            <a:r>
              <a:rPr lang="en-US" dirty="0" smtClean="0"/>
              <a:t>little endian:  least significant byte first</a:t>
            </a:r>
          </a:p>
          <a:p>
            <a:pPr marL="0" indent="0">
              <a:buNone/>
            </a:pPr>
            <a:r>
              <a:rPr lang="en-US" dirty="0"/>
              <a:t>1110 </a:t>
            </a:r>
            <a:r>
              <a:rPr lang="en-US" dirty="0" smtClean="0"/>
              <a:t>1000	</a:t>
            </a:r>
            <a:r>
              <a:rPr lang="en-US" dirty="0"/>
              <a:t> </a:t>
            </a:r>
            <a:r>
              <a:rPr lang="en-US" dirty="0" smtClean="0"/>
              <a:t>    0000 0011		(e8 03)</a:t>
            </a:r>
          </a:p>
          <a:p>
            <a:pPr marL="0" indent="0">
              <a:buNone/>
            </a:pPr>
            <a:endParaRPr lang="en-US" dirty="0"/>
          </a:p>
          <a:p>
            <a:pPr marL="0" indent="0">
              <a:buNone/>
            </a:pPr>
            <a:r>
              <a:rPr lang="en-US" dirty="0" smtClean="0"/>
              <a:t>Network order is BIG ENDIAN (whew!)</a:t>
            </a:r>
          </a:p>
          <a:p>
            <a:pPr marL="0" indent="0">
              <a:buNone/>
            </a:pPr>
            <a:r>
              <a:rPr lang="en-US" dirty="0" smtClean="0"/>
              <a:t>Intel machines are LITTLE ENDIAN</a:t>
            </a:r>
            <a:endParaRPr lang="en-US" dirty="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7501251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Convert the number 700 to binary</a:t>
            </a:r>
          </a:p>
          <a:p>
            <a:r>
              <a:rPr lang="en-US" dirty="0" smtClean="0"/>
              <a:t>Write 700 in big-endian format (in binary)</a:t>
            </a:r>
          </a:p>
          <a:p>
            <a:r>
              <a:rPr lang="en-US" dirty="0" smtClean="0"/>
              <a:t>Convert the binary to hexadecimal shorthand</a:t>
            </a:r>
          </a:p>
          <a:p>
            <a:r>
              <a:rPr lang="en-US" dirty="0" smtClean="0"/>
              <a:t>Write 700 in little-endian (hexadecimal shorthand)</a:t>
            </a:r>
          </a:p>
          <a:p>
            <a:r>
              <a:rPr lang="en-US" dirty="0" smtClean="0"/>
              <a:t>Repeat for 443, 587 (these are ports we will use later in the quarter)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561989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6" name="Text Placeholder 5"/>
          <p:cNvSpPr>
            <a:spLocks noGrp="1"/>
          </p:cNvSpPr>
          <p:nvPr>
            <p:ph type="body" idx="1"/>
          </p:nvPr>
        </p:nvSpPr>
        <p:spPr/>
        <p:txBody>
          <a:bodyPr/>
          <a:lstStyle/>
          <a:p>
            <a:r>
              <a:rPr lang="en-US" dirty="0" smtClean="0"/>
              <a:t>Python</a:t>
            </a:r>
            <a:endParaRPr lang="en-US" dirty="0"/>
          </a:p>
        </p:txBody>
      </p:sp>
      <p:sp>
        <p:nvSpPr>
          <p:cNvPr id="7" name="Content Placeholder 6"/>
          <p:cNvSpPr>
            <a:spLocks noGrp="1"/>
          </p:cNvSpPr>
          <p:nvPr>
            <p:ph sz="half" idx="2"/>
          </p:nvPr>
        </p:nvSpPr>
        <p:spPr/>
        <p:txBody>
          <a:bodyPr/>
          <a:lstStyle/>
          <a:p>
            <a:pPr marL="0" indent="0">
              <a:buNone/>
            </a:pPr>
            <a:r>
              <a:rPr lang="en-US" dirty="0" smtClean="0"/>
              <a:t>Interpreted</a:t>
            </a:r>
          </a:p>
          <a:p>
            <a:pPr marL="0" indent="0">
              <a:buNone/>
            </a:pPr>
            <a:r>
              <a:rPr lang="en-US" dirty="0" smtClean="0"/>
              <a:t>Interactive</a:t>
            </a:r>
          </a:p>
          <a:p>
            <a:pPr marL="0" indent="0">
              <a:buNone/>
            </a:pPr>
            <a:r>
              <a:rPr lang="en-US" dirty="0" smtClean="0"/>
              <a:t>Dynamically typed – Variable type determined at run-time</a:t>
            </a:r>
          </a:p>
          <a:p>
            <a:pPr marL="0" indent="0">
              <a:buNone/>
            </a:pPr>
            <a:r>
              <a:rPr lang="en-US" dirty="0" smtClean="0"/>
              <a:t>Unit-tests essential</a:t>
            </a:r>
          </a:p>
          <a:p>
            <a:pPr marL="0" indent="0">
              <a:buNone/>
            </a:pPr>
            <a:r>
              <a:rPr lang="en-US" dirty="0" smtClean="0"/>
              <a:t>white-space: delimited</a:t>
            </a:r>
            <a:br>
              <a:rPr lang="en-US" dirty="0" smtClean="0"/>
            </a:br>
            <a:r>
              <a:rPr lang="en-US" dirty="0" smtClean="0"/>
              <a:t>(like </a:t>
            </a:r>
            <a:r>
              <a:rPr lang="en-US" dirty="0" err="1" smtClean="0"/>
              <a:t>pseudocode</a:t>
            </a:r>
            <a:r>
              <a:rPr lang="en-US" dirty="0" smtClean="0"/>
              <a:t>)</a:t>
            </a:r>
          </a:p>
          <a:p>
            <a:pPr marL="0" indent="0">
              <a:buNone/>
            </a:pPr>
            <a:r>
              <a:rPr lang="en-US" dirty="0" smtClean="0"/>
              <a:t># comment</a:t>
            </a:r>
          </a:p>
          <a:p>
            <a:pPr marL="0" indent="0">
              <a:buNone/>
            </a:pPr>
            <a:endParaRPr lang="en-US" dirty="0" smtClean="0"/>
          </a:p>
        </p:txBody>
      </p:sp>
      <p:sp>
        <p:nvSpPr>
          <p:cNvPr id="8" name="Text Placeholder 7"/>
          <p:cNvSpPr>
            <a:spLocks noGrp="1"/>
          </p:cNvSpPr>
          <p:nvPr>
            <p:ph type="body" sz="quarter" idx="3"/>
          </p:nvPr>
        </p:nvSpPr>
        <p:spPr/>
        <p:txBody>
          <a:bodyPr/>
          <a:lstStyle/>
          <a:p>
            <a:r>
              <a:rPr lang="en-US" dirty="0" smtClean="0"/>
              <a:t>Java</a:t>
            </a:r>
            <a:endParaRPr lang="en-US" dirty="0"/>
          </a:p>
        </p:txBody>
      </p:sp>
      <p:sp>
        <p:nvSpPr>
          <p:cNvPr id="9" name="Content Placeholder 8"/>
          <p:cNvSpPr>
            <a:spLocks noGrp="1"/>
          </p:cNvSpPr>
          <p:nvPr>
            <p:ph sz="quarter" idx="4"/>
          </p:nvPr>
        </p:nvSpPr>
        <p:spPr/>
        <p:txBody>
          <a:bodyPr/>
          <a:lstStyle/>
          <a:p>
            <a:pPr marL="0" indent="0">
              <a:buNone/>
            </a:pPr>
            <a:r>
              <a:rPr lang="en-US" dirty="0" smtClean="0"/>
              <a:t>Compiled</a:t>
            </a:r>
          </a:p>
          <a:p>
            <a:pPr marL="0" indent="0">
              <a:buNone/>
            </a:pPr>
            <a:r>
              <a:rPr lang="en-US" dirty="0" smtClean="0"/>
              <a:t>Consider all code </a:t>
            </a:r>
          </a:p>
          <a:p>
            <a:pPr marL="0" indent="0">
              <a:buNone/>
            </a:pPr>
            <a:r>
              <a:rPr lang="en-US" dirty="0" smtClean="0"/>
              <a:t>Statically typed – Variable type checked by compiler</a:t>
            </a:r>
            <a:br>
              <a:rPr lang="en-US" dirty="0" smtClean="0"/>
            </a:br>
            <a:endParaRPr lang="en-US" dirty="0" smtClean="0"/>
          </a:p>
          <a:p>
            <a:pPr marL="0" indent="0">
              <a:buNone/>
            </a:pPr>
            <a:r>
              <a:rPr lang="en-US" dirty="0" smtClean="0"/>
              <a:t>Unit-tests essential</a:t>
            </a:r>
          </a:p>
          <a:p>
            <a:pPr marL="0" indent="0">
              <a:buNone/>
            </a:pPr>
            <a:r>
              <a:rPr lang="en-US" dirty="0" smtClean="0"/>
              <a:t>{ } ; delimited</a:t>
            </a:r>
            <a:br>
              <a:rPr lang="en-US" dirty="0" smtClean="0"/>
            </a:br>
            <a:endParaRPr lang="en-US" dirty="0" smtClean="0"/>
          </a:p>
          <a:p>
            <a:pPr marL="0" indent="0">
              <a:buNone/>
            </a:pPr>
            <a:r>
              <a:rPr lang="en-US" dirty="0" smtClean="0"/>
              <a:t>// comment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37679656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4.xml><?xml version="1.0" encoding="utf-8"?>
<p:tagLst xmlns:a="http://schemas.openxmlformats.org/drawingml/2006/main" xmlns:r="http://schemas.openxmlformats.org/officeDocument/2006/relationships" xmlns:p="http://schemas.openxmlformats.org/presentationml/2006/main">
  <p:tag name="__PE_POLL_EMBED_ID" val="ab2ae6ff-f18b-42da-98d8-8e1fa8cc67c7"/>
  <p:tag name="__PE_ORIG_SIZE" val="500"/>
</p:tagLst>
</file>

<file path=ppt/tags/tag5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54672</TotalTime>
  <Words>3546</Words>
  <Application>Microsoft Office PowerPoint</Application>
  <PresentationFormat>On-screen Show (4:3)</PresentationFormat>
  <Paragraphs>983</Paragraphs>
  <Slides>55</Slides>
  <Notes>55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55</vt:i4>
      </vt:variant>
    </vt:vector>
  </HeadingPairs>
  <TitlesOfParts>
    <vt:vector size="62" baseType="lpstr">
      <vt:lpstr>Arial</vt:lpstr>
      <vt:lpstr>Calibri</vt:lpstr>
      <vt:lpstr>Gill Sans MT</vt:lpstr>
      <vt:lpstr>Tahoma</vt:lpstr>
      <vt:lpstr>Times New Roman</vt:lpstr>
      <vt:lpstr>Wingdings</vt:lpstr>
      <vt:lpstr>2_Network</vt:lpstr>
      <vt:lpstr>    CS2911 Week 1, Class 3</vt:lpstr>
      <vt:lpstr>Muddiest Point</vt:lpstr>
      <vt:lpstr>Muddiest Point </vt:lpstr>
      <vt:lpstr> Required ASCII characters</vt:lpstr>
      <vt:lpstr>Lab 2</vt:lpstr>
      <vt:lpstr>Questions about Lab 2?</vt:lpstr>
      <vt:lpstr>Big endian / little endian</vt:lpstr>
      <vt:lpstr>Exercise</vt:lpstr>
      <vt:lpstr>Introduction to Python</vt:lpstr>
      <vt:lpstr>Introduction to Python</vt:lpstr>
      <vt:lpstr>Introduction to Python</vt:lpstr>
      <vt:lpstr>Indexing lists and strings</vt:lpstr>
      <vt:lpstr>Negative indices</vt:lpstr>
      <vt:lpstr>If/else</vt:lpstr>
      <vt:lpstr>Loops</vt:lpstr>
      <vt:lpstr>Exceptions in Python</vt:lpstr>
      <vt:lpstr>Conversions</vt:lpstr>
      <vt:lpstr>Python 2 vs. Python 3</vt:lpstr>
      <vt:lpstr>Python 3 and Text files</vt:lpstr>
      <vt:lpstr>Unicode Basics</vt:lpstr>
      <vt:lpstr>How integers are stored conceptually in Python</vt:lpstr>
      <vt:lpstr>Different ways of writing an integer literal in Python</vt:lpstr>
      <vt:lpstr>Exercise</vt:lpstr>
      <vt:lpstr>Exercise</vt:lpstr>
      <vt:lpstr>Exercise</vt:lpstr>
      <vt:lpstr>How strings are conceptually stored in Python</vt:lpstr>
      <vt:lpstr>How strings are conceptually stored in in Python</vt:lpstr>
      <vt:lpstr>ord() and chr()</vt:lpstr>
      <vt:lpstr>How bytes are stored in Python</vt:lpstr>
      <vt:lpstr>Arbitrary byte literals</vt:lpstr>
      <vt:lpstr>bytes can be sliced like strings</vt:lpstr>
      <vt:lpstr>Converting between strings and bytes</vt:lpstr>
      <vt:lpstr>int() and str()</vt:lpstr>
      <vt:lpstr>int() and str()</vt:lpstr>
      <vt:lpstr>int(…,16)</vt:lpstr>
      <vt:lpstr>format(…,'x')</vt:lpstr>
      <vt:lpstr>big / little endian byte order</vt:lpstr>
      <vt:lpstr>Circle one for each line:</vt:lpstr>
      <vt:lpstr>.to_bytes() </vt:lpstr>
      <vt:lpstr>Keyword Arguments</vt:lpstr>
      <vt:lpstr>Review</vt:lpstr>
      <vt:lpstr>Question</vt:lpstr>
      <vt:lpstr>Exercise</vt:lpstr>
      <vt:lpstr>Exercise</vt:lpstr>
      <vt:lpstr>Exercise</vt:lpstr>
      <vt:lpstr>Exercise</vt:lpstr>
      <vt:lpstr>Challenges (purely optional)</vt:lpstr>
      <vt:lpstr>Create a primes string (purely optional)</vt:lpstr>
      <vt:lpstr>Exercise</vt:lpstr>
      <vt:lpstr>Exercise</vt:lpstr>
      <vt:lpstr>Exercise</vt:lpstr>
      <vt:lpstr>Binary literal types</vt:lpstr>
      <vt:lpstr>Python byte lists and strings</vt:lpstr>
      <vt:lpstr>PowerPoint Presentation</vt:lpstr>
      <vt:lpstr>Acknowledgement</vt:lpstr>
    </vt:vector>
  </TitlesOfParts>
  <Company>MSOE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1590</cp:revision>
  <cp:lastPrinted>2016-09-09T17:01:43Z</cp:lastPrinted>
  <dcterms:created xsi:type="dcterms:W3CDTF">1999-09-06T21:32:20Z</dcterms:created>
  <dcterms:modified xsi:type="dcterms:W3CDTF">2016-09-23T21:20:52Z</dcterms:modified>
</cp:coreProperties>
</file>