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tags/tag2.xml" ContentType="application/vnd.openxmlformats-officedocument.presentationml.tags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0" r:id="rId1"/>
  </p:sldMasterIdLst>
  <p:notesMasterIdLst>
    <p:notesMasterId r:id="rId25"/>
  </p:notesMasterIdLst>
  <p:handoutMasterIdLst>
    <p:handoutMasterId r:id="rId26"/>
  </p:handoutMasterIdLst>
  <p:sldIdLst>
    <p:sldId id="320" r:id="rId2"/>
    <p:sldId id="673" r:id="rId3"/>
    <p:sldId id="659" r:id="rId4"/>
    <p:sldId id="656" r:id="rId5"/>
    <p:sldId id="657" r:id="rId6"/>
    <p:sldId id="658" r:id="rId7"/>
    <p:sldId id="660" r:id="rId8"/>
    <p:sldId id="665" r:id="rId9"/>
    <p:sldId id="677" r:id="rId10"/>
    <p:sldId id="667" r:id="rId11"/>
    <p:sldId id="668" r:id="rId12"/>
    <p:sldId id="669" r:id="rId13"/>
    <p:sldId id="670" r:id="rId14"/>
    <p:sldId id="671" r:id="rId15"/>
    <p:sldId id="672" r:id="rId16"/>
    <p:sldId id="681" r:id="rId17"/>
    <p:sldId id="674" r:id="rId18"/>
    <p:sldId id="678" r:id="rId19"/>
    <p:sldId id="679" r:id="rId20"/>
    <p:sldId id="680" r:id="rId21"/>
    <p:sldId id="661" r:id="rId22"/>
    <p:sldId id="581" r:id="rId23"/>
    <p:sldId id="682" r:id="rId24"/>
  </p:sldIdLst>
  <p:sldSz cx="9144000" cy="6858000" type="screen4x3"/>
  <p:notesSz cx="7132638" cy="9418638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68">
          <p15:clr>
            <a:srgbClr val="A4A3A4"/>
          </p15:clr>
        </p15:guide>
        <p15:guide id="2" pos="2248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Animation="0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A0075"/>
    <a:srgbClr val="DABFA6"/>
    <a:srgbClr val="340068"/>
    <a:srgbClr val="5600AC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4" autoAdjust="0"/>
    <p:restoredTop sz="78839" autoAdjust="0"/>
  </p:normalViewPr>
  <p:slideViewPr>
    <p:cSldViewPr>
      <p:cViewPr varScale="1">
        <p:scale>
          <a:sx n="67" d="100"/>
          <a:sy n="67" d="100"/>
        </p:scale>
        <p:origin x="1632" y="53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243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5" d="100"/>
          <a:sy n="55" d="100"/>
        </p:scale>
        <p:origin x="-1752" y="-78"/>
      </p:cViewPr>
      <p:guideLst>
        <p:guide orient="horz" pos="2968"/>
        <p:guide pos="22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43068" y="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t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2529E20D-C01B-46D0-A41A-D6165D8D3A51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43068" y="8948333"/>
            <a:ext cx="3089571" cy="4703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4483" tIns="47244" rIns="94483" bIns="47244" numCol="1" anchor="b" anchorCtr="0" compatLnSpc="1">
            <a:prstTxWarp prst="textNoShape">
              <a:avLst/>
            </a:prstTxWarp>
          </a:bodyPr>
          <a:lstStyle>
            <a:lvl1pPr algn="r" defTabSz="945586">
              <a:defRPr sz="1200">
                <a:latin typeface="Tahoma" pitchFamily="34" charset="0"/>
              </a:defRPr>
            </a:lvl1pPr>
          </a:lstStyle>
          <a:p>
            <a:pPr>
              <a:defRPr/>
            </a:pPr>
            <a:fld id="{C4600123-D749-482B-BA7C-88453F3AD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15929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2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770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657" y="2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770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65878" y="4485066"/>
            <a:ext cx="5200882" cy="4260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70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8970131"/>
            <a:ext cx="3122077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70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657" y="8970131"/>
            <a:ext cx="3118981" cy="4485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89413" tIns="44706" rIns="89413" bIns="44706" numCol="1" anchor="b" anchorCtr="0" compatLnSpc="1">
            <a:prstTxWarp prst="textNoShape">
              <a:avLst/>
            </a:prstTxWarp>
          </a:bodyPr>
          <a:lstStyle>
            <a:lvl1pPr algn="r">
              <a:defRPr sz="1200" b="1">
                <a:latin typeface="Times New Roman" pitchFamily="18" charset="0"/>
              </a:defRPr>
            </a:lvl1pPr>
          </a:lstStyle>
          <a:p>
            <a:pPr>
              <a:defRPr/>
            </a:pPr>
            <a:fld id="{37170AD8-106F-4ED5-A489-4A01038054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21511" name="Picture 8"/>
          <p:cNvPicPr>
            <a:picLocks noRot="1"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14477" y="672763"/>
            <a:ext cx="4903689" cy="3700179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43728355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notesMaster" Target="../notesMasters/notesMaster1.xml"/><Relationship Id="rId1" Type="http://schemas.openxmlformats.org/officeDocument/2006/relationships/tags" Target="../tags/tag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211263" y="708025"/>
            <a:ext cx="4710112" cy="35321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fontAlgn="base"/>
            <a:r>
              <a:rPr kumimoji="1" lang="en-US" sz="1200" b="1" i="0" kern="1200" baseline="0" dirty="0" smtClean="0">
                <a:solidFill>
                  <a:schemeClr val="tx1"/>
                </a:solidFill>
                <a:effectLst/>
                <a:latin typeface="Arial" charset="0"/>
                <a:ea typeface="+mn-ea"/>
                <a:cs typeface="+mn-cs"/>
              </a:rPr>
              <a:t>17q1 7-1 1-7,9-24</a:t>
            </a:r>
          </a:p>
          <a:p>
            <a:pPr fontAlgn="base"/>
            <a:endParaRPr kumimoji="1" lang="en-US" sz="1200" b="1" i="0" kern="1200" baseline="0" dirty="0" smtClean="0">
              <a:solidFill>
                <a:schemeClr val="tx1"/>
              </a:solidFill>
              <a:effectLst/>
              <a:latin typeface="Arial" charset="0"/>
              <a:ea typeface="+mn-ea"/>
              <a:cs typeface="+mn-cs"/>
            </a:endParaRP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CF96CB7F-5ABD-4C30-9F6C-4AEDAA9135B2}" type="datetime3">
              <a:rPr lang="en-US" smtClean="0"/>
              <a:t>10 November 2016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Dr. Josiah Yoder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1"/>
            </p:custDataLst>
          </p:nvPr>
        </p:nvSpPr>
        <p:spPr>
          <a:xfrm>
            <a:off x="2" y="3"/>
            <a:ext cx="3810000" cy="372803"/>
          </a:xfrm>
          <a:prstGeom prst="rect">
            <a:avLst/>
          </a:prstGeom>
          <a:noFill/>
        </p:spPr>
        <p:txBody>
          <a:bodyPr vert="horz" lIns="91409" tIns="45704" rIns="91409" bIns="45704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944183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 defTabSz="966788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>
              <a:defRPr/>
            </a:pPr>
            <a:fld id="{BB049FB4-3255-2941-964B-63DD24C4C301}" type="slidenum">
              <a:rPr lang="en-US" i="0" smtClean="0">
                <a:latin typeface="Times New Roman" charset="0"/>
              </a:rPr>
              <a:pPr>
                <a:defRPr/>
              </a:pPr>
              <a:t>17</a:t>
            </a:fld>
            <a:endParaRPr lang="en-US" i="0" dirty="0" smtClean="0">
              <a:latin typeface="Times New Roman" charset="0"/>
            </a:endParaRPr>
          </a:p>
        </p:txBody>
      </p:sp>
      <p:sp>
        <p:nvSpPr>
          <p:cNvPr id="112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ln/>
        </p:spPr>
      </p:sp>
      <p:sp>
        <p:nvSpPr>
          <p:cNvPr id="112644" name="Rectangle 3"/>
          <p:cNvSpPr>
            <a:spLocks noGrp="1" noChangeArrowheads="1"/>
          </p:cNvSpPr>
          <p:nvPr>
            <p:ph type="body" idx="1"/>
          </p:nvPr>
        </p:nvSpPr>
        <p:spPr>
          <a:extLs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>
              <a:defRPr/>
            </a:pPr>
            <a:r>
              <a:rPr lang="en-US" dirty="0" smtClean="0">
                <a:latin typeface="Times New Roman" charset="0"/>
                <a:cs typeface="+mn-cs"/>
              </a:rPr>
              <a:t>Provided</a:t>
            </a:r>
            <a:r>
              <a:rPr lang="en-US" baseline="0" dirty="0" smtClean="0">
                <a:latin typeface="Times New Roman" charset="0"/>
                <a:cs typeface="+mn-cs"/>
              </a:rPr>
              <a:t> by Kurose &amp; Ross</a:t>
            </a:r>
            <a:endParaRPr lang="en-US" dirty="0">
              <a:latin typeface="Times New Roman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7273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Slide may be from our text's accompanying</a:t>
            </a:r>
            <a:r>
              <a:rPr lang="en-US" baseline="0" dirty="0" smtClean="0"/>
              <a:t> slides (I got it from Dr. </a:t>
            </a:r>
            <a:r>
              <a:rPr lang="en-US" baseline="0" dirty="0" err="1" smtClean="0"/>
              <a:t>Rothe's</a:t>
            </a:r>
            <a:r>
              <a:rPr lang="en-US" baseline="0" dirty="0" smtClean="0"/>
              <a:t> slides, which are often from the text)</a:t>
            </a:r>
          </a:p>
          <a:p>
            <a:endParaRPr lang="en-US" baseline="0" dirty="0" smtClean="0"/>
          </a:p>
          <a:p>
            <a:r>
              <a:rPr lang="en-US" baseline="0" dirty="0" smtClean="0"/>
              <a:t>Though our text does not use "Network Interface" for the link layer, so who knows…</a:t>
            </a:r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325757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Dr. </a:t>
            </a:r>
            <a:r>
              <a:rPr lang="en-US" baseline="0" dirty="0" err="1" smtClean="0"/>
              <a:t>Rothe</a:t>
            </a:r>
            <a:r>
              <a:rPr lang="en-US" baseline="0" dirty="0" smtClean="0"/>
              <a:t> and the web, I assume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868819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defTabSz="966788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9667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fld id="{9E24ABF2-CDF6-4ACA-B7F9-630FB4EDEFBC}" type="slidenum">
              <a:rPr lang="en-US" altLang="en-US" sz="1300">
                <a:latin typeface="Times New Roman" panose="02020603050405020304" pitchFamily="18" charset="0"/>
              </a:rPr>
              <a:pPr/>
              <a:t>20</a:t>
            </a:fld>
            <a:endParaRPr lang="en-US" altLang="en-US" sz="1300">
              <a:latin typeface="Times New Roman" panose="02020603050405020304" pitchFamily="18" charset="0"/>
            </a:endParaRPr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8888" y="720725"/>
            <a:ext cx="4800600" cy="3600450"/>
          </a:xfrm>
          <a:prstGeom prst="rect">
            <a:avLst/>
          </a:prstGeom>
          <a:ln/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dirty="0" smtClean="0">
                <a:ea typeface="ＭＳ Ｐゴシック" panose="020B0600070205080204" pitchFamily="34" charset="-128"/>
              </a:rPr>
              <a:t>From Kurose-Ross</a:t>
            </a:r>
          </a:p>
          <a:p>
            <a:endParaRPr lang="en-US" altLang="en-US" dirty="0" smtClean="0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82567570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5506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
Poll Title: What was the muddiest point? (CS2911)
https://www.polleverywhere.com/free_text_polls/zIp2tH2IVWjXv4H</a:t>
            </a:r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0" y="0"/>
            <a:ext cx="3810000" cy="1270000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6253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Official </a:t>
            </a:r>
            <a:r>
              <a:rPr lang="en-US" dirty="0" err="1" smtClean="0"/>
              <a:t>Verson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6483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98044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Dr. </a:t>
            </a:r>
            <a:r>
              <a:rPr lang="en-US" dirty="0" err="1" smtClean="0"/>
              <a:t>Rothe</a:t>
            </a:r>
            <a:r>
              <a:rPr lang="en-US" dirty="0" smtClean="0"/>
              <a:t> and the web, I assume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312808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Dr </a:t>
            </a:r>
            <a:r>
              <a:rPr lang="en-US" baseline="0" dirty="0" err="1" smtClean="0"/>
              <a:t>Rothe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1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</a:t>
            </a:r>
            <a:r>
              <a:rPr lang="en-US" baseline="0" dirty="0" smtClean="0"/>
              <a:t> Dr </a:t>
            </a:r>
            <a:r>
              <a:rPr lang="en-US" baseline="0" dirty="0" err="1" smtClean="0"/>
              <a:t>Rothe</a:t>
            </a:r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200785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Dr </a:t>
            </a:r>
            <a:r>
              <a:rPr lang="en-US" baseline="0" dirty="0" err="1" smtClean="0"/>
              <a:t>Rothe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No dedicated</a:t>
            </a:r>
            <a:r>
              <a:rPr lang="en-US" baseline="0" dirty="0" smtClean="0"/>
              <a:t> line</a:t>
            </a:r>
          </a:p>
          <a:p>
            <a:r>
              <a:rPr lang="en-US" dirty="0" smtClean="0"/>
              <a:t>Instead, message broken up into (you guessed</a:t>
            </a:r>
            <a:r>
              <a:rPr lang="en-US" baseline="0" dirty="0" smtClean="0"/>
              <a:t> it!) </a:t>
            </a:r>
            <a:r>
              <a:rPr lang="en-US" b="1" i="1" baseline="0" dirty="0" smtClean="0"/>
              <a:t>packets</a:t>
            </a:r>
            <a:r>
              <a:rPr lang="en-US" b="0" i="0" baseline="0" dirty="0" smtClean="0"/>
              <a:t> which are sent through the network individually.</a:t>
            </a:r>
          </a:p>
          <a:p>
            <a:r>
              <a:rPr lang="en-US" b="0" i="0" baseline="0" dirty="0" smtClean="0"/>
              <a:t>Different packets may take a different route through the network (See To: C vs To: D in figure)</a:t>
            </a:r>
          </a:p>
          <a:p>
            <a:r>
              <a:rPr lang="en-US" b="0" i="0" baseline="0" dirty="0" smtClean="0"/>
              <a:t>Packets all share a line (Again, see To: C vs To: D in figure)</a:t>
            </a:r>
          </a:p>
          <a:p>
            <a:r>
              <a:rPr lang="en-US" b="0" i="0" baseline="0" dirty="0" smtClean="0"/>
              <a:t>The NETWORK layer is responsible for making sure packets get to their destination.</a:t>
            </a:r>
          </a:p>
          <a:p>
            <a:r>
              <a:rPr lang="en-US" b="0" i="0" baseline="0" dirty="0" smtClean="0"/>
              <a:t>It does this by … </a:t>
            </a:r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04184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Dr </a:t>
            </a:r>
            <a:r>
              <a:rPr lang="en-US" baseline="0" dirty="0" err="1" smtClean="0"/>
              <a:t>Rothe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8076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447800" y="1177925"/>
            <a:ext cx="4237038" cy="31781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dirty="0" smtClean="0"/>
              <a:t>From</a:t>
            </a:r>
            <a:r>
              <a:rPr lang="en-US" baseline="0" dirty="0" smtClean="0"/>
              <a:t> Dr </a:t>
            </a:r>
            <a:r>
              <a:rPr lang="en-US" baseline="0" dirty="0" err="1" smtClean="0"/>
              <a:t>Rothe</a:t>
            </a:r>
            <a:endParaRPr lang="en-US" dirty="0" smtClean="0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CS2911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pPr>
              <a:defRPr/>
            </a:pPr>
            <a:fld id="{D190EF7B-1EC8-4955-8E30-7A4364FC460B}" type="datetime3">
              <a:rPr lang="en-US" smtClean="0"/>
              <a:t>10 November 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Dr. Josiah Yoder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7170AD8-106F-4ED5-A489-4A0103805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194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7" name="Rectangle 6"/>
          <p:cNvSpPr txBox="1">
            <a:spLocks noChangeArrowheads="1"/>
          </p:cNvSpPr>
          <p:nvPr userDrawn="1"/>
        </p:nvSpPr>
        <p:spPr bwMode="auto">
          <a:xfrm>
            <a:off x="3429000" y="6219825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ctr" rtl="0" fontAlgn="base">
              <a:spcBef>
                <a:spcPct val="0"/>
              </a:spcBef>
              <a:spcAft>
                <a:spcPct val="0"/>
              </a:spcAft>
              <a:defRPr sz="1000"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4FA8FB-A0D4-41EC-BDFB-817B75268A9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BEC59-9F14-4B5A-A8D6-2AE4719C78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2238"/>
            <a:ext cx="2057400" cy="6008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22238"/>
            <a:ext cx="6019800" cy="6008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02088C-FE8E-4DB0-8932-09C2CDBFAD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 sz="2400"/>
            </a:lvl1pPr>
          </a:lstStyle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cke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3"/>
            <a:ext cx="8229600" cy="178593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457200" y="4360677"/>
            <a:ext cx="8229600" cy="188772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>
              <a:defRPr/>
            </a:pPr>
            <a:endParaRPr lang="en-US" alt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7" hasCustomPrompt="1"/>
          </p:nvPr>
        </p:nvSpPr>
        <p:spPr>
          <a:xfrm>
            <a:off x="457200" y="3581400"/>
            <a:ext cx="8305800" cy="609600"/>
          </a:xfrm>
        </p:spPr>
        <p:txBody>
          <a:bodyPr/>
          <a:lstStyle>
            <a:lvl1pPr marL="0" indent="0">
              <a:buNone/>
              <a:defRPr sz="3900" b="1" baseline="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dirty="0" smtClean="0"/>
              <a:t>Click to edit the Secondary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416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B27282-6344-4690-9564-9482230C94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263"/>
            <a:ext cx="4038600" cy="44116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E03030-746E-42FD-8304-843EE9D9D8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F549F9-A50D-4EE7-BB49-2B165961A0D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 smtClean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4FCEDB-AB35-4FDA-98A9-1471F03B15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5061C-2967-4E31-80E3-2D9230D102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DF4924-9D14-436A-9B57-EB7160D8A95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6226" name="Line 2"/>
          <p:cNvSpPr>
            <a:spLocks noChangeShapeType="1"/>
          </p:cNvSpPr>
          <p:nvPr/>
        </p:nvSpPr>
        <p:spPr bwMode="auto">
          <a:xfrm>
            <a:off x="7962900" y="152400"/>
            <a:ext cx="0" cy="1524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762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10762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10762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2400"/>
            </a:lvl1pPr>
          </a:lstStyle>
          <a:p>
            <a:pPr>
              <a:defRPr/>
            </a:pPr>
            <a:fld id="{EFCFE5EE-A509-49E6-A5D7-7FDEAE1D54D0}" type="slidenum">
              <a:rPr lang="en-US" altLang="en-US" smtClean="0"/>
              <a:pPr>
                <a:defRPr/>
              </a:pPr>
              <a:t>‹#›</a:t>
            </a:fld>
            <a:endParaRPr lang="en-US" altLang="en-US" dirty="0"/>
          </a:p>
        </p:txBody>
      </p:sp>
      <p:pic>
        <p:nvPicPr>
          <p:cNvPr id="1032" name="Picture 40" descr="MSOE 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001000" y="228600"/>
            <a:ext cx="1066800" cy="118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901" r:id="rId1"/>
    <p:sldLayoutId id="2147483902" r:id="rId2"/>
    <p:sldLayoutId id="2147483912" r:id="rId3"/>
    <p:sldLayoutId id="2147483903" r:id="rId4"/>
    <p:sldLayoutId id="2147483904" r:id="rId5"/>
    <p:sldLayoutId id="2147483905" r:id="rId6"/>
    <p:sldLayoutId id="2147483906" r:id="rId7"/>
    <p:sldLayoutId id="2147483907" r:id="rId8"/>
    <p:sldLayoutId id="2147483908" r:id="rId9"/>
    <p:sldLayoutId id="2147483909" r:id="rId10"/>
    <p:sldLayoutId id="2147483910" r:id="rId11"/>
    <p:sldLayoutId id="2147483911" r:id="rId1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gif"/><Relationship Id="rId9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4" Type="http://schemas.openxmlformats.org/officeDocument/2006/relationships/image" Target="../media/image2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7543800" cy="1295400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CS2911</a:t>
            </a:r>
            <a:br>
              <a:rPr lang="en-US" dirty="0" smtClean="0"/>
            </a:br>
            <a:r>
              <a:rPr lang="en-US" dirty="0" smtClean="0"/>
              <a:t>Week 10, Class 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4724400"/>
          </a:xfrm>
        </p:spPr>
        <p:txBody>
          <a:bodyPr>
            <a:normAutofit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Today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Tomorrow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Class: Bring laptops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4pm: Turn in anything left outstanding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Final Exam: Monday, 11am</a:t>
            </a:r>
          </a:p>
          <a:p>
            <a:endParaRPr lang="en-US" dirty="0" smtClean="0">
              <a:sym typeface="Wingdings" panose="05000000000000000000" pitchFamily="2" charset="2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4F5F125-33CE-4280-A2D8-382BBAA78A24}" type="slidenum">
              <a:rPr lang="en-US" altLang="en-US" smtClean="0"/>
              <a:pPr>
                <a:defRPr/>
              </a:pPr>
              <a:t>1</a:t>
            </a:fld>
            <a:endParaRPr lang="en-US" alt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dirty="0" smtClean="0"/>
              <a:t>CS2911</a:t>
            </a:r>
          </a:p>
          <a:p>
            <a:pPr>
              <a:defRPr/>
            </a:pPr>
            <a:r>
              <a:rPr lang="en-US" altLang="en-US" dirty="0" smtClean="0"/>
              <a:t>Dr. Yoder</a:t>
            </a: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Terminology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TCP/IP – transport/network</a:t>
            </a:r>
          </a:p>
          <a:p>
            <a:r>
              <a:rPr lang="en-US" dirty="0" smtClean="0"/>
              <a:t>UDP/IP – transport/network</a:t>
            </a:r>
          </a:p>
          <a:p>
            <a:endParaRPr lang="en-US" dirty="0"/>
          </a:p>
          <a:p>
            <a:r>
              <a:rPr lang="en-US" dirty="0" smtClean="0"/>
              <a:t>IP = Internet Protocol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04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Internet Protocol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Based on “packet-switching”</a:t>
            </a:r>
          </a:p>
          <a:p>
            <a:pPr marL="344487" lvl="1" indent="0">
              <a:buNone/>
            </a:pPr>
            <a:r>
              <a:rPr lang="en-US" dirty="0" smtClean="0"/>
              <a:t>	vs.</a:t>
            </a:r>
          </a:p>
          <a:p>
            <a:r>
              <a:rPr lang="en-US" dirty="0" smtClean="0"/>
              <a:t>“circuit-switching”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6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POTS (Plain old telephone service)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2050" name="Picture 2" descr="http://pld.cs.luc.edu/telecom/mnotes/images/pots_fig10.2.pn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19200"/>
            <a:ext cx="8583493" cy="48932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38100" y="6211669"/>
            <a:ext cx="7620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mtClean="0"/>
              <a:t>http://pld.cs.luc.edu/telecom/mnotes/pots.html</a:t>
            </a:r>
            <a:br>
              <a:rPr lang="en-US" smtClean="0"/>
            </a:br>
            <a:r>
              <a:rPr lang="en-US" smtClean="0"/>
              <a:t>https://en.wikipedia.org/wiki/Plain_old_telephone_service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2971800" y="901582"/>
            <a:ext cx="229261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252525"/>
                </a:solidFill>
                <a:latin typeface="Arial" panose="020B0604020202020204" pitchFamily="34" charset="0"/>
              </a:rPr>
              <a:t>1876 until 1988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784024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Packet Switching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http://www.webclasses.net/Courses/TCP-IP/7.0/DemoBuild/units/media/figures/unit01/RouterPackSwitch.gif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22" y="1600200"/>
            <a:ext cx="8068232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52400" y="6465332"/>
            <a:ext cx="8763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http://www.webclasses.net/Courses/TCP-IP/7.0/DemoBuild/units/unit01/sec04a.html</a:t>
            </a:r>
          </a:p>
        </p:txBody>
      </p:sp>
    </p:spTree>
    <p:extLst>
      <p:ext uri="{BB962C8B-B14F-4D97-AF65-F5344CB8AC3E}">
        <p14:creationId xmlns:p14="http://schemas.microsoft.com/office/powerpoint/2010/main" val="2928129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Routing Algorithm (IP Layer)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destination address is on same network</a:t>
            </a:r>
          </a:p>
          <a:p>
            <a:pPr lvl="1"/>
            <a:r>
              <a:rPr lang="en-US" dirty="0" smtClean="0"/>
              <a:t>Send directly</a:t>
            </a:r>
          </a:p>
          <a:p>
            <a:r>
              <a:rPr lang="en-US" dirty="0" smtClean="0"/>
              <a:t>If destination address is not on same network</a:t>
            </a:r>
          </a:p>
          <a:p>
            <a:pPr lvl="1"/>
            <a:r>
              <a:rPr lang="en-US" dirty="0" smtClean="0"/>
              <a:t>Consult routing table</a:t>
            </a:r>
          </a:p>
          <a:p>
            <a:pPr lvl="2"/>
            <a:r>
              <a:rPr lang="en-US" dirty="0" smtClean="0"/>
              <a:t>Send to correct router (gateway)</a:t>
            </a:r>
          </a:p>
          <a:p>
            <a:pPr lvl="1"/>
            <a:r>
              <a:rPr lang="en-US" dirty="0" smtClean="0"/>
              <a:t>Not in routing table</a:t>
            </a:r>
          </a:p>
          <a:p>
            <a:pPr lvl="2"/>
            <a:r>
              <a:rPr lang="en-US" dirty="0" smtClean="0"/>
              <a:t>Send to default gateway</a:t>
            </a:r>
          </a:p>
          <a:p>
            <a:pPr marL="457200" lvl="1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7608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Screenshot…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83322"/>
            <a:ext cx="9067801" cy="1383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Curved Connector 5"/>
          <p:cNvCxnSpPr/>
          <p:nvPr/>
        </p:nvCxnSpPr>
        <p:spPr bwMode="auto">
          <a:xfrm rot="5400000" flipH="1" flipV="1">
            <a:off x="723901" y="3086100"/>
            <a:ext cx="1752599" cy="609601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7" name="TextBox 6"/>
          <p:cNvSpPr txBox="1"/>
          <p:nvPr/>
        </p:nvSpPr>
        <p:spPr>
          <a:xfrm>
            <a:off x="543055" y="4267200"/>
            <a:ext cx="1685077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Direct Delivery</a:t>
            </a:r>
            <a:endParaRPr lang="en-US" sz="2400" dirty="0" smtClean="0"/>
          </a:p>
        </p:txBody>
      </p:sp>
      <p:cxnSp>
        <p:nvCxnSpPr>
          <p:cNvPr id="9" name="Curved Connector 8"/>
          <p:cNvCxnSpPr/>
          <p:nvPr/>
        </p:nvCxnSpPr>
        <p:spPr bwMode="auto">
          <a:xfrm rot="16200000" flipV="1">
            <a:off x="2126540" y="3055060"/>
            <a:ext cx="2442866" cy="904745"/>
          </a:xfrm>
          <a:prstGeom prst="curvedConnector3">
            <a:avLst>
              <a:gd name="adj1" fmla="val 50000"/>
            </a:avLst>
          </a:prstGeom>
          <a:solidFill>
            <a:schemeClr val="accent1"/>
          </a:solidFill>
          <a:ln w="63500" cap="flat" cmpd="sng" algn="ctr">
            <a:solidFill>
              <a:schemeClr val="bg1">
                <a:lumMod val="50000"/>
              </a:schemeClr>
            </a:solidFill>
            <a:prstDash val="solid"/>
            <a:round/>
            <a:headEnd type="none" w="med" len="med"/>
            <a:tailEnd type="arrow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0" name="TextBox 9"/>
          <p:cNvSpPr txBox="1"/>
          <p:nvPr/>
        </p:nvSpPr>
        <p:spPr>
          <a:xfrm>
            <a:off x="3048000" y="4728865"/>
            <a:ext cx="1838965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en-US" dirty="0" smtClean="0"/>
              <a:t>Indirect Delivery</a:t>
            </a:r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1066800" y="6312247"/>
            <a:ext cx="70791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On windows </a:t>
            </a:r>
            <a:r>
              <a:rPr lang="en-US" dirty="0" err="1" smtClean="0"/>
              <a:t>cmd</a:t>
            </a:r>
            <a:r>
              <a:rPr lang="en-US" dirty="0" smtClean="0"/>
              <a:t> prompt: </a:t>
            </a:r>
            <a:r>
              <a:rPr lang="en-US" b="1" dirty="0" smtClean="0">
                <a:latin typeface="Consolas" panose="020B0609020204030204" pitchFamily="49" charset="0"/>
                <a:cs typeface="Consolas" panose="020B0609020204030204" pitchFamily="49" charset="0"/>
              </a:rPr>
              <a:t>route print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, </a:t>
            </a:r>
            <a:r>
              <a:rPr lang="en-US" b="1" dirty="0" smtClean="0">
                <a:latin typeface="+mn-lt"/>
                <a:cs typeface="Consolas" panose="020B0609020204030204" pitchFamily="49" charset="0"/>
              </a:rPr>
              <a:t>*</a:t>
            </a:r>
            <a:r>
              <a:rPr lang="en-US" dirty="0" smtClean="0">
                <a:latin typeface="+mn-lt"/>
                <a:cs typeface="Consolas" panose="020B0609020204030204" pitchFamily="49" charset="0"/>
              </a:rPr>
              <a:t> replaced with "On-link"</a:t>
            </a:r>
            <a:endParaRPr lang="en-US" dirty="0">
              <a:latin typeface="+mn-lt"/>
              <a:cs typeface="Consolas" panose="020B06090202040302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56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-4343400"/>
            <a:ext cx="9220200" cy="6697662"/>
          </a:xfrm>
        </p:spPr>
        <p:txBody>
          <a:bodyPr/>
          <a:lstStyle/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C:\Users\yoder&gt;route print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Interface List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19...02 50 41 00 00 01 ......PANGP Virtual Ethernet Adapter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18...12 4a 7d a6 ac 8f ......Microsoft Virtual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WiFi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Miniport Adapter #2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17...12 4a 7d a6 ac 8e ......Microsoft Virtual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WiFi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Miniport Adapter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15...10 4a 7d a6 ac 92 ......Bluetooth Device (Personal Area Network)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14...10 4a 7d a6 ac 8e ......Intel(R) Dual Band Wireless-N 7260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13...58 20 b1 7b f5 d0 ......Intel(R) Ethernet Connection I217-LM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1...........................Software Loopback Interface 1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24...00 00 00 00 00 00 00 e0 Microsoft ISATAP Adapter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20...00 00 00 00 00 00 00 e0 Microsoft ISATAP Adapter #2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10...00 00 00 00 00 00 00 e0 Microsoft </a:t>
            </a:r>
            <a:r>
              <a:rPr lang="en-US" sz="1600" dirty="0" err="1">
                <a:latin typeface="Consolas" panose="020B0609020204030204" pitchFamily="49" charset="0"/>
                <a:cs typeface="Consolas" panose="020B0609020204030204" pitchFamily="49" charset="0"/>
              </a:rPr>
              <a:t>Teredo</a:t>
            </a: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Tunneling Adapter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12...00 00 00 00 00 00 00 e0 Microsoft 6to4 Adapter #2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21...00 00 00 00 00 00 00 e0 Microsoft ISATAP Adapter #3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22...00 00 00 00 00 00 00 e0 Microsoft ISATAP Adapter #5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23...00 00 00 00 00 00 00 e0 Microsoft ISATAP Adapter #6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IPv4 Route Table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Active Routes: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Network Destination        Netmask          Gateway       Interface  Metric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0.0.0.0          0.0.0.0    155.92.79.254    155.92.65.125     20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127.0.0.0        255.0.0.0         On-link         127.0.0.1    306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127.0.0.1  255.255.255.255         On-link         127.0.0.1    306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127.255.255.255  255.255.255.255         On-link         127.0.0.1    306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155.92.64.0    255.255.240.0         On-link     155.92.65.125    276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155.92.65.125  255.255.255.255         On-link     155.92.65.125    276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155.92.79.255  255.255.255.255         On-link     155.92.65.125    276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224.0.0.0        240.0.0.0         On-link         127.0.0.1    306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224.0.0.0        240.0.0.0         On-link     155.92.65.125    276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255.255.255.255  255.255.255.255         On-link         127.0.0.1    306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255.255.255.255  255.255.255.255         On-link     155.92.65.125    276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Persistent Routes: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None</a:t>
            </a:r>
          </a:p>
          <a:p>
            <a:pPr marL="0" indent="0">
              <a:buNone/>
            </a:pPr>
            <a:endParaRPr lang="en-US" sz="1600" dirty="0">
              <a:latin typeface="Consolas" panose="020B0609020204030204" pitchFamily="49" charset="0"/>
              <a:cs typeface="Consolas" panose="020B0609020204030204" pitchFamily="49" charset="0"/>
            </a:endParaRP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IPv6 Route Table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Active Routes: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If Metric Network Destination      Gateway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1    306 ::1/128  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12   1020 2002::/16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12    276 2002:9b5c:417d::9b5c:417d/128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14    276 fe80::/64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14    276 fe80::5c65:69bf:8faf:232f/128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                  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1    306 ff00::/8 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14    276 ff00::/8                 On-link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===========================================================================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Persistent Routes:</a:t>
            </a:r>
          </a:p>
          <a:p>
            <a:pPr marL="0" indent="0">
              <a:buNone/>
            </a:pPr>
            <a:r>
              <a:rPr lang="en-US" sz="1600" dirty="0">
                <a:latin typeface="Consolas" panose="020B0609020204030204" pitchFamily="49" charset="0"/>
                <a:cs typeface="Consolas" panose="020B0609020204030204" pitchFamily="49" charset="0"/>
              </a:rPr>
              <a:t>  None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16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554602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7" name="Picture 712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975" y="836613"/>
            <a:ext cx="6856413" cy="17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Rectangle 2"/>
          <p:cNvSpPr>
            <a:spLocks noGrp="1" noChangeArrowheads="1"/>
          </p:cNvSpPr>
          <p:nvPr>
            <p:ph type="title"/>
          </p:nvPr>
        </p:nvSpPr>
        <p:spPr>
          <a:xfrm>
            <a:off x="354274" y="-263715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n-US" sz="4000" dirty="0">
                <a:latin typeface="Gill Sans MT" charset="0"/>
                <a:cs typeface="+mj-cs"/>
              </a:rPr>
              <a:t>Multiple access links, protocols</a:t>
            </a:r>
            <a:endParaRPr lang="en-US" sz="4800" dirty="0">
              <a:latin typeface="Gill Sans MT" charset="0"/>
              <a:cs typeface="+mj-cs"/>
            </a:endParaRPr>
          </a:p>
        </p:txBody>
      </p:sp>
      <p:sp>
        <p:nvSpPr>
          <p:cNvPr id="1741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55625" y="1109663"/>
            <a:ext cx="7772400" cy="3292475"/>
          </a:xfrm>
        </p:spPr>
        <p:txBody>
          <a:bodyPr/>
          <a:lstStyle/>
          <a:p>
            <a:pPr>
              <a:buFont typeface="Wingdings" charset="0"/>
              <a:buNone/>
              <a:defRPr/>
            </a:pPr>
            <a:r>
              <a:rPr lang="en-US" dirty="0">
                <a:latin typeface="Gill Sans MT" charset="0"/>
                <a:cs typeface="+mn-cs"/>
              </a:rPr>
              <a:t>two types of </a:t>
            </a:r>
            <a:r>
              <a:rPr lang="ja-JP" altLang="en-US" dirty="0">
                <a:latin typeface="Gill Sans MT" charset="0"/>
                <a:cs typeface="+mn-cs"/>
              </a:rPr>
              <a:t>“</a:t>
            </a:r>
            <a:r>
              <a:rPr lang="en-US" dirty="0">
                <a:latin typeface="Gill Sans MT" charset="0"/>
                <a:cs typeface="+mn-cs"/>
              </a:rPr>
              <a:t>links</a:t>
            </a:r>
            <a:r>
              <a:rPr lang="ja-JP" altLang="en-US" dirty="0">
                <a:latin typeface="Gill Sans MT" charset="0"/>
                <a:cs typeface="+mn-cs"/>
              </a:rPr>
              <a:t>”</a:t>
            </a:r>
            <a:r>
              <a:rPr lang="en-US" dirty="0">
                <a:latin typeface="Gill Sans MT" charset="0"/>
                <a:cs typeface="+mn-cs"/>
              </a:rPr>
              <a:t>:</a:t>
            </a:r>
          </a:p>
          <a:p>
            <a:pPr>
              <a:defRPr/>
            </a:pPr>
            <a:r>
              <a:rPr lang="en-US" dirty="0">
                <a:latin typeface="Gill Sans MT" charset="0"/>
                <a:cs typeface="+mn-cs"/>
              </a:rPr>
              <a:t>point-to-point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PPP for dial-up access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point-to-point link between Ethernet switch, host</a:t>
            </a:r>
          </a:p>
          <a:p>
            <a:pPr>
              <a:defRPr/>
            </a:pPr>
            <a:r>
              <a:rPr lang="en-US" i="1" dirty="0">
                <a:solidFill>
                  <a:srgbClr val="CC0000"/>
                </a:solidFill>
                <a:latin typeface="Gill Sans MT" charset="0"/>
                <a:cs typeface="+mn-cs"/>
              </a:rPr>
              <a:t>broadcast (shared wire or medium)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old-fashioned Ethernet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upstream HFC</a:t>
            </a:r>
          </a:p>
          <a:p>
            <a:pPr lvl="1">
              <a:defRPr/>
            </a:pPr>
            <a:r>
              <a:rPr lang="en-US" sz="2000" dirty="0">
                <a:latin typeface="Gill Sans MT" charset="0"/>
              </a:rPr>
              <a:t>802.11 wireless LAN</a:t>
            </a:r>
            <a:endParaRPr lang="en-US" dirty="0">
              <a:latin typeface="Gill Sans MT" charset="0"/>
            </a:endParaRPr>
          </a:p>
          <a:p>
            <a:pPr>
              <a:defRPr/>
            </a:pPr>
            <a:endParaRPr lang="en-US" dirty="0">
              <a:latin typeface="Gill Sans MT" charset="0"/>
              <a:cs typeface="+mn-cs"/>
            </a:endParaRPr>
          </a:p>
        </p:txBody>
      </p:sp>
      <p:sp>
        <p:nvSpPr>
          <p:cNvPr id="17415" name="Text Box 5"/>
          <p:cNvSpPr txBox="1">
            <a:spLocks noChangeArrowheads="1"/>
          </p:cNvSpPr>
          <p:nvPr/>
        </p:nvSpPr>
        <p:spPr bwMode="auto">
          <a:xfrm>
            <a:off x="566221" y="6294538"/>
            <a:ext cx="16017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wire (e.g.,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cabled Ethernet)</a:t>
            </a:r>
          </a:p>
        </p:txBody>
      </p:sp>
      <p:sp>
        <p:nvSpPr>
          <p:cNvPr id="17416" name="Text Box 6"/>
          <p:cNvSpPr txBox="1">
            <a:spLocks noChangeArrowheads="1"/>
          </p:cNvSpPr>
          <p:nvPr/>
        </p:nvSpPr>
        <p:spPr bwMode="auto">
          <a:xfrm>
            <a:off x="2621551" y="6327800"/>
            <a:ext cx="169068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 (e.g., 802.11 WiFi)</a:t>
            </a:r>
          </a:p>
        </p:txBody>
      </p:sp>
      <p:sp>
        <p:nvSpPr>
          <p:cNvPr id="17417" name="Text Box 7"/>
          <p:cNvSpPr txBox="1">
            <a:spLocks noChangeArrowheads="1"/>
          </p:cNvSpPr>
          <p:nvPr/>
        </p:nvSpPr>
        <p:spPr bwMode="auto">
          <a:xfrm>
            <a:off x="5070475" y="5691188"/>
            <a:ext cx="10112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shared RF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(satellite) </a:t>
            </a:r>
          </a:p>
        </p:txBody>
      </p:sp>
      <p:sp>
        <p:nvSpPr>
          <p:cNvPr id="17418" name="Text Box 8"/>
          <p:cNvSpPr txBox="1">
            <a:spLocks noChangeArrowheads="1"/>
          </p:cNvSpPr>
          <p:nvPr/>
        </p:nvSpPr>
        <p:spPr bwMode="auto">
          <a:xfrm>
            <a:off x="6543675" y="5700713"/>
            <a:ext cx="1976438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1pPr>
            <a:lvl2pPr marL="742950" indent="-28575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2pPr>
            <a:lvl3pPr marL="11430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3pPr>
            <a:lvl4pPr marL="16002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4pPr>
            <a:lvl5pPr marL="2057400" indent="-228600"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Comic Sans MS" charset="0"/>
                <a:ea typeface="ＭＳ Ｐゴシック" charset="0"/>
              </a:defRPr>
            </a:lvl9pPr>
          </a:lstStyle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humans at a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cocktail party </a:t>
            </a:r>
          </a:p>
          <a:p>
            <a:pPr algn="ctr">
              <a:lnSpc>
                <a:spcPct val="85000"/>
              </a:lnSpc>
              <a:defRPr/>
            </a:pPr>
            <a:r>
              <a:rPr lang="en-US" sz="1400" i="0" dirty="0" smtClean="0">
                <a:latin typeface="Arial" charset="0"/>
                <a:cs typeface="+mn-cs"/>
              </a:rPr>
              <a:t>(shared air, acoustical)</a:t>
            </a:r>
          </a:p>
        </p:txBody>
      </p:sp>
      <p:sp>
        <p:nvSpPr>
          <p:cNvPr id="17419" name="Line 173"/>
          <p:cNvSpPr>
            <a:spLocks noChangeShapeType="1"/>
          </p:cNvSpPr>
          <p:nvPr/>
        </p:nvSpPr>
        <p:spPr bwMode="auto">
          <a:xfrm flipH="1">
            <a:off x="1177409" y="5122963"/>
            <a:ext cx="466725" cy="890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0" name="Line 174"/>
          <p:cNvSpPr>
            <a:spLocks noChangeShapeType="1"/>
          </p:cNvSpPr>
          <p:nvPr/>
        </p:nvSpPr>
        <p:spPr bwMode="auto">
          <a:xfrm>
            <a:off x="1159946" y="5594450"/>
            <a:ext cx="242888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1" name="Line 175"/>
          <p:cNvSpPr>
            <a:spLocks noChangeShapeType="1"/>
          </p:cNvSpPr>
          <p:nvPr/>
        </p:nvSpPr>
        <p:spPr bwMode="auto">
          <a:xfrm>
            <a:off x="1025009" y="5931000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2" name="Line 176"/>
          <p:cNvSpPr>
            <a:spLocks noChangeShapeType="1"/>
          </p:cNvSpPr>
          <p:nvPr/>
        </p:nvSpPr>
        <p:spPr bwMode="auto">
          <a:xfrm flipV="1">
            <a:off x="1469509" y="5454750"/>
            <a:ext cx="177800" cy="79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18" name="Group 382"/>
          <p:cNvGrpSpPr>
            <a:grpSpLocks/>
          </p:cNvGrpSpPr>
          <p:nvPr/>
        </p:nvGrpSpPr>
        <p:grpSpPr bwMode="auto">
          <a:xfrm>
            <a:off x="4808538" y="5362575"/>
            <a:ext cx="288925" cy="220663"/>
            <a:chOff x="2274" y="2821"/>
            <a:chExt cx="215" cy="238"/>
          </a:xfrm>
        </p:grpSpPr>
        <p:sp>
          <p:nvSpPr>
            <p:cNvPr id="72903" name="Freeform 383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4" name="Line 384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5" name="Freeform 385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6" name="Line 386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7" name="Freeform 387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8" name="Line 388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9" name="Freeform 389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0" name="Freeform 390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1" name="Rectangle 391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2" name="Freeform 392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3" name="Line 393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4" name="Line 394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5" name="Line 395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16" name="Freeform 396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19" name="Group 398"/>
          <p:cNvGrpSpPr>
            <a:grpSpLocks/>
          </p:cNvGrpSpPr>
          <p:nvPr/>
        </p:nvGrpSpPr>
        <p:grpSpPr bwMode="auto">
          <a:xfrm>
            <a:off x="5314950" y="5343525"/>
            <a:ext cx="223838" cy="254000"/>
            <a:chOff x="2274" y="2821"/>
            <a:chExt cx="215" cy="238"/>
          </a:xfrm>
        </p:grpSpPr>
        <p:sp>
          <p:nvSpPr>
            <p:cNvPr id="72889" name="Freeform 399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0" name="Line 400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1" name="Freeform 401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2" name="Line 402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3" name="Freeform 403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4" name="Line 404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5" name="Freeform 405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6" name="Freeform 406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7" name="Rectangle 407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8" name="Freeform 408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99" name="Line 409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0" name="Line 410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1" name="Line 411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902" name="Freeform 412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0" name="Group 413"/>
          <p:cNvGrpSpPr>
            <a:grpSpLocks/>
          </p:cNvGrpSpPr>
          <p:nvPr/>
        </p:nvGrpSpPr>
        <p:grpSpPr bwMode="auto">
          <a:xfrm flipH="1">
            <a:off x="5694363" y="5372100"/>
            <a:ext cx="298450" cy="211138"/>
            <a:chOff x="2274" y="2821"/>
            <a:chExt cx="215" cy="238"/>
          </a:xfrm>
        </p:grpSpPr>
        <p:sp>
          <p:nvSpPr>
            <p:cNvPr id="72875" name="Freeform 414"/>
            <p:cNvSpPr>
              <a:spLocks noEditPoints="1"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6 w 430"/>
                <a:gd name="T19" fmla="*/ 1 h 50"/>
                <a:gd name="T20" fmla="*/ 1 w 430"/>
                <a:gd name="T21" fmla="*/ 1 h 50"/>
                <a:gd name="T22" fmla="*/ 6 w 430"/>
                <a:gd name="T23" fmla="*/ 1 h 50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  <a:close/>
                  <a:moveTo>
                    <a:pt x="376" y="18"/>
                  </a:moveTo>
                  <a:lnTo>
                    <a:pt x="33" y="18"/>
                  </a:lnTo>
                  <a:lnTo>
                    <a:pt x="376" y="18"/>
                  </a:lnTo>
                  <a:close/>
                </a:path>
              </a:pathLst>
            </a:custGeom>
            <a:solidFill>
              <a:srgbClr val="3333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6" name="Line 415"/>
            <p:cNvSpPr>
              <a:spLocks noChangeShapeType="1"/>
            </p:cNvSpPr>
            <p:nvPr/>
          </p:nvSpPr>
          <p:spPr bwMode="auto">
            <a:xfrm>
              <a:off x="2317" y="2951"/>
              <a:ext cx="30" cy="1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7" name="Freeform 416"/>
            <p:cNvSpPr>
              <a:spLocks/>
            </p:cNvSpPr>
            <p:nvPr/>
          </p:nvSpPr>
          <p:spPr bwMode="auto">
            <a:xfrm>
              <a:off x="2317" y="2923"/>
              <a:ext cx="44" cy="109"/>
            </a:xfrm>
            <a:custGeom>
              <a:avLst/>
              <a:gdLst>
                <a:gd name="T0" fmla="*/ 2 w 87"/>
                <a:gd name="T1" fmla="*/ 3 h 219"/>
                <a:gd name="T2" fmla="*/ 0 w 87"/>
                <a:gd name="T3" fmla="*/ 0 h 219"/>
                <a:gd name="T4" fmla="*/ 1 w 87"/>
                <a:gd name="T5" fmla="*/ 0 h 219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87" h="219">
                  <a:moveTo>
                    <a:pt x="87" y="219"/>
                  </a:moveTo>
                  <a:lnTo>
                    <a:pt x="0" y="55"/>
                  </a:lnTo>
                  <a:lnTo>
                    <a:pt x="28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8" name="Line 417"/>
            <p:cNvSpPr>
              <a:spLocks noChangeShapeType="1"/>
            </p:cNvSpPr>
            <p:nvPr/>
          </p:nvSpPr>
          <p:spPr bwMode="auto">
            <a:xfrm flipV="1">
              <a:off x="2300" y="2951"/>
              <a:ext cx="47" cy="83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79" name="Freeform 418"/>
            <p:cNvSpPr>
              <a:spLocks/>
            </p:cNvSpPr>
            <p:nvPr/>
          </p:nvSpPr>
          <p:spPr bwMode="auto">
            <a:xfrm>
              <a:off x="2317" y="3005"/>
              <a:ext cx="86" cy="27"/>
            </a:xfrm>
            <a:custGeom>
              <a:avLst/>
              <a:gdLst>
                <a:gd name="T0" fmla="*/ 1 w 172"/>
                <a:gd name="T1" fmla="*/ 0 h 55"/>
                <a:gd name="T2" fmla="*/ 0 w 172"/>
                <a:gd name="T3" fmla="*/ 0 h 55"/>
                <a:gd name="T4" fmla="*/ 3 w 172"/>
                <a:gd name="T5" fmla="*/ 0 h 55"/>
                <a:gd name="T6" fmla="*/ 3 w 172"/>
                <a:gd name="T7" fmla="*/ 0 h 55"/>
                <a:gd name="T8" fmla="*/ 0 60000 65536"/>
                <a:gd name="T9" fmla="*/ 0 60000 65536"/>
                <a:gd name="T10" fmla="*/ 0 60000 65536"/>
                <a:gd name="T11" fmla="*/ 0 60000 6553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0" t="0" r="r" b="b"/>
              <a:pathLst>
                <a:path w="172" h="55">
                  <a:moveTo>
                    <a:pt x="28" y="55"/>
                  </a:moveTo>
                  <a:lnTo>
                    <a:pt x="0" y="0"/>
                  </a:lnTo>
                  <a:lnTo>
                    <a:pt x="172" y="0"/>
                  </a:lnTo>
                  <a:lnTo>
                    <a:pt x="146" y="55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0" name="Line 419"/>
            <p:cNvSpPr>
              <a:spLocks noChangeShapeType="1"/>
            </p:cNvSpPr>
            <p:nvPr/>
          </p:nvSpPr>
          <p:spPr bwMode="auto">
            <a:xfrm flipH="1" flipV="1">
              <a:off x="2375" y="2960"/>
              <a:ext cx="46" cy="74"/>
            </a:xfrm>
            <a:prstGeom prst="line">
              <a:avLst/>
            </a:prstGeom>
            <a:noFill/>
            <a:ln w="635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1" name="Freeform 420"/>
            <p:cNvSpPr>
              <a:spLocks/>
            </p:cNvSpPr>
            <p:nvPr/>
          </p:nvSpPr>
          <p:spPr bwMode="auto">
            <a:xfrm>
              <a:off x="2274" y="3034"/>
              <a:ext cx="215" cy="25"/>
            </a:xfrm>
            <a:custGeom>
              <a:avLst/>
              <a:gdLst>
                <a:gd name="T0" fmla="*/ 1 w 430"/>
                <a:gd name="T1" fmla="*/ 1 h 50"/>
                <a:gd name="T2" fmla="*/ 0 w 430"/>
                <a:gd name="T3" fmla="*/ 1 h 50"/>
                <a:gd name="T4" fmla="*/ 0 w 430"/>
                <a:gd name="T5" fmla="*/ 1 h 50"/>
                <a:gd name="T6" fmla="*/ 7 w 430"/>
                <a:gd name="T7" fmla="*/ 1 h 50"/>
                <a:gd name="T8" fmla="*/ 7 w 430"/>
                <a:gd name="T9" fmla="*/ 1 h 50"/>
                <a:gd name="T10" fmla="*/ 6 w 430"/>
                <a:gd name="T11" fmla="*/ 1 h 50"/>
                <a:gd name="T12" fmla="*/ 6 w 430"/>
                <a:gd name="T13" fmla="*/ 0 h 50"/>
                <a:gd name="T14" fmla="*/ 1 w 430"/>
                <a:gd name="T15" fmla="*/ 0 h 50"/>
                <a:gd name="T16" fmla="*/ 1 w 430"/>
                <a:gd name="T17" fmla="*/ 1 h 50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430" h="50">
                  <a:moveTo>
                    <a:pt x="26" y="18"/>
                  </a:moveTo>
                  <a:lnTo>
                    <a:pt x="0" y="18"/>
                  </a:lnTo>
                  <a:lnTo>
                    <a:pt x="0" y="50"/>
                  </a:lnTo>
                  <a:lnTo>
                    <a:pt x="430" y="50"/>
                  </a:lnTo>
                  <a:lnTo>
                    <a:pt x="430" y="18"/>
                  </a:lnTo>
                  <a:lnTo>
                    <a:pt x="376" y="18"/>
                  </a:lnTo>
                  <a:lnTo>
                    <a:pt x="376" y="0"/>
                  </a:lnTo>
                  <a:lnTo>
                    <a:pt x="26" y="0"/>
                  </a:lnTo>
                  <a:lnTo>
                    <a:pt x="26" y="18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2" name="Freeform 421"/>
            <p:cNvSpPr>
              <a:spLocks/>
            </p:cNvSpPr>
            <p:nvPr/>
          </p:nvSpPr>
          <p:spPr bwMode="auto">
            <a:xfrm>
              <a:off x="2290" y="3043"/>
              <a:ext cx="171" cy="1"/>
            </a:xfrm>
            <a:custGeom>
              <a:avLst/>
              <a:gdLst>
                <a:gd name="T0" fmla="*/ 5 w 343"/>
                <a:gd name="T1" fmla="*/ 0 h 1"/>
                <a:gd name="T2" fmla="*/ 0 w 343"/>
                <a:gd name="T3" fmla="*/ 0 h 1"/>
                <a:gd name="T4" fmla="*/ 5 w 343"/>
                <a:gd name="T5" fmla="*/ 0 h 1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343" h="1">
                  <a:moveTo>
                    <a:pt x="343" y="0"/>
                  </a:moveTo>
                  <a:lnTo>
                    <a:pt x="0" y="0"/>
                  </a:lnTo>
                  <a:lnTo>
                    <a:pt x="343" y="0"/>
                  </a:lnTo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3" name="Rectangle 422"/>
            <p:cNvSpPr>
              <a:spLocks noChangeArrowheads="1"/>
            </p:cNvSpPr>
            <p:nvPr/>
          </p:nvSpPr>
          <p:spPr bwMode="auto">
            <a:xfrm>
              <a:off x="2347" y="2951"/>
              <a:ext cx="27" cy="83"/>
            </a:xfrm>
            <a:prstGeom prst="rect">
              <a:avLst/>
            </a:prstGeom>
            <a:solidFill>
              <a:srgbClr val="3333FF"/>
            </a:soli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4" name="Freeform 423"/>
            <p:cNvSpPr>
              <a:spLocks noEditPoints="1"/>
            </p:cNvSpPr>
            <p:nvPr/>
          </p:nvSpPr>
          <p:spPr bwMode="auto">
            <a:xfrm>
              <a:off x="2281" y="2821"/>
              <a:ext cx="208" cy="175"/>
            </a:xfrm>
            <a:custGeom>
              <a:avLst/>
              <a:gdLst>
                <a:gd name="T0" fmla="*/ 1 w 415"/>
                <a:gd name="T1" fmla="*/ 1 h 350"/>
                <a:gd name="T2" fmla="*/ 1 w 415"/>
                <a:gd name="T3" fmla="*/ 2 h 350"/>
                <a:gd name="T4" fmla="*/ 1 w 415"/>
                <a:gd name="T5" fmla="*/ 3 h 350"/>
                <a:gd name="T6" fmla="*/ 1 w 415"/>
                <a:gd name="T7" fmla="*/ 3 h 350"/>
                <a:gd name="T8" fmla="*/ 2 w 415"/>
                <a:gd name="T9" fmla="*/ 4 h 350"/>
                <a:gd name="T10" fmla="*/ 3 w 415"/>
                <a:gd name="T11" fmla="*/ 5 h 350"/>
                <a:gd name="T12" fmla="*/ 4 w 415"/>
                <a:gd name="T13" fmla="*/ 5 h 350"/>
                <a:gd name="T14" fmla="*/ 5 w 415"/>
                <a:gd name="T15" fmla="*/ 6 h 350"/>
                <a:gd name="T16" fmla="*/ 6 w 415"/>
                <a:gd name="T17" fmla="*/ 6 h 350"/>
                <a:gd name="T18" fmla="*/ 6 w 415"/>
                <a:gd name="T19" fmla="*/ 6 h 350"/>
                <a:gd name="T20" fmla="*/ 7 w 415"/>
                <a:gd name="T21" fmla="*/ 5 h 350"/>
                <a:gd name="T22" fmla="*/ 7 w 415"/>
                <a:gd name="T23" fmla="*/ 5 h 350"/>
                <a:gd name="T24" fmla="*/ 6 w 415"/>
                <a:gd name="T25" fmla="*/ 5 h 350"/>
                <a:gd name="T26" fmla="*/ 6 w 415"/>
                <a:gd name="T27" fmla="*/ 5 h 350"/>
                <a:gd name="T28" fmla="*/ 5 w 415"/>
                <a:gd name="T29" fmla="*/ 5 h 350"/>
                <a:gd name="T30" fmla="*/ 4 w 415"/>
                <a:gd name="T31" fmla="*/ 5 h 350"/>
                <a:gd name="T32" fmla="*/ 3 w 415"/>
                <a:gd name="T33" fmla="*/ 4 h 350"/>
                <a:gd name="T34" fmla="*/ 2 w 415"/>
                <a:gd name="T35" fmla="*/ 3 h 350"/>
                <a:gd name="T36" fmla="*/ 2 w 415"/>
                <a:gd name="T37" fmla="*/ 3 h 350"/>
                <a:gd name="T38" fmla="*/ 1 w 415"/>
                <a:gd name="T39" fmla="*/ 2 h 350"/>
                <a:gd name="T40" fmla="*/ 1 w 415"/>
                <a:gd name="T41" fmla="*/ 1 h 350"/>
                <a:gd name="T42" fmla="*/ 1 w 415"/>
                <a:gd name="T43" fmla="*/ 1 h 350"/>
                <a:gd name="T44" fmla="*/ 1 w 415"/>
                <a:gd name="T45" fmla="*/ 1 h 350"/>
                <a:gd name="T46" fmla="*/ 1 w 415"/>
                <a:gd name="T47" fmla="*/ 0 h 350"/>
                <a:gd name="T48" fmla="*/ 1 w 415"/>
                <a:gd name="T49" fmla="*/ 1 h 350"/>
                <a:gd name="T50" fmla="*/ 2 w 415"/>
                <a:gd name="T51" fmla="*/ 1 h 350"/>
                <a:gd name="T52" fmla="*/ 3 w 415"/>
                <a:gd name="T53" fmla="*/ 1 h 350"/>
                <a:gd name="T54" fmla="*/ 4 w 415"/>
                <a:gd name="T55" fmla="*/ 2 h 350"/>
                <a:gd name="T56" fmla="*/ 5 w 415"/>
                <a:gd name="T57" fmla="*/ 2 h 350"/>
                <a:gd name="T58" fmla="*/ 6 w 415"/>
                <a:gd name="T59" fmla="*/ 3 h 350"/>
                <a:gd name="T60" fmla="*/ 6 w 415"/>
                <a:gd name="T61" fmla="*/ 4 h 350"/>
                <a:gd name="T62" fmla="*/ 7 w 415"/>
                <a:gd name="T63" fmla="*/ 4 h 350"/>
                <a:gd name="T64" fmla="*/ 7 w 415"/>
                <a:gd name="T65" fmla="*/ 5 h 350"/>
                <a:gd name="T66" fmla="*/ 7 w 415"/>
                <a:gd name="T67" fmla="*/ 5 h 350"/>
                <a:gd name="T68" fmla="*/ 7 w 415"/>
                <a:gd name="T69" fmla="*/ 5 h 350"/>
                <a:gd name="T70" fmla="*/ 6 w 415"/>
                <a:gd name="T71" fmla="*/ 5 h 350"/>
                <a:gd name="T72" fmla="*/ 6 w 415"/>
                <a:gd name="T73" fmla="*/ 5 h 350"/>
                <a:gd name="T74" fmla="*/ 5 w 415"/>
                <a:gd name="T75" fmla="*/ 5 h 350"/>
                <a:gd name="T76" fmla="*/ 4 w 415"/>
                <a:gd name="T77" fmla="*/ 4 h 350"/>
                <a:gd name="T78" fmla="*/ 3 w 415"/>
                <a:gd name="T79" fmla="*/ 4 h 350"/>
                <a:gd name="T80" fmla="*/ 2 w 415"/>
                <a:gd name="T81" fmla="*/ 3 h 350"/>
                <a:gd name="T82" fmla="*/ 1 w 415"/>
                <a:gd name="T83" fmla="*/ 2 h 350"/>
                <a:gd name="T84" fmla="*/ 1 w 415"/>
                <a:gd name="T85" fmla="*/ 2 h 350"/>
                <a:gd name="T86" fmla="*/ 1 w 415"/>
                <a:gd name="T87" fmla="*/ 1 h 350"/>
                <a:gd name="T88" fmla="*/ 1 w 415"/>
                <a:gd name="T89" fmla="*/ 1 h 350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</a:gdLst>
              <a:ahLst/>
              <a:cxnLst>
                <a:cxn ang="T90">
                  <a:pos x="T0" y="T1"/>
                </a:cxn>
                <a:cxn ang="T91">
                  <a:pos x="T2" y="T3"/>
                </a:cxn>
                <a:cxn ang="T92">
                  <a:pos x="T4" y="T5"/>
                </a:cxn>
                <a:cxn ang="T93">
                  <a:pos x="T6" y="T7"/>
                </a:cxn>
                <a:cxn ang="T94">
                  <a:pos x="T8" y="T9"/>
                </a:cxn>
                <a:cxn ang="T95">
                  <a:pos x="T10" y="T11"/>
                </a:cxn>
                <a:cxn ang="T96">
                  <a:pos x="T12" y="T13"/>
                </a:cxn>
                <a:cxn ang="T97">
                  <a:pos x="T14" y="T15"/>
                </a:cxn>
                <a:cxn ang="T98">
                  <a:pos x="T16" y="T17"/>
                </a:cxn>
                <a:cxn ang="T99">
                  <a:pos x="T18" y="T19"/>
                </a:cxn>
                <a:cxn ang="T100">
                  <a:pos x="T20" y="T21"/>
                </a:cxn>
                <a:cxn ang="T101">
                  <a:pos x="T22" y="T23"/>
                </a:cxn>
                <a:cxn ang="T102">
                  <a:pos x="T24" y="T25"/>
                </a:cxn>
                <a:cxn ang="T103">
                  <a:pos x="T26" y="T27"/>
                </a:cxn>
                <a:cxn ang="T104">
                  <a:pos x="T28" y="T29"/>
                </a:cxn>
                <a:cxn ang="T105">
                  <a:pos x="T30" y="T31"/>
                </a:cxn>
                <a:cxn ang="T106">
                  <a:pos x="T32" y="T33"/>
                </a:cxn>
                <a:cxn ang="T107">
                  <a:pos x="T34" y="T35"/>
                </a:cxn>
                <a:cxn ang="T108">
                  <a:pos x="T36" y="T37"/>
                </a:cxn>
                <a:cxn ang="T109">
                  <a:pos x="T38" y="T39"/>
                </a:cxn>
                <a:cxn ang="T110">
                  <a:pos x="T40" y="T41"/>
                </a:cxn>
                <a:cxn ang="T111">
                  <a:pos x="T42" y="T43"/>
                </a:cxn>
                <a:cxn ang="T112">
                  <a:pos x="T44" y="T45"/>
                </a:cxn>
                <a:cxn ang="T113">
                  <a:pos x="T46" y="T47"/>
                </a:cxn>
                <a:cxn ang="T114">
                  <a:pos x="T48" y="T49"/>
                </a:cxn>
                <a:cxn ang="T115">
                  <a:pos x="T50" y="T51"/>
                </a:cxn>
                <a:cxn ang="T116">
                  <a:pos x="T52" y="T53"/>
                </a:cxn>
                <a:cxn ang="T117">
                  <a:pos x="T54" y="T55"/>
                </a:cxn>
                <a:cxn ang="T118">
                  <a:pos x="T56" y="T57"/>
                </a:cxn>
                <a:cxn ang="T119">
                  <a:pos x="T58" y="T59"/>
                </a:cxn>
                <a:cxn ang="T120">
                  <a:pos x="T60" y="T61"/>
                </a:cxn>
                <a:cxn ang="T121">
                  <a:pos x="T62" y="T63"/>
                </a:cxn>
                <a:cxn ang="T122">
                  <a:pos x="T64" y="T65"/>
                </a:cxn>
                <a:cxn ang="T123">
                  <a:pos x="T66" y="T67"/>
                </a:cxn>
                <a:cxn ang="T124">
                  <a:pos x="T68" y="T69"/>
                </a:cxn>
                <a:cxn ang="T125">
                  <a:pos x="T70" y="T71"/>
                </a:cxn>
                <a:cxn ang="T126">
                  <a:pos x="T72" y="T73"/>
                </a:cxn>
                <a:cxn ang="T127">
                  <a:pos x="T74" y="T75"/>
                </a:cxn>
                <a:cxn ang="T128">
                  <a:pos x="T76" y="T77"/>
                </a:cxn>
                <a:cxn ang="T129">
                  <a:pos x="T78" y="T79"/>
                </a:cxn>
                <a:cxn ang="T130">
                  <a:pos x="T80" y="T81"/>
                </a:cxn>
                <a:cxn ang="T131">
                  <a:pos x="T82" y="T83"/>
                </a:cxn>
                <a:cxn ang="T132">
                  <a:pos x="T84" y="T85"/>
                </a:cxn>
                <a:cxn ang="T133">
                  <a:pos x="T86" y="T87"/>
                </a:cxn>
                <a:cxn ang="T134">
                  <a:pos x="T88" y="T89"/>
                </a:cxn>
              </a:cxnLst>
              <a:rect l="0" t="0" r="r" b="b"/>
              <a:pathLst>
                <a:path w="415" h="350">
                  <a:moveTo>
                    <a:pt x="8" y="12"/>
                  </a:moveTo>
                  <a:lnTo>
                    <a:pt x="1" y="32"/>
                  </a:lnTo>
                  <a:lnTo>
                    <a:pt x="0" y="53"/>
                  </a:lnTo>
                  <a:lnTo>
                    <a:pt x="3" y="78"/>
                  </a:lnTo>
                  <a:lnTo>
                    <a:pt x="8" y="103"/>
                  </a:lnTo>
                  <a:lnTo>
                    <a:pt x="18" y="130"/>
                  </a:lnTo>
                  <a:lnTo>
                    <a:pt x="34" y="158"/>
                  </a:lnTo>
                  <a:lnTo>
                    <a:pt x="51" y="185"/>
                  </a:lnTo>
                  <a:lnTo>
                    <a:pt x="73" y="211"/>
                  </a:lnTo>
                  <a:lnTo>
                    <a:pt x="97" y="236"/>
                  </a:lnTo>
                  <a:lnTo>
                    <a:pt x="124" y="261"/>
                  </a:lnTo>
                  <a:lnTo>
                    <a:pt x="151" y="282"/>
                  </a:lnTo>
                  <a:lnTo>
                    <a:pt x="182" y="302"/>
                  </a:lnTo>
                  <a:lnTo>
                    <a:pt x="212" y="318"/>
                  </a:lnTo>
                  <a:lnTo>
                    <a:pt x="242" y="332"/>
                  </a:lnTo>
                  <a:lnTo>
                    <a:pt x="270" y="341"/>
                  </a:lnTo>
                  <a:lnTo>
                    <a:pt x="299" y="346"/>
                  </a:lnTo>
                  <a:lnTo>
                    <a:pt x="325" y="350"/>
                  </a:lnTo>
                  <a:lnTo>
                    <a:pt x="349" y="346"/>
                  </a:lnTo>
                  <a:lnTo>
                    <a:pt x="371" y="341"/>
                  </a:lnTo>
                  <a:lnTo>
                    <a:pt x="388" y="332"/>
                  </a:lnTo>
                  <a:lnTo>
                    <a:pt x="402" y="318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  <a:moveTo>
                    <a:pt x="8" y="12"/>
                  </a:moveTo>
                  <a:lnTo>
                    <a:pt x="14" y="5"/>
                  </a:lnTo>
                  <a:lnTo>
                    <a:pt x="24" y="0"/>
                  </a:lnTo>
                  <a:lnTo>
                    <a:pt x="38" y="0"/>
                  </a:lnTo>
                  <a:lnTo>
                    <a:pt x="56" y="2"/>
                  </a:lnTo>
                  <a:lnTo>
                    <a:pt x="77" y="7"/>
                  </a:lnTo>
                  <a:lnTo>
                    <a:pt x="100" y="16"/>
                  </a:lnTo>
                  <a:lnTo>
                    <a:pt x="126" y="26"/>
                  </a:lnTo>
                  <a:lnTo>
                    <a:pt x="153" y="41"/>
                  </a:lnTo>
                  <a:lnTo>
                    <a:pt x="182" y="57"/>
                  </a:lnTo>
                  <a:lnTo>
                    <a:pt x="210" y="74"/>
                  </a:lnTo>
                  <a:lnTo>
                    <a:pt x="239" y="94"/>
                  </a:lnTo>
                  <a:lnTo>
                    <a:pt x="268" y="115"/>
                  </a:lnTo>
                  <a:lnTo>
                    <a:pt x="295" y="138"/>
                  </a:lnTo>
                  <a:lnTo>
                    <a:pt x="321" y="160"/>
                  </a:lnTo>
                  <a:lnTo>
                    <a:pt x="345" y="183"/>
                  </a:lnTo>
                  <a:lnTo>
                    <a:pt x="365" y="204"/>
                  </a:lnTo>
                  <a:lnTo>
                    <a:pt x="382" y="226"/>
                  </a:lnTo>
                  <a:lnTo>
                    <a:pt x="396" y="245"/>
                  </a:lnTo>
                  <a:lnTo>
                    <a:pt x="406" y="263"/>
                  </a:lnTo>
                  <a:lnTo>
                    <a:pt x="412" y="279"/>
                  </a:lnTo>
                  <a:lnTo>
                    <a:pt x="415" y="291"/>
                  </a:lnTo>
                  <a:lnTo>
                    <a:pt x="412" y="302"/>
                  </a:lnTo>
                  <a:lnTo>
                    <a:pt x="406" y="309"/>
                  </a:lnTo>
                  <a:lnTo>
                    <a:pt x="396" y="314"/>
                  </a:lnTo>
                  <a:lnTo>
                    <a:pt x="382" y="316"/>
                  </a:lnTo>
                  <a:lnTo>
                    <a:pt x="365" y="313"/>
                  </a:lnTo>
                  <a:lnTo>
                    <a:pt x="343" y="307"/>
                  </a:lnTo>
                  <a:lnTo>
                    <a:pt x="321" y="300"/>
                  </a:lnTo>
                  <a:lnTo>
                    <a:pt x="295" y="288"/>
                  </a:lnTo>
                  <a:lnTo>
                    <a:pt x="268" y="275"/>
                  </a:lnTo>
                  <a:lnTo>
                    <a:pt x="239" y="259"/>
                  </a:lnTo>
                  <a:lnTo>
                    <a:pt x="210" y="240"/>
                  </a:lnTo>
                  <a:lnTo>
                    <a:pt x="182" y="220"/>
                  </a:lnTo>
                  <a:lnTo>
                    <a:pt x="153" y="199"/>
                  </a:lnTo>
                  <a:lnTo>
                    <a:pt x="126" y="178"/>
                  </a:lnTo>
                  <a:lnTo>
                    <a:pt x="100" y="154"/>
                  </a:lnTo>
                  <a:lnTo>
                    <a:pt x="76" y="131"/>
                  </a:lnTo>
                  <a:lnTo>
                    <a:pt x="56" y="110"/>
                  </a:lnTo>
                  <a:lnTo>
                    <a:pt x="38" y="89"/>
                  </a:lnTo>
                  <a:lnTo>
                    <a:pt x="24" y="69"/>
                  </a:lnTo>
                  <a:lnTo>
                    <a:pt x="14" y="51"/>
                  </a:lnTo>
                  <a:lnTo>
                    <a:pt x="8" y="35"/>
                  </a:lnTo>
                  <a:lnTo>
                    <a:pt x="5" y="23"/>
                  </a:lnTo>
                  <a:lnTo>
                    <a:pt x="8" y="12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5" name="Line 424"/>
            <p:cNvSpPr>
              <a:spLocks noChangeShapeType="1"/>
            </p:cNvSpPr>
            <p:nvPr/>
          </p:nvSpPr>
          <p:spPr bwMode="auto">
            <a:xfrm flipH="1" flipV="1">
              <a:off x="2285" y="2824"/>
              <a:ext cx="136" cy="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6" name="Line 425"/>
            <p:cNvSpPr>
              <a:spLocks noChangeShapeType="1"/>
            </p:cNvSpPr>
            <p:nvPr/>
          </p:nvSpPr>
          <p:spPr bwMode="auto">
            <a:xfrm flipH="1">
              <a:off x="2372" y="2826"/>
              <a:ext cx="49" cy="102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7" name="Line 426"/>
            <p:cNvSpPr>
              <a:spLocks noChangeShapeType="1"/>
            </p:cNvSpPr>
            <p:nvPr/>
          </p:nvSpPr>
          <p:spPr bwMode="auto">
            <a:xfrm>
              <a:off x="2421" y="2826"/>
              <a:ext cx="67" cy="144"/>
            </a:xfrm>
            <a:prstGeom prst="line">
              <a:avLst/>
            </a:prstGeom>
            <a:noFill/>
            <a:ln w="1588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=""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88" name="Freeform 427"/>
            <p:cNvSpPr>
              <a:spLocks/>
            </p:cNvSpPr>
            <p:nvPr/>
          </p:nvSpPr>
          <p:spPr bwMode="auto">
            <a:xfrm>
              <a:off x="2349" y="2902"/>
              <a:ext cx="51" cy="40"/>
            </a:xfrm>
            <a:custGeom>
              <a:avLst/>
              <a:gdLst>
                <a:gd name="T0" fmla="*/ 0 w 101"/>
                <a:gd name="T1" fmla="*/ 1 h 80"/>
                <a:gd name="T2" fmla="*/ 1 w 101"/>
                <a:gd name="T3" fmla="*/ 0 h 80"/>
                <a:gd name="T4" fmla="*/ 1 w 101"/>
                <a:gd name="T5" fmla="*/ 1 h 80"/>
                <a:gd name="T6" fmla="*/ 1 w 101"/>
                <a:gd name="T7" fmla="*/ 1 h 80"/>
                <a:gd name="T8" fmla="*/ 1 w 101"/>
                <a:gd name="T9" fmla="*/ 1 h 80"/>
                <a:gd name="T10" fmla="*/ 1 w 101"/>
                <a:gd name="T11" fmla="*/ 1 h 80"/>
                <a:gd name="T12" fmla="*/ 2 w 101"/>
                <a:gd name="T13" fmla="*/ 1 h 80"/>
                <a:gd name="T14" fmla="*/ 2 w 101"/>
                <a:gd name="T15" fmla="*/ 1 h 80"/>
                <a:gd name="T16" fmla="*/ 2 w 101"/>
                <a:gd name="T17" fmla="*/ 1 h 80"/>
                <a:gd name="T18" fmla="*/ 2 w 101"/>
                <a:gd name="T19" fmla="*/ 1 h 80"/>
                <a:gd name="T20" fmla="*/ 2 w 101"/>
                <a:gd name="T21" fmla="*/ 2 h 80"/>
                <a:gd name="T22" fmla="*/ 2 w 101"/>
                <a:gd name="T23" fmla="*/ 2 h 80"/>
                <a:gd name="T24" fmla="*/ 2 w 101"/>
                <a:gd name="T25" fmla="*/ 2 h 80"/>
                <a:gd name="T26" fmla="*/ 2 w 101"/>
                <a:gd name="T27" fmla="*/ 2 h 80"/>
                <a:gd name="T28" fmla="*/ 2 w 101"/>
                <a:gd name="T29" fmla="*/ 2 h 80"/>
                <a:gd name="T30" fmla="*/ 2 w 101"/>
                <a:gd name="T31" fmla="*/ 2 h 80"/>
                <a:gd name="T32" fmla="*/ 1 w 101"/>
                <a:gd name="T33" fmla="*/ 1 h 80"/>
                <a:gd name="T34" fmla="*/ 1 w 101"/>
                <a:gd name="T35" fmla="*/ 1 h 80"/>
                <a:gd name="T36" fmla="*/ 1 w 101"/>
                <a:gd name="T37" fmla="*/ 1 h 80"/>
                <a:gd name="T38" fmla="*/ 1 w 101"/>
                <a:gd name="T39" fmla="*/ 1 h 80"/>
                <a:gd name="T40" fmla="*/ 1 w 101"/>
                <a:gd name="T41" fmla="*/ 1 h 80"/>
                <a:gd name="T42" fmla="*/ 0 w 101"/>
                <a:gd name="T43" fmla="*/ 1 h 80"/>
                <a:gd name="T44" fmla="*/ 0 w 101"/>
                <a:gd name="T45" fmla="*/ 1 h 80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0" t="0" r="r" b="b"/>
              <a:pathLst>
                <a:path w="101" h="80">
                  <a:moveTo>
                    <a:pt x="0" y="3"/>
                  </a:moveTo>
                  <a:lnTo>
                    <a:pt x="4" y="0"/>
                  </a:lnTo>
                  <a:lnTo>
                    <a:pt x="13" y="1"/>
                  </a:lnTo>
                  <a:lnTo>
                    <a:pt x="24" y="3"/>
                  </a:lnTo>
                  <a:lnTo>
                    <a:pt x="37" y="10"/>
                  </a:lnTo>
                  <a:lnTo>
                    <a:pt x="51" y="19"/>
                  </a:lnTo>
                  <a:lnTo>
                    <a:pt x="66" y="30"/>
                  </a:lnTo>
                  <a:lnTo>
                    <a:pt x="79" y="40"/>
                  </a:lnTo>
                  <a:lnTo>
                    <a:pt x="90" y="51"/>
                  </a:lnTo>
                  <a:lnTo>
                    <a:pt x="97" y="62"/>
                  </a:lnTo>
                  <a:lnTo>
                    <a:pt x="101" y="71"/>
                  </a:lnTo>
                  <a:lnTo>
                    <a:pt x="101" y="76"/>
                  </a:lnTo>
                  <a:lnTo>
                    <a:pt x="97" y="80"/>
                  </a:lnTo>
                  <a:lnTo>
                    <a:pt x="90" y="78"/>
                  </a:lnTo>
                  <a:lnTo>
                    <a:pt x="79" y="74"/>
                  </a:lnTo>
                  <a:lnTo>
                    <a:pt x="66" y="69"/>
                  </a:lnTo>
                  <a:lnTo>
                    <a:pt x="51" y="60"/>
                  </a:lnTo>
                  <a:lnTo>
                    <a:pt x="37" y="49"/>
                  </a:lnTo>
                  <a:lnTo>
                    <a:pt x="23" y="39"/>
                  </a:lnTo>
                  <a:lnTo>
                    <a:pt x="13" y="28"/>
                  </a:lnTo>
                  <a:lnTo>
                    <a:pt x="4" y="17"/>
                  </a:lnTo>
                  <a:lnTo>
                    <a:pt x="0" y="8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3333FF"/>
            </a:solidFill>
            <a:ln w="63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 dirty="0"/>
            </a:p>
          </p:txBody>
        </p:sp>
      </p:grpSp>
      <p:pic>
        <p:nvPicPr>
          <p:cNvPr id="72721" name="Picture 429" descr="MMj03957750000[1]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1588" y="4649788"/>
            <a:ext cx="561975" cy="47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2722" name="Picture 432" descr="cockt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063" y="4568825"/>
            <a:ext cx="2030412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28" name="Line 434"/>
          <p:cNvSpPr>
            <a:spLocks noChangeShapeType="1"/>
          </p:cNvSpPr>
          <p:nvPr/>
        </p:nvSpPr>
        <p:spPr bwMode="auto">
          <a:xfrm>
            <a:off x="1340921" y="5227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29" name="Line 435"/>
          <p:cNvSpPr>
            <a:spLocks noChangeShapeType="1"/>
          </p:cNvSpPr>
          <p:nvPr/>
        </p:nvSpPr>
        <p:spPr bwMode="auto">
          <a:xfrm>
            <a:off x="1340921" y="5227738"/>
            <a:ext cx="242888" cy="158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sp>
        <p:nvSpPr>
          <p:cNvPr id="17430" name="Line 436"/>
          <p:cNvSpPr>
            <a:spLocks noChangeShapeType="1"/>
          </p:cNvSpPr>
          <p:nvPr/>
        </p:nvSpPr>
        <p:spPr bwMode="auto">
          <a:xfrm>
            <a:off x="1272659" y="5864325"/>
            <a:ext cx="190500" cy="15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en-US" dirty="0">
              <a:cs typeface="+mn-cs"/>
            </a:endParaRPr>
          </a:p>
        </p:txBody>
      </p:sp>
      <p:grpSp>
        <p:nvGrpSpPr>
          <p:cNvPr id="72726" name="Group 506"/>
          <p:cNvGrpSpPr>
            <a:grpSpLocks/>
          </p:cNvGrpSpPr>
          <p:nvPr/>
        </p:nvGrpSpPr>
        <p:grpSpPr bwMode="auto">
          <a:xfrm flipH="1">
            <a:off x="610671" y="5740500"/>
            <a:ext cx="501650" cy="512763"/>
            <a:chOff x="2839" y="3501"/>
            <a:chExt cx="755" cy="803"/>
          </a:xfrm>
        </p:grpSpPr>
        <p:pic>
          <p:nvPicPr>
            <p:cNvPr id="72873" name="Picture 507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74" name="Freeform 508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27" name="Group 621"/>
          <p:cNvGrpSpPr>
            <a:grpSpLocks/>
          </p:cNvGrpSpPr>
          <p:nvPr/>
        </p:nvGrpSpPr>
        <p:grpSpPr bwMode="auto">
          <a:xfrm>
            <a:off x="2878726" y="4830788"/>
            <a:ext cx="635000" cy="485775"/>
            <a:chOff x="3061" y="2530"/>
            <a:chExt cx="400" cy="306"/>
          </a:xfrm>
        </p:grpSpPr>
        <p:grpSp>
          <p:nvGrpSpPr>
            <p:cNvPr id="72842" name="Group 49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67" name="Freeform 49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8" name="Freeform 49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9" name="Freeform 49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0" name="Freeform 49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1" name="Freeform 49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72" name="Freeform 50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43" name="Picture 549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4" name="Freeform 550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45" name="Picture 551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46" name="Freeform 552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7" name="Freeform 553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8" name="Freeform 554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49" name="Freeform 555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0" name="Freeform 556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1" name="Freeform 557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52" name="Group 558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861" name="Freeform 559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2" name="Freeform 560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3" name="Freeform 561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4" name="Freeform 562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5" name="Freeform 563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66" name="Freeform 564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53" name="Freeform 565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4" name="Freeform 566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5" name="Freeform 567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6" name="Freeform 568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7" name="Freeform 569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8" name="Freeform 570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59" name="Freeform 589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60" name="Freeform 590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8" name="Group 632"/>
          <p:cNvGrpSpPr>
            <a:grpSpLocks/>
          </p:cNvGrpSpPr>
          <p:nvPr/>
        </p:nvGrpSpPr>
        <p:grpSpPr bwMode="auto">
          <a:xfrm>
            <a:off x="3766139" y="4999063"/>
            <a:ext cx="536575" cy="401637"/>
            <a:chOff x="3328" y="2543"/>
            <a:chExt cx="338" cy="253"/>
          </a:xfrm>
        </p:grpSpPr>
        <p:grpSp>
          <p:nvGrpSpPr>
            <p:cNvPr id="72815" name="Group 487"/>
            <p:cNvGrpSpPr>
              <a:grpSpLocks/>
            </p:cNvGrpSpPr>
            <p:nvPr/>
          </p:nvGrpSpPr>
          <p:grpSpPr bwMode="auto">
            <a:xfrm>
              <a:off x="3328" y="2543"/>
              <a:ext cx="327" cy="81"/>
              <a:chOff x="2199" y="955"/>
              <a:chExt cx="2547" cy="506"/>
            </a:xfrm>
          </p:grpSpPr>
          <p:sp>
            <p:nvSpPr>
              <p:cNvPr id="72836" name="Freeform 488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7" name="Freeform 489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8" name="Freeform 490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9" name="Freeform 491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0" name="Freeform 492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41" name="Freeform 493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16" name="Picture 57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381" y="269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7" name="Freeform 572"/>
            <p:cNvSpPr>
              <a:spLocks/>
            </p:cNvSpPr>
            <p:nvPr/>
          </p:nvSpPr>
          <p:spPr bwMode="auto">
            <a:xfrm>
              <a:off x="3462" y="259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818" name="Picture 57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472" y="260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819" name="Freeform 574"/>
            <p:cNvSpPr>
              <a:spLocks/>
            </p:cNvSpPr>
            <p:nvPr/>
          </p:nvSpPr>
          <p:spPr bwMode="auto">
            <a:xfrm>
              <a:off x="3498" y="259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0" name="Freeform 575"/>
            <p:cNvSpPr>
              <a:spLocks/>
            </p:cNvSpPr>
            <p:nvPr/>
          </p:nvSpPr>
          <p:spPr bwMode="auto">
            <a:xfrm>
              <a:off x="3461" y="259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1" name="Freeform 576"/>
            <p:cNvSpPr>
              <a:spLocks/>
            </p:cNvSpPr>
            <p:nvPr/>
          </p:nvSpPr>
          <p:spPr bwMode="auto">
            <a:xfrm>
              <a:off x="3614" y="261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2" name="Freeform 577"/>
            <p:cNvSpPr>
              <a:spLocks/>
            </p:cNvSpPr>
            <p:nvPr/>
          </p:nvSpPr>
          <p:spPr bwMode="auto">
            <a:xfrm>
              <a:off x="3460" y="269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3" name="Freeform 578"/>
            <p:cNvSpPr>
              <a:spLocks/>
            </p:cNvSpPr>
            <p:nvPr/>
          </p:nvSpPr>
          <p:spPr bwMode="auto">
            <a:xfrm>
              <a:off x="3619" y="261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4" name="Freeform 579"/>
            <p:cNvSpPr>
              <a:spLocks/>
            </p:cNvSpPr>
            <p:nvPr/>
          </p:nvSpPr>
          <p:spPr bwMode="auto">
            <a:xfrm>
              <a:off x="3460" y="269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825" name="Group 580"/>
            <p:cNvGrpSpPr>
              <a:grpSpLocks/>
            </p:cNvGrpSpPr>
            <p:nvPr/>
          </p:nvGrpSpPr>
          <p:grpSpPr bwMode="auto">
            <a:xfrm>
              <a:off x="3458" y="2737"/>
              <a:ext cx="55" cy="24"/>
              <a:chOff x="1740" y="2642"/>
              <a:chExt cx="752" cy="327"/>
            </a:xfrm>
          </p:grpSpPr>
          <p:sp>
            <p:nvSpPr>
              <p:cNvPr id="72830" name="Freeform 58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1" name="Freeform 58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2" name="Freeform 58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3" name="Freeform 58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4" name="Freeform 58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35" name="Freeform 58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826" name="Freeform 587"/>
            <p:cNvSpPr>
              <a:spLocks/>
            </p:cNvSpPr>
            <p:nvPr/>
          </p:nvSpPr>
          <p:spPr bwMode="auto">
            <a:xfrm>
              <a:off x="3552" y="274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7" name="Freeform 588"/>
            <p:cNvSpPr>
              <a:spLocks/>
            </p:cNvSpPr>
            <p:nvPr/>
          </p:nvSpPr>
          <p:spPr bwMode="auto">
            <a:xfrm>
              <a:off x="3381" y="274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8" name="Freeform 591"/>
            <p:cNvSpPr>
              <a:spLocks/>
            </p:cNvSpPr>
            <p:nvPr/>
          </p:nvSpPr>
          <p:spPr bwMode="auto">
            <a:xfrm>
              <a:off x="3387" y="273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829" name="Freeform 592"/>
            <p:cNvSpPr>
              <a:spLocks/>
            </p:cNvSpPr>
            <p:nvPr/>
          </p:nvSpPr>
          <p:spPr bwMode="auto">
            <a:xfrm flipV="1">
              <a:off x="3549" y="273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29" name="Group 631"/>
          <p:cNvGrpSpPr>
            <a:grpSpLocks/>
          </p:cNvGrpSpPr>
          <p:nvPr/>
        </p:nvGrpSpPr>
        <p:grpSpPr bwMode="auto">
          <a:xfrm>
            <a:off x="3148601" y="5259413"/>
            <a:ext cx="585788" cy="419100"/>
            <a:chOff x="5096" y="2218"/>
            <a:chExt cx="369" cy="264"/>
          </a:xfrm>
        </p:grpSpPr>
        <p:grpSp>
          <p:nvGrpSpPr>
            <p:cNvPr id="72806" name="Group 622"/>
            <p:cNvGrpSpPr>
              <a:grpSpLocks/>
            </p:cNvGrpSpPr>
            <p:nvPr/>
          </p:nvGrpSpPr>
          <p:grpSpPr bwMode="auto">
            <a:xfrm>
              <a:off x="5096" y="2218"/>
              <a:ext cx="327" cy="81"/>
              <a:chOff x="2199" y="955"/>
              <a:chExt cx="2547" cy="506"/>
            </a:xfrm>
          </p:grpSpPr>
          <p:sp>
            <p:nvSpPr>
              <p:cNvPr id="72809" name="Freeform 623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0" name="Freeform 624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1" name="Freeform 625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2" name="Freeform 626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3" name="Freeform 627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14" name="Freeform 628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807" name="Picture 629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2" y="2250"/>
              <a:ext cx="273" cy="2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2808" name="Picture 630" descr="access_point_stylized_small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95" y="2251"/>
              <a:ext cx="260" cy="2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72730" name="Group 633"/>
          <p:cNvGrpSpPr>
            <a:grpSpLocks/>
          </p:cNvGrpSpPr>
          <p:nvPr/>
        </p:nvGrpSpPr>
        <p:grpSpPr bwMode="auto">
          <a:xfrm>
            <a:off x="2850151" y="5684863"/>
            <a:ext cx="635000" cy="485775"/>
            <a:chOff x="3061" y="2530"/>
            <a:chExt cx="400" cy="306"/>
          </a:xfrm>
        </p:grpSpPr>
        <p:grpSp>
          <p:nvGrpSpPr>
            <p:cNvPr id="72775" name="Group 634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800" name="Freeform 635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1" name="Freeform 636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2" name="Freeform 637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3" name="Freeform 638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4" name="Freeform 639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805" name="Freeform 640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76" name="Picture 641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7" name="Freeform 642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78" name="Picture 643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79" name="Freeform 644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0" name="Freeform 645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1" name="Freeform 646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2" name="Freeform 647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3" name="Freeform 648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4" name="Freeform 649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85" name="Group 650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94" name="Freeform 651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5" name="Freeform 652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6" name="Freeform 653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7" name="Freeform 654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8" name="Freeform 655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99" name="Freeform 656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86" name="Freeform 657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7" name="Freeform 658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8" name="Freeform 659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89" name="Freeform 660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0" name="Freeform 661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1" name="Freeform 662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2" name="Freeform 663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93" name="Freeform 664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1" name="Group 665"/>
          <p:cNvGrpSpPr>
            <a:grpSpLocks/>
          </p:cNvGrpSpPr>
          <p:nvPr/>
        </p:nvGrpSpPr>
        <p:grpSpPr bwMode="auto">
          <a:xfrm>
            <a:off x="3332751" y="5740425"/>
            <a:ext cx="635000" cy="485775"/>
            <a:chOff x="3061" y="2530"/>
            <a:chExt cx="400" cy="306"/>
          </a:xfrm>
        </p:grpSpPr>
        <p:grpSp>
          <p:nvGrpSpPr>
            <p:cNvPr id="72744" name="Group 666"/>
            <p:cNvGrpSpPr>
              <a:grpSpLocks/>
            </p:cNvGrpSpPr>
            <p:nvPr/>
          </p:nvGrpSpPr>
          <p:grpSpPr bwMode="auto">
            <a:xfrm>
              <a:off x="3061" y="2530"/>
              <a:ext cx="327" cy="81"/>
              <a:chOff x="2199" y="955"/>
              <a:chExt cx="2547" cy="506"/>
            </a:xfrm>
          </p:grpSpPr>
          <p:sp>
            <p:nvSpPr>
              <p:cNvPr id="72769" name="Freeform 667"/>
              <p:cNvSpPr>
                <a:spLocks/>
              </p:cNvSpPr>
              <p:nvPr/>
            </p:nvSpPr>
            <p:spPr bwMode="auto">
              <a:xfrm>
                <a:off x="2199" y="1166"/>
                <a:ext cx="260" cy="281"/>
              </a:xfrm>
              <a:custGeom>
                <a:avLst/>
                <a:gdLst>
                  <a:gd name="T0" fmla="*/ 260 w 260"/>
                  <a:gd name="T1" fmla="*/ 0 h 281"/>
                  <a:gd name="T2" fmla="*/ 42 w 260"/>
                  <a:gd name="T3" fmla="*/ 112 h 281"/>
                  <a:gd name="T4" fmla="*/ 35 w 260"/>
                  <a:gd name="T5" fmla="*/ 211 h 281"/>
                  <a:gd name="T6" fmla="*/ 253 w 260"/>
                  <a:gd name="T7" fmla="*/ 281 h 281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260" h="281">
                    <a:moveTo>
                      <a:pt x="260" y="0"/>
                    </a:moveTo>
                    <a:cubicBezTo>
                      <a:pt x="224" y="19"/>
                      <a:pt x="79" y="77"/>
                      <a:pt x="42" y="112"/>
                    </a:cubicBezTo>
                    <a:cubicBezTo>
                      <a:pt x="5" y="143"/>
                      <a:pt x="0" y="183"/>
                      <a:pt x="35" y="211"/>
                    </a:cubicBezTo>
                    <a:cubicBezTo>
                      <a:pt x="70" y="239"/>
                      <a:pt x="208" y="266"/>
                      <a:pt x="253" y="281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0" name="Freeform 668"/>
              <p:cNvSpPr>
                <a:spLocks/>
              </p:cNvSpPr>
              <p:nvPr/>
            </p:nvSpPr>
            <p:spPr bwMode="auto">
              <a:xfrm>
                <a:off x="2482" y="1040"/>
                <a:ext cx="900" cy="421"/>
              </a:xfrm>
              <a:custGeom>
                <a:avLst/>
                <a:gdLst>
                  <a:gd name="T0" fmla="*/ 531 w 900"/>
                  <a:gd name="T1" fmla="*/ 0 h 421"/>
                  <a:gd name="T2" fmla="*/ 279 w 900"/>
                  <a:gd name="T3" fmla="*/ 77 h 421"/>
                  <a:gd name="T4" fmla="*/ 68 w 900"/>
                  <a:gd name="T5" fmla="*/ 182 h 421"/>
                  <a:gd name="T6" fmla="*/ 33 w 900"/>
                  <a:gd name="T7" fmla="*/ 323 h 421"/>
                  <a:gd name="T8" fmla="*/ 328 w 900"/>
                  <a:gd name="T9" fmla="*/ 400 h 421"/>
                  <a:gd name="T10" fmla="*/ 812 w 900"/>
                  <a:gd name="T11" fmla="*/ 421 h 421"/>
                  <a:gd name="T12" fmla="*/ 855 w 900"/>
                  <a:gd name="T13" fmla="*/ 400 h 421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900" h="421">
                    <a:moveTo>
                      <a:pt x="531" y="0"/>
                    </a:moveTo>
                    <a:cubicBezTo>
                      <a:pt x="489" y="13"/>
                      <a:pt x="356" y="47"/>
                      <a:pt x="279" y="77"/>
                    </a:cubicBezTo>
                    <a:cubicBezTo>
                      <a:pt x="202" y="107"/>
                      <a:pt x="109" y="141"/>
                      <a:pt x="68" y="182"/>
                    </a:cubicBezTo>
                    <a:cubicBezTo>
                      <a:pt x="31" y="213"/>
                      <a:pt x="0" y="292"/>
                      <a:pt x="33" y="323"/>
                    </a:cubicBezTo>
                    <a:cubicBezTo>
                      <a:pt x="76" y="359"/>
                      <a:pt x="198" y="384"/>
                      <a:pt x="328" y="400"/>
                    </a:cubicBezTo>
                    <a:cubicBezTo>
                      <a:pt x="458" y="416"/>
                      <a:pt x="724" y="421"/>
                      <a:pt x="812" y="421"/>
                    </a:cubicBezTo>
                    <a:cubicBezTo>
                      <a:pt x="900" y="421"/>
                      <a:pt x="846" y="404"/>
                      <a:pt x="855" y="40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1" name="Freeform 669"/>
              <p:cNvSpPr>
                <a:spLocks/>
              </p:cNvSpPr>
              <p:nvPr/>
            </p:nvSpPr>
            <p:spPr bwMode="auto">
              <a:xfrm>
                <a:off x="2782" y="1068"/>
                <a:ext cx="428" cy="269"/>
              </a:xfrm>
              <a:custGeom>
                <a:avLst/>
                <a:gdLst>
                  <a:gd name="T0" fmla="*/ 428 w 428"/>
                  <a:gd name="T1" fmla="*/ 0 h 269"/>
                  <a:gd name="T2" fmla="*/ 217 w 428"/>
                  <a:gd name="T3" fmla="*/ 35 h 269"/>
                  <a:gd name="T4" fmla="*/ 21 w 428"/>
                  <a:gd name="T5" fmla="*/ 140 h 269"/>
                  <a:gd name="T6" fmla="*/ 91 w 428"/>
                  <a:gd name="T7" fmla="*/ 246 h 269"/>
                  <a:gd name="T8" fmla="*/ 231 w 428"/>
                  <a:gd name="T9" fmla="*/ 267 h 269"/>
                  <a:gd name="T10" fmla="*/ 414 w 428"/>
                  <a:gd name="T11" fmla="*/ 260 h 269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428" h="269">
                    <a:moveTo>
                      <a:pt x="428" y="0"/>
                    </a:moveTo>
                    <a:cubicBezTo>
                      <a:pt x="428" y="0"/>
                      <a:pt x="217" y="35"/>
                      <a:pt x="217" y="35"/>
                    </a:cubicBezTo>
                    <a:cubicBezTo>
                      <a:pt x="217" y="35"/>
                      <a:pt x="42" y="105"/>
                      <a:pt x="21" y="140"/>
                    </a:cubicBezTo>
                    <a:cubicBezTo>
                      <a:pt x="0" y="175"/>
                      <a:pt x="14" y="217"/>
                      <a:pt x="91" y="246"/>
                    </a:cubicBezTo>
                    <a:cubicBezTo>
                      <a:pt x="126" y="267"/>
                      <a:pt x="177" y="265"/>
                      <a:pt x="231" y="267"/>
                    </a:cubicBezTo>
                    <a:cubicBezTo>
                      <a:pt x="285" y="269"/>
                      <a:pt x="376" y="262"/>
                      <a:pt x="414" y="26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2" name="Freeform 670"/>
              <p:cNvSpPr>
                <a:spLocks/>
              </p:cNvSpPr>
              <p:nvPr/>
            </p:nvSpPr>
            <p:spPr bwMode="auto">
              <a:xfrm>
                <a:off x="3554" y="1075"/>
                <a:ext cx="377" cy="239"/>
              </a:xfrm>
              <a:custGeom>
                <a:avLst/>
                <a:gdLst>
                  <a:gd name="T0" fmla="*/ 42 w 377"/>
                  <a:gd name="T1" fmla="*/ 239 h 239"/>
                  <a:gd name="T2" fmla="*/ 335 w 377"/>
                  <a:gd name="T3" fmla="*/ 146 h 239"/>
                  <a:gd name="T4" fmla="*/ 342 w 377"/>
                  <a:gd name="T5" fmla="*/ 47 h 239"/>
                  <a:gd name="T6" fmla="*/ 0 w 377"/>
                  <a:gd name="T7" fmla="*/ 0 h 239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377" h="239">
                    <a:moveTo>
                      <a:pt x="42" y="239"/>
                    </a:moveTo>
                    <a:cubicBezTo>
                      <a:pt x="89" y="224"/>
                      <a:pt x="285" y="178"/>
                      <a:pt x="335" y="146"/>
                    </a:cubicBezTo>
                    <a:cubicBezTo>
                      <a:pt x="372" y="115"/>
                      <a:pt x="377" y="75"/>
                      <a:pt x="342" y="47"/>
                    </a:cubicBezTo>
                    <a:cubicBezTo>
                      <a:pt x="286" y="23"/>
                      <a:pt x="71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3" name="Freeform 671"/>
              <p:cNvSpPr>
                <a:spLocks/>
              </p:cNvSpPr>
              <p:nvPr/>
            </p:nvSpPr>
            <p:spPr bwMode="auto">
              <a:xfrm>
                <a:off x="3646" y="997"/>
                <a:ext cx="660" cy="336"/>
              </a:xfrm>
              <a:custGeom>
                <a:avLst/>
                <a:gdLst>
                  <a:gd name="T0" fmla="*/ 390 w 646"/>
                  <a:gd name="T1" fmla="*/ 592 h 300"/>
                  <a:gd name="T2" fmla="*/ 555 w 646"/>
                  <a:gd name="T3" fmla="*/ 501 h 300"/>
                  <a:gd name="T4" fmla="*/ 690 w 646"/>
                  <a:gd name="T5" fmla="*/ 377 h 300"/>
                  <a:gd name="T6" fmla="*/ 713 w 646"/>
                  <a:gd name="T7" fmla="*/ 211 h 300"/>
                  <a:gd name="T8" fmla="*/ 522 w 646"/>
                  <a:gd name="T9" fmla="*/ 119 h 300"/>
                  <a:gd name="T10" fmla="*/ 0 w 646"/>
                  <a:gd name="T11" fmla="*/ 0 h 3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46" h="300">
                    <a:moveTo>
                      <a:pt x="343" y="300"/>
                    </a:moveTo>
                    <a:cubicBezTo>
                      <a:pt x="367" y="292"/>
                      <a:pt x="443" y="272"/>
                      <a:pt x="487" y="254"/>
                    </a:cubicBezTo>
                    <a:cubicBezTo>
                      <a:pt x="531" y="236"/>
                      <a:pt x="584" y="216"/>
                      <a:pt x="607" y="191"/>
                    </a:cubicBezTo>
                    <a:cubicBezTo>
                      <a:pt x="628" y="173"/>
                      <a:pt x="646" y="125"/>
                      <a:pt x="627" y="107"/>
                    </a:cubicBezTo>
                    <a:cubicBezTo>
                      <a:pt x="603" y="85"/>
                      <a:pt x="563" y="79"/>
                      <a:pt x="459" y="61"/>
                    </a:cubicBezTo>
                    <a:cubicBezTo>
                      <a:pt x="355" y="43"/>
                      <a:pt x="76" y="10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74" name="Freeform 672"/>
              <p:cNvSpPr>
                <a:spLocks/>
              </p:cNvSpPr>
              <p:nvPr/>
            </p:nvSpPr>
            <p:spPr bwMode="auto">
              <a:xfrm>
                <a:off x="4116" y="955"/>
                <a:ext cx="630" cy="397"/>
              </a:xfrm>
              <a:custGeom>
                <a:avLst/>
                <a:gdLst>
                  <a:gd name="T0" fmla="*/ 320 w 630"/>
                  <a:gd name="T1" fmla="*/ 397 h 397"/>
                  <a:gd name="T2" fmla="*/ 468 w 630"/>
                  <a:gd name="T3" fmla="*/ 345 h 397"/>
                  <a:gd name="T4" fmla="*/ 590 w 630"/>
                  <a:gd name="T5" fmla="*/ 275 h 397"/>
                  <a:gd name="T6" fmla="*/ 611 w 630"/>
                  <a:gd name="T7" fmla="*/ 181 h 397"/>
                  <a:gd name="T8" fmla="*/ 439 w 630"/>
                  <a:gd name="T9" fmla="*/ 129 h 397"/>
                  <a:gd name="T10" fmla="*/ 0 w 630"/>
                  <a:gd name="T11" fmla="*/ 0 h 397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630" h="397">
                    <a:moveTo>
                      <a:pt x="320" y="397"/>
                    </a:moveTo>
                    <a:cubicBezTo>
                      <a:pt x="345" y="388"/>
                      <a:pt x="423" y="366"/>
                      <a:pt x="468" y="345"/>
                    </a:cubicBezTo>
                    <a:cubicBezTo>
                      <a:pt x="513" y="325"/>
                      <a:pt x="567" y="303"/>
                      <a:pt x="590" y="275"/>
                    </a:cubicBezTo>
                    <a:cubicBezTo>
                      <a:pt x="612" y="255"/>
                      <a:pt x="630" y="201"/>
                      <a:pt x="611" y="181"/>
                    </a:cubicBezTo>
                    <a:cubicBezTo>
                      <a:pt x="586" y="156"/>
                      <a:pt x="541" y="159"/>
                      <a:pt x="439" y="129"/>
                    </a:cubicBezTo>
                    <a:cubicBezTo>
                      <a:pt x="337" y="99"/>
                      <a:pt x="91" y="27"/>
                      <a:pt x="0" y="0"/>
                    </a:cubicBezTo>
                  </a:path>
                </a:pathLst>
              </a:custGeom>
              <a:noFill/>
              <a:ln w="19050" cmpd="sng">
                <a:solidFill>
                  <a:srgbClr val="FF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=""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pic>
          <p:nvPicPr>
            <p:cNvPr id="72745" name="Picture 673" descr="laptop_keyboard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9064" flipH="1">
              <a:off x="3109" y="2736"/>
              <a:ext cx="245" cy="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6" name="Freeform 674"/>
            <p:cNvSpPr>
              <a:spLocks/>
            </p:cNvSpPr>
            <p:nvPr/>
          </p:nvSpPr>
          <p:spPr bwMode="auto">
            <a:xfrm>
              <a:off x="3190" y="2638"/>
              <a:ext cx="197" cy="131"/>
            </a:xfrm>
            <a:custGeom>
              <a:avLst/>
              <a:gdLst>
                <a:gd name="T0" fmla="*/ 0 w 2982"/>
                <a:gd name="T1" fmla="*/ 0 h 2442"/>
                <a:gd name="T2" fmla="*/ 0 w 2982"/>
                <a:gd name="T3" fmla="*/ 0 h 2442"/>
                <a:gd name="T4" fmla="*/ 0 w 2982"/>
                <a:gd name="T5" fmla="*/ 0 h 2442"/>
                <a:gd name="T6" fmla="*/ 0 w 2982"/>
                <a:gd name="T7" fmla="*/ 0 h 2442"/>
                <a:gd name="T8" fmla="*/ 0 w 2982"/>
                <a:gd name="T9" fmla="*/ 0 h 244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982" h="2442">
                  <a:moveTo>
                    <a:pt x="540" y="0"/>
                  </a:moveTo>
                  <a:lnTo>
                    <a:pt x="0" y="1734"/>
                  </a:lnTo>
                  <a:lnTo>
                    <a:pt x="2394" y="2442"/>
                  </a:lnTo>
                  <a:lnTo>
                    <a:pt x="2982" y="318"/>
                  </a:lnTo>
                  <a:lnTo>
                    <a:pt x="540" y="0"/>
                  </a:lnTo>
                  <a:close/>
                </a:path>
              </a:pathLst>
            </a:custGeom>
            <a:solidFill>
              <a:schemeClr val="tx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pic>
          <p:nvPicPr>
            <p:cNvPr id="72747" name="Picture 675" descr="screen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00" y="2641"/>
              <a:ext cx="179" cy="1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8" name="Freeform 676"/>
            <p:cNvSpPr>
              <a:spLocks/>
            </p:cNvSpPr>
            <p:nvPr/>
          </p:nvSpPr>
          <p:spPr bwMode="auto">
            <a:xfrm>
              <a:off x="3226" y="2634"/>
              <a:ext cx="167" cy="25"/>
            </a:xfrm>
            <a:custGeom>
              <a:avLst/>
              <a:gdLst>
                <a:gd name="T0" fmla="*/ 0 w 2528"/>
                <a:gd name="T1" fmla="*/ 0 h 455"/>
                <a:gd name="T2" fmla="*/ 0 w 2528"/>
                <a:gd name="T3" fmla="*/ 0 h 455"/>
                <a:gd name="T4" fmla="*/ 0 w 2528"/>
                <a:gd name="T5" fmla="*/ 0 h 455"/>
                <a:gd name="T6" fmla="*/ 0 w 2528"/>
                <a:gd name="T7" fmla="*/ 0 h 455"/>
                <a:gd name="T8" fmla="*/ 0 w 2528"/>
                <a:gd name="T9" fmla="*/ 0 h 45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528" h="455">
                  <a:moveTo>
                    <a:pt x="14" y="0"/>
                  </a:moveTo>
                  <a:lnTo>
                    <a:pt x="2528" y="341"/>
                  </a:lnTo>
                  <a:lnTo>
                    <a:pt x="2480" y="455"/>
                  </a:lnTo>
                  <a:lnTo>
                    <a:pt x="0" y="86"/>
                  </a:lnTo>
                  <a:lnTo>
                    <a:pt x="14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EAEAEA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49" name="Freeform 677"/>
            <p:cNvSpPr>
              <a:spLocks/>
            </p:cNvSpPr>
            <p:nvPr/>
          </p:nvSpPr>
          <p:spPr bwMode="auto">
            <a:xfrm>
              <a:off x="3189" y="2634"/>
              <a:ext cx="46" cy="102"/>
            </a:xfrm>
            <a:custGeom>
              <a:avLst/>
              <a:gdLst>
                <a:gd name="T0" fmla="*/ 0 w 702"/>
                <a:gd name="T1" fmla="*/ 0 h 1893"/>
                <a:gd name="T2" fmla="*/ 0 w 702"/>
                <a:gd name="T3" fmla="*/ 0 h 1893"/>
                <a:gd name="T4" fmla="*/ 0 w 702"/>
                <a:gd name="T5" fmla="*/ 0 h 1893"/>
                <a:gd name="T6" fmla="*/ 0 w 702"/>
                <a:gd name="T7" fmla="*/ 0 h 1893"/>
                <a:gd name="T8" fmla="*/ 0 w 702"/>
                <a:gd name="T9" fmla="*/ 0 h 1893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02" h="1893">
                  <a:moveTo>
                    <a:pt x="579" y="0"/>
                  </a:moveTo>
                  <a:lnTo>
                    <a:pt x="0" y="1869"/>
                  </a:lnTo>
                  <a:lnTo>
                    <a:pt x="114" y="1893"/>
                  </a:lnTo>
                  <a:lnTo>
                    <a:pt x="702" y="51"/>
                  </a:lnTo>
                  <a:lnTo>
                    <a:pt x="579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0" name="Freeform 678"/>
            <p:cNvSpPr>
              <a:spLocks/>
            </p:cNvSpPr>
            <p:nvPr/>
          </p:nvSpPr>
          <p:spPr bwMode="auto">
            <a:xfrm>
              <a:off x="3342" y="2652"/>
              <a:ext cx="50" cy="117"/>
            </a:xfrm>
            <a:custGeom>
              <a:avLst/>
              <a:gdLst>
                <a:gd name="T0" fmla="*/ 0 w 756"/>
                <a:gd name="T1" fmla="*/ 0 h 2184"/>
                <a:gd name="T2" fmla="*/ 0 w 756"/>
                <a:gd name="T3" fmla="*/ 0 h 2184"/>
                <a:gd name="T4" fmla="*/ 0 w 756"/>
                <a:gd name="T5" fmla="*/ 0 h 2184"/>
                <a:gd name="T6" fmla="*/ 0 w 756"/>
                <a:gd name="T7" fmla="*/ 0 h 2184"/>
                <a:gd name="T8" fmla="*/ 0 w 756"/>
                <a:gd name="T9" fmla="*/ 0 h 218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756" h="2184">
                  <a:moveTo>
                    <a:pt x="756" y="0"/>
                  </a:moveTo>
                  <a:lnTo>
                    <a:pt x="138" y="2184"/>
                  </a:lnTo>
                  <a:lnTo>
                    <a:pt x="0" y="2148"/>
                  </a:lnTo>
                  <a:lnTo>
                    <a:pt x="606" y="78"/>
                  </a:lnTo>
                  <a:lnTo>
                    <a:pt x="756" y="0"/>
                  </a:lnTo>
                  <a:close/>
                </a:path>
              </a:pathLst>
            </a:custGeom>
            <a:gradFill rotWithShape="1">
              <a:gsLst>
                <a:gs pos="0">
                  <a:srgbClr val="DDDDDD"/>
                </a:gs>
                <a:gs pos="100000">
                  <a:schemeClr val="bg1"/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1" name="Freeform 679"/>
            <p:cNvSpPr>
              <a:spLocks/>
            </p:cNvSpPr>
            <p:nvPr/>
          </p:nvSpPr>
          <p:spPr bwMode="auto">
            <a:xfrm>
              <a:off x="3188" y="2730"/>
              <a:ext cx="183" cy="40"/>
            </a:xfrm>
            <a:custGeom>
              <a:avLst/>
              <a:gdLst>
                <a:gd name="T0" fmla="*/ 0 w 2773"/>
                <a:gd name="T1" fmla="*/ 0 h 738"/>
                <a:gd name="T2" fmla="*/ 0 w 2773"/>
                <a:gd name="T3" fmla="*/ 0 h 738"/>
                <a:gd name="T4" fmla="*/ 0 w 2773"/>
                <a:gd name="T5" fmla="*/ 0 h 738"/>
                <a:gd name="T6" fmla="*/ 0 w 2773"/>
                <a:gd name="T7" fmla="*/ 0 h 738"/>
                <a:gd name="T8" fmla="*/ 0 w 2773"/>
                <a:gd name="T9" fmla="*/ 0 h 73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773" h="738">
                  <a:moveTo>
                    <a:pt x="33" y="0"/>
                  </a:moveTo>
                  <a:lnTo>
                    <a:pt x="0" y="99"/>
                  </a:lnTo>
                  <a:lnTo>
                    <a:pt x="2436" y="738"/>
                  </a:lnTo>
                  <a:cubicBezTo>
                    <a:pt x="2499" y="501"/>
                    <a:pt x="2773" y="727"/>
                    <a:pt x="2373" y="603"/>
                  </a:cubicBezTo>
                  <a:lnTo>
                    <a:pt x="33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CC"/>
                </a:gs>
                <a:gs pos="100000">
                  <a:schemeClr val="bg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2" name="Freeform 680"/>
            <p:cNvSpPr>
              <a:spLocks/>
            </p:cNvSpPr>
            <p:nvPr/>
          </p:nvSpPr>
          <p:spPr bwMode="auto">
            <a:xfrm>
              <a:off x="3347" y="2653"/>
              <a:ext cx="47" cy="118"/>
            </a:xfrm>
            <a:custGeom>
              <a:avLst/>
              <a:gdLst>
                <a:gd name="T0" fmla="*/ 0 w 637"/>
                <a:gd name="T1" fmla="*/ 0 h 1659"/>
                <a:gd name="T2" fmla="*/ 0 w 637"/>
                <a:gd name="T3" fmla="*/ 0 h 1659"/>
                <a:gd name="T4" fmla="*/ 0 w 637"/>
                <a:gd name="T5" fmla="*/ 0 h 1659"/>
                <a:gd name="T6" fmla="*/ 0 w 637"/>
                <a:gd name="T7" fmla="*/ 0 h 1659"/>
                <a:gd name="T8" fmla="*/ 0 w 637"/>
                <a:gd name="T9" fmla="*/ 0 h 1659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637" h="1659">
                  <a:moveTo>
                    <a:pt x="615" y="0"/>
                  </a:moveTo>
                  <a:lnTo>
                    <a:pt x="637" y="0"/>
                  </a:lnTo>
                  <a:lnTo>
                    <a:pt x="68" y="1659"/>
                  </a:lnTo>
                  <a:lnTo>
                    <a:pt x="0" y="1647"/>
                  </a:lnTo>
                  <a:lnTo>
                    <a:pt x="615" y="0"/>
                  </a:lnTo>
                  <a:close/>
                </a:path>
              </a:pathLst>
            </a:cu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3" name="Freeform 681"/>
            <p:cNvSpPr>
              <a:spLocks/>
            </p:cNvSpPr>
            <p:nvPr/>
          </p:nvSpPr>
          <p:spPr bwMode="auto">
            <a:xfrm>
              <a:off x="3188" y="2736"/>
              <a:ext cx="163" cy="39"/>
            </a:xfrm>
            <a:custGeom>
              <a:avLst/>
              <a:gdLst>
                <a:gd name="T0" fmla="*/ 0 w 2216"/>
                <a:gd name="T1" fmla="*/ 0 h 550"/>
                <a:gd name="T2" fmla="*/ 0 w 2216"/>
                <a:gd name="T3" fmla="*/ 0 h 550"/>
                <a:gd name="T4" fmla="*/ 0 w 2216"/>
                <a:gd name="T5" fmla="*/ 0 h 550"/>
                <a:gd name="T6" fmla="*/ 0 w 2216"/>
                <a:gd name="T7" fmla="*/ 0 h 550"/>
                <a:gd name="T8" fmla="*/ 0 w 2216"/>
                <a:gd name="T9" fmla="*/ 0 h 550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216" h="550">
                  <a:moveTo>
                    <a:pt x="0" y="0"/>
                  </a:moveTo>
                  <a:lnTo>
                    <a:pt x="9" y="57"/>
                  </a:lnTo>
                  <a:lnTo>
                    <a:pt x="2164" y="550"/>
                  </a:lnTo>
                  <a:lnTo>
                    <a:pt x="2216" y="496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rgbClr val="80808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grpSp>
          <p:nvGrpSpPr>
            <p:cNvPr id="72754" name="Group 682"/>
            <p:cNvGrpSpPr>
              <a:grpSpLocks/>
            </p:cNvGrpSpPr>
            <p:nvPr/>
          </p:nvGrpSpPr>
          <p:grpSpPr bwMode="auto">
            <a:xfrm>
              <a:off x="3186" y="2777"/>
              <a:ext cx="55" cy="24"/>
              <a:chOff x="1740" y="2642"/>
              <a:chExt cx="752" cy="327"/>
            </a:xfrm>
          </p:grpSpPr>
          <p:sp>
            <p:nvSpPr>
              <p:cNvPr id="72763" name="Freeform 683"/>
              <p:cNvSpPr>
                <a:spLocks/>
              </p:cNvSpPr>
              <p:nvPr/>
            </p:nvSpPr>
            <p:spPr bwMode="auto">
              <a:xfrm>
                <a:off x="1740" y="2642"/>
                <a:ext cx="752" cy="327"/>
              </a:xfrm>
              <a:custGeom>
                <a:avLst/>
                <a:gdLst>
                  <a:gd name="T0" fmla="*/ 293 w 752"/>
                  <a:gd name="T1" fmla="*/ 0 h 327"/>
                  <a:gd name="T2" fmla="*/ 752 w 752"/>
                  <a:gd name="T3" fmla="*/ 124 h 327"/>
                  <a:gd name="T4" fmla="*/ 470 w 752"/>
                  <a:gd name="T5" fmla="*/ 327 h 327"/>
                  <a:gd name="T6" fmla="*/ 0 w 752"/>
                  <a:gd name="T7" fmla="*/ 183 h 327"/>
                  <a:gd name="T8" fmla="*/ 293 w 752"/>
                  <a:gd name="T9" fmla="*/ 0 h 32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52" h="327">
                    <a:moveTo>
                      <a:pt x="293" y="0"/>
                    </a:moveTo>
                    <a:lnTo>
                      <a:pt x="752" y="124"/>
                    </a:lnTo>
                    <a:lnTo>
                      <a:pt x="470" y="327"/>
                    </a:lnTo>
                    <a:lnTo>
                      <a:pt x="0" y="183"/>
                    </a:lnTo>
                    <a:lnTo>
                      <a:pt x="293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4" name="Freeform 684"/>
              <p:cNvSpPr>
                <a:spLocks/>
              </p:cNvSpPr>
              <p:nvPr/>
            </p:nvSpPr>
            <p:spPr bwMode="auto">
              <a:xfrm>
                <a:off x="1754" y="2649"/>
                <a:ext cx="726" cy="311"/>
              </a:xfrm>
              <a:custGeom>
                <a:avLst/>
                <a:gdLst>
                  <a:gd name="T0" fmla="*/ 282 w 726"/>
                  <a:gd name="T1" fmla="*/ 0 h 311"/>
                  <a:gd name="T2" fmla="*/ 726 w 726"/>
                  <a:gd name="T3" fmla="*/ 119 h 311"/>
                  <a:gd name="T4" fmla="*/ 457 w 726"/>
                  <a:gd name="T5" fmla="*/ 311 h 311"/>
                  <a:gd name="T6" fmla="*/ 0 w 726"/>
                  <a:gd name="T7" fmla="*/ 173 h 311"/>
                  <a:gd name="T8" fmla="*/ 282 w 726"/>
                  <a:gd name="T9" fmla="*/ 0 h 311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726" h="311">
                    <a:moveTo>
                      <a:pt x="282" y="0"/>
                    </a:moveTo>
                    <a:lnTo>
                      <a:pt x="726" y="119"/>
                    </a:lnTo>
                    <a:lnTo>
                      <a:pt x="457" y="311"/>
                    </a:lnTo>
                    <a:lnTo>
                      <a:pt x="0" y="173"/>
                    </a:lnTo>
                    <a:lnTo>
                      <a:pt x="282" y="0"/>
                    </a:lnTo>
                    <a:close/>
                  </a:path>
                </a:pathLst>
              </a:custGeom>
              <a:gradFill rotWithShape="1">
                <a:gsLst>
                  <a:gs pos="0">
                    <a:srgbClr val="4D4D4D"/>
                  </a:gs>
                  <a:gs pos="100000">
                    <a:srgbClr val="DDDDDD"/>
                  </a:gs>
                </a:gsLst>
                <a:lin ang="189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5" name="Freeform 685"/>
              <p:cNvSpPr>
                <a:spLocks/>
              </p:cNvSpPr>
              <p:nvPr/>
            </p:nvSpPr>
            <p:spPr bwMode="auto">
              <a:xfrm>
                <a:off x="1808" y="2770"/>
                <a:ext cx="258" cy="100"/>
              </a:xfrm>
              <a:custGeom>
                <a:avLst/>
                <a:gdLst>
                  <a:gd name="T0" fmla="*/ 0 w 258"/>
                  <a:gd name="T1" fmla="*/ 44 h 100"/>
                  <a:gd name="T2" fmla="*/ 75 w 258"/>
                  <a:gd name="T3" fmla="*/ 0 h 100"/>
                  <a:gd name="T4" fmla="*/ 258 w 258"/>
                  <a:gd name="T5" fmla="*/ 50 h 100"/>
                  <a:gd name="T6" fmla="*/ 183 w 258"/>
                  <a:gd name="T7" fmla="*/ 100 h 100"/>
                  <a:gd name="T8" fmla="*/ 0 w 258"/>
                  <a:gd name="T9" fmla="*/ 44 h 100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0">
                    <a:moveTo>
                      <a:pt x="0" y="44"/>
                    </a:moveTo>
                    <a:lnTo>
                      <a:pt x="75" y="0"/>
                    </a:lnTo>
                    <a:lnTo>
                      <a:pt x="258" y="50"/>
                    </a:lnTo>
                    <a:lnTo>
                      <a:pt x="183" y="100"/>
                    </a:lnTo>
                    <a:lnTo>
                      <a:pt x="0" y="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6" name="Freeform 686"/>
              <p:cNvSpPr>
                <a:spLocks/>
              </p:cNvSpPr>
              <p:nvPr/>
            </p:nvSpPr>
            <p:spPr bwMode="auto">
              <a:xfrm>
                <a:off x="1799" y="2816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7" name="Freeform 687"/>
              <p:cNvSpPr>
                <a:spLocks/>
              </p:cNvSpPr>
              <p:nvPr/>
            </p:nvSpPr>
            <p:spPr bwMode="auto">
              <a:xfrm>
                <a:off x="2020" y="2834"/>
                <a:ext cx="258" cy="102"/>
              </a:xfrm>
              <a:custGeom>
                <a:avLst/>
                <a:gdLst>
                  <a:gd name="T0" fmla="*/ 0 w 258"/>
                  <a:gd name="T1" fmla="*/ 46 h 102"/>
                  <a:gd name="T2" fmla="*/ 71 w 258"/>
                  <a:gd name="T3" fmla="*/ 0 h 102"/>
                  <a:gd name="T4" fmla="*/ 258 w 258"/>
                  <a:gd name="T5" fmla="*/ 52 h 102"/>
                  <a:gd name="T6" fmla="*/ 183 w 258"/>
                  <a:gd name="T7" fmla="*/ 102 h 102"/>
                  <a:gd name="T8" fmla="*/ 0 w 258"/>
                  <a:gd name="T9" fmla="*/ 46 h 102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258" h="102">
                    <a:moveTo>
                      <a:pt x="0" y="46"/>
                    </a:moveTo>
                    <a:lnTo>
                      <a:pt x="71" y="0"/>
                    </a:lnTo>
                    <a:lnTo>
                      <a:pt x="258" y="52"/>
                    </a:lnTo>
                    <a:lnTo>
                      <a:pt x="183" y="102"/>
                    </a:lnTo>
                    <a:lnTo>
                      <a:pt x="0" y="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  <p:sp>
            <p:nvSpPr>
              <p:cNvPr id="72768" name="Freeform 688"/>
              <p:cNvSpPr>
                <a:spLocks/>
              </p:cNvSpPr>
              <p:nvPr/>
            </p:nvSpPr>
            <p:spPr bwMode="auto">
              <a:xfrm>
                <a:off x="2011" y="2882"/>
                <a:ext cx="194" cy="63"/>
              </a:xfrm>
              <a:custGeom>
                <a:avLst/>
                <a:gdLst>
                  <a:gd name="T0" fmla="*/ 12 w 194"/>
                  <a:gd name="T1" fmla="*/ 0 h 63"/>
                  <a:gd name="T2" fmla="*/ 194 w 194"/>
                  <a:gd name="T3" fmla="*/ 53 h 63"/>
                  <a:gd name="T4" fmla="*/ 180 w 194"/>
                  <a:gd name="T5" fmla="*/ 63 h 63"/>
                  <a:gd name="T6" fmla="*/ 0 w 194"/>
                  <a:gd name="T7" fmla="*/ 9 h 63"/>
                  <a:gd name="T8" fmla="*/ 12 w 194"/>
                  <a:gd name="T9" fmla="*/ 0 h 63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194" h="63">
                    <a:moveTo>
                      <a:pt x="12" y="0"/>
                    </a:moveTo>
                    <a:lnTo>
                      <a:pt x="194" y="53"/>
                    </a:lnTo>
                    <a:lnTo>
                      <a:pt x="180" y="63"/>
                    </a:lnTo>
                    <a:lnTo>
                      <a:pt x="0" y="9"/>
                    </a:lnTo>
                    <a:lnTo>
                      <a:pt x="12" y="0"/>
                    </a:lnTo>
                    <a:close/>
                  </a:path>
                </a:pathLst>
              </a:custGeom>
              <a:solidFill>
                <a:srgbClr val="000099"/>
              </a:solidFill>
              <a:ln>
                <a:noFill/>
              </a:ln>
              <a:effectLst/>
              <a:extLst>
                <a:ext uri="{91240B29-F687-4f45-9708-019B960494DF}">
                  <a14:hiddenLine xmlns=""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=""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 dirty="0"/>
              </a:p>
            </p:txBody>
          </p:sp>
        </p:grpSp>
        <p:sp>
          <p:nvSpPr>
            <p:cNvPr id="72755" name="Freeform 689"/>
            <p:cNvSpPr>
              <a:spLocks/>
            </p:cNvSpPr>
            <p:nvPr/>
          </p:nvSpPr>
          <p:spPr bwMode="auto">
            <a:xfrm>
              <a:off x="3280" y="2781"/>
              <a:ext cx="67" cy="51"/>
            </a:xfrm>
            <a:custGeom>
              <a:avLst/>
              <a:gdLst>
                <a:gd name="T0" fmla="*/ 0 w 990"/>
                <a:gd name="T1" fmla="*/ 0 h 792"/>
                <a:gd name="T2" fmla="*/ 0 w 990"/>
                <a:gd name="T3" fmla="*/ 0 h 792"/>
                <a:gd name="T4" fmla="*/ 0 w 990"/>
                <a:gd name="T5" fmla="*/ 0 h 792"/>
                <a:gd name="T6" fmla="*/ 0 w 990"/>
                <a:gd name="T7" fmla="*/ 0 h 792"/>
                <a:gd name="T8" fmla="*/ 0 w 990"/>
                <a:gd name="T9" fmla="*/ 0 h 79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990" h="792">
                  <a:moveTo>
                    <a:pt x="3" y="738"/>
                  </a:moveTo>
                  <a:lnTo>
                    <a:pt x="990" y="0"/>
                  </a:lnTo>
                  <a:lnTo>
                    <a:pt x="987" y="60"/>
                  </a:lnTo>
                  <a:lnTo>
                    <a:pt x="0" y="792"/>
                  </a:lnTo>
                  <a:lnTo>
                    <a:pt x="3" y="738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6" name="Freeform 690"/>
            <p:cNvSpPr>
              <a:spLocks/>
            </p:cNvSpPr>
            <p:nvPr/>
          </p:nvSpPr>
          <p:spPr bwMode="auto">
            <a:xfrm>
              <a:off x="3109" y="2785"/>
              <a:ext cx="171" cy="46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7" name="Freeform 691"/>
            <p:cNvSpPr>
              <a:spLocks/>
            </p:cNvSpPr>
            <p:nvPr/>
          </p:nvSpPr>
          <p:spPr bwMode="auto">
            <a:xfrm>
              <a:off x="3110" y="277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8" name="Freeform 692"/>
            <p:cNvSpPr>
              <a:spLocks/>
            </p:cNvSpPr>
            <p:nvPr/>
          </p:nvSpPr>
          <p:spPr bwMode="auto">
            <a:xfrm>
              <a:off x="3110" y="273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59" name="Freeform 693"/>
            <p:cNvSpPr>
              <a:spLocks/>
            </p:cNvSpPr>
            <p:nvPr/>
          </p:nvSpPr>
          <p:spPr bwMode="auto">
            <a:xfrm>
              <a:off x="3115" y="2778"/>
              <a:ext cx="162" cy="45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0" name="Freeform 694"/>
            <p:cNvSpPr>
              <a:spLocks/>
            </p:cNvSpPr>
            <p:nvPr/>
          </p:nvSpPr>
          <p:spPr bwMode="auto">
            <a:xfrm flipV="1">
              <a:off x="3277" y="2775"/>
              <a:ext cx="66" cy="47"/>
            </a:xfrm>
            <a:custGeom>
              <a:avLst/>
              <a:gdLst>
                <a:gd name="T0" fmla="*/ 0 w 2532"/>
                <a:gd name="T1" fmla="*/ 0 h 723"/>
                <a:gd name="T2" fmla="*/ 0 w 2532"/>
                <a:gd name="T3" fmla="*/ 0 h 723"/>
                <a:gd name="T4" fmla="*/ 0 w 2532"/>
                <a:gd name="T5" fmla="*/ 0 h 723"/>
                <a:gd name="T6" fmla="*/ 0 w 2532"/>
                <a:gd name="T7" fmla="*/ 0 h 723"/>
                <a:gd name="T8" fmla="*/ 0 w 2532"/>
                <a:gd name="T9" fmla="*/ 0 h 723"/>
                <a:gd name="T10" fmla="*/ 0 w 2532"/>
                <a:gd name="T11" fmla="*/ 0 h 723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2532" h="723">
                  <a:moveTo>
                    <a:pt x="6" y="0"/>
                  </a:moveTo>
                  <a:cubicBezTo>
                    <a:pt x="16" y="0"/>
                    <a:pt x="26" y="0"/>
                    <a:pt x="36" y="0"/>
                  </a:cubicBezTo>
                  <a:lnTo>
                    <a:pt x="2532" y="678"/>
                  </a:lnTo>
                  <a:lnTo>
                    <a:pt x="2529" y="723"/>
                  </a:lnTo>
                  <a:lnTo>
                    <a:pt x="0" y="24"/>
                  </a:lnTo>
                  <a:lnTo>
                    <a:pt x="6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1" name="Freeform 695"/>
            <p:cNvSpPr>
              <a:spLocks/>
            </p:cNvSpPr>
            <p:nvPr/>
          </p:nvSpPr>
          <p:spPr bwMode="auto">
            <a:xfrm>
              <a:off x="3382" y="2736"/>
              <a:ext cx="1" cy="10"/>
            </a:xfrm>
            <a:custGeom>
              <a:avLst/>
              <a:gdLst>
                <a:gd name="T0" fmla="*/ 0 w 26"/>
                <a:gd name="T1" fmla="*/ 0 h 147"/>
                <a:gd name="T2" fmla="*/ 0 w 26"/>
                <a:gd name="T3" fmla="*/ 0 h 147"/>
                <a:gd name="T4" fmla="*/ 0 w 26"/>
                <a:gd name="T5" fmla="*/ 0 h 147"/>
                <a:gd name="T6" fmla="*/ 0 w 26"/>
                <a:gd name="T7" fmla="*/ 0 h 147"/>
                <a:gd name="T8" fmla="*/ 0 w 26"/>
                <a:gd name="T9" fmla="*/ 0 h 14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26" h="147">
                  <a:moveTo>
                    <a:pt x="26" y="10"/>
                  </a:moveTo>
                  <a:lnTo>
                    <a:pt x="23" y="147"/>
                  </a:lnTo>
                  <a:lnTo>
                    <a:pt x="0" y="144"/>
                  </a:lnTo>
                  <a:lnTo>
                    <a:pt x="3" y="0"/>
                  </a:lnTo>
                  <a:lnTo>
                    <a:pt x="26" y="1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  <p:sp>
          <p:nvSpPr>
            <p:cNvPr id="72762" name="Freeform 696"/>
            <p:cNvSpPr>
              <a:spLocks/>
            </p:cNvSpPr>
            <p:nvPr/>
          </p:nvSpPr>
          <p:spPr bwMode="auto">
            <a:xfrm>
              <a:off x="3382" y="2698"/>
              <a:ext cx="79" cy="39"/>
            </a:xfrm>
            <a:custGeom>
              <a:avLst/>
              <a:gdLst>
                <a:gd name="T0" fmla="*/ 0 w 1176"/>
                <a:gd name="T1" fmla="*/ 0 h 606"/>
                <a:gd name="T2" fmla="*/ 0 w 1176"/>
                <a:gd name="T3" fmla="*/ 0 h 606"/>
                <a:gd name="T4" fmla="*/ 0 w 1176"/>
                <a:gd name="T5" fmla="*/ 0 h 606"/>
                <a:gd name="T6" fmla="*/ 0 w 1176"/>
                <a:gd name="T7" fmla="*/ 0 h 606"/>
                <a:gd name="T8" fmla="*/ 0 w 1176"/>
                <a:gd name="T9" fmla="*/ 0 h 60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76" h="606">
                  <a:moveTo>
                    <a:pt x="1170" y="0"/>
                  </a:moveTo>
                  <a:lnTo>
                    <a:pt x="0" y="597"/>
                  </a:lnTo>
                  <a:lnTo>
                    <a:pt x="30" y="606"/>
                  </a:lnTo>
                  <a:lnTo>
                    <a:pt x="1176" y="18"/>
                  </a:lnTo>
                  <a:lnTo>
                    <a:pt x="1170" y="0"/>
                  </a:lnTo>
                  <a:close/>
                </a:path>
              </a:pathLst>
            </a:custGeom>
            <a:solidFill>
              <a:srgbClr val="000099"/>
            </a:soli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 dirty="0"/>
            </a:p>
          </p:txBody>
        </p:sp>
      </p:grpSp>
      <p:grpSp>
        <p:nvGrpSpPr>
          <p:cNvPr id="72732" name="Group 699"/>
          <p:cNvGrpSpPr>
            <a:grpSpLocks/>
          </p:cNvGrpSpPr>
          <p:nvPr/>
        </p:nvGrpSpPr>
        <p:grpSpPr bwMode="auto">
          <a:xfrm flipH="1">
            <a:off x="764659" y="5296000"/>
            <a:ext cx="501650" cy="512763"/>
            <a:chOff x="2839" y="3501"/>
            <a:chExt cx="755" cy="803"/>
          </a:xfrm>
        </p:grpSpPr>
        <p:pic>
          <p:nvPicPr>
            <p:cNvPr id="72742" name="Picture 700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3" name="Freeform 701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3" name="Group 702"/>
          <p:cNvGrpSpPr>
            <a:grpSpLocks/>
          </p:cNvGrpSpPr>
          <p:nvPr/>
        </p:nvGrpSpPr>
        <p:grpSpPr bwMode="auto">
          <a:xfrm flipH="1">
            <a:off x="915471" y="4868963"/>
            <a:ext cx="501650" cy="512762"/>
            <a:chOff x="2839" y="3501"/>
            <a:chExt cx="755" cy="803"/>
          </a:xfrm>
        </p:grpSpPr>
        <p:pic>
          <p:nvPicPr>
            <p:cNvPr id="72740" name="Picture 703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41" name="Freeform 704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4" name="Group 705"/>
          <p:cNvGrpSpPr>
            <a:grpSpLocks/>
          </p:cNvGrpSpPr>
          <p:nvPr/>
        </p:nvGrpSpPr>
        <p:grpSpPr bwMode="auto">
          <a:xfrm>
            <a:off x="1588571" y="5256313"/>
            <a:ext cx="501650" cy="512762"/>
            <a:chOff x="2839" y="3501"/>
            <a:chExt cx="755" cy="803"/>
          </a:xfrm>
        </p:grpSpPr>
        <p:pic>
          <p:nvPicPr>
            <p:cNvPr id="72738" name="Picture 706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9" name="Freeform 707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grpSp>
        <p:nvGrpSpPr>
          <p:cNvPr id="72735" name="Group 708"/>
          <p:cNvGrpSpPr>
            <a:grpSpLocks/>
          </p:cNvGrpSpPr>
          <p:nvPr/>
        </p:nvGrpSpPr>
        <p:grpSpPr bwMode="auto">
          <a:xfrm>
            <a:off x="1390134" y="5696050"/>
            <a:ext cx="501650" cy="512763"/>
            <a:chOff x="2839" y="3501"/>
            <a:chExt cx="755" cy="803"/>
          </a:xfrm>
        </p:grpSpPr>
        <p:pic>
          <p:nvPicPr>
            <p:cNvPr id="72736" name="Picture 709" descr="desktop_computer_stylized_medium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39" y="3501"/>
              <a:ext cx="755" cy="8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=""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2737" name="Freeform 710"/>
            <p:cNvSpPr>
              <a:spLocks/>
            </p:cNvSpPr>
            <p:nvPr/>
          </p:nvSpPr>
          <p:spPr bwMode="auto">
            <a:xfrm>
              <a:off x="2916" y="3578"/>
              <a:ext cx="356" cy="368"/>
            </a:xfrm>
            <a:custGeom>
              <a:avLst/>
              <a:gdLst>
                <a:gd name="T0" fmla="*/ 0 w 356"/>
                <a:gd name="T1" fmla="*/ 0 h 368"/>
                <a:gd name="T2" fmla="*/ 300 w 356"/>
                <a:gd name="T3" fmla="*/ 14 h 368"/>
                <a:gd name="T4" fmla="*/ 356 w 356"/>
                <a:gd name="T5" fmla="*/ 294 h 368"/>
                <a:gd name="T6" fmla="*/ 78 w 356"/>
                <a:gd name="T7" fmla="*/ 368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="" xmlns:a14="http://schemas.microsoft.com/office/drawing/2010/main" w="9525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/>
            <a:lstStyle/>
            <a:p>
              <a:endParaRPr lang="en-US" dirty="0"/>
            </a:p>
          </p:txBody>
        </p:sp>
      </p:grpSp>
      <p:sp>
        <p:nvSpPr>
          <p:cNvPr id="2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6154" y="6522365"/>
            <a:ext cx="548655" cy="272319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 sz="1200" dirty="0">
                <a:latin typeface="Tahoma" charset="0"/>
              </a:rPr>
              <a:t>6</a:t>
            </a:r>
            <a:r>
              <a:rPr lang="en-US" sz="1200" dirty="0" smtClean="0">
                <a:latin typeface="Tahoma" charset="0"/>
              </a:rPr>
              <a:t>-</a:t>
            </a:r>
            <a:fld id="{8E8C6E93-DF5B-BC4B-80F9-500DED1EEDCC}" type="slidenum">
              <a:rPr lang="en-US" sz="1200">
                <a:latin typeface="Tahoma" charset="0"/>
              </a:rPr>
              <a:pPr/>
              <a:t>17</a:t>
            </a:fld>
            <a:endParaRPr lang="en-US" sz="1200" dirty="0">
              <a:latin typeface="Tahoma" charset="0"/>
            </a:endParaRPr>
          </a:p>
        </p:txBody>
      </p:sp>
      <p:sp>
        <p:nvSpPr>
          <p:cNvPr id="215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375496" y="6521551"/>
            <a:ext cx="2177473" cy="241541"/>
          </a:xfrm>
          <a:noFill/>
          <a:ln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r"/>
            <a:r>
              <a:rPr lang="en-US" sz="1200" dirty="0" smtClean="0">
                <a:solidFill>
                  <a:srgbClr val="000000"/>
                </a:solidFill>
                <a:latin typeface="Tahoma" charset="0"/>
                <a:cs typeface="Arial" charset="0"/>
              </a:rPr>
              <a:t>Link Layer and LANs</a:t>
            </a:r>
            <a:endParaRPr lang="en-US" sz="1200" dirty="0">
              <a:solidFill>
                <a:srgbClr val="000000"/>
              </a:solidFill>
              <a:latin typeface="Tahoma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5779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F3FF"/>
              </a:clrFrom>
              <a:clrTo>
                <a:srgbClr val="E8F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838200"/>
            <a:ext cx="8648597" cy="5943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9136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599727"/>
            <a:ext cx="7467600" cy="5757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95595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Please return 6</a:t>
            </a:r>
            <a:r>
              <a:rPr lang="en-US" baseline="30000" dirty="0" smtClean="0"/>
              <a:t>th</a:t>
            </a:r>
            <a:r>
              <a:rPr lang="en-US" dirty="0" smtClean="0"/>
              <a:t> edition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(For the one student who is borrowing it)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3247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Freeform 99"/>
          <p:cNvSpPr>
            <a:spLocks/>
          </p:cNvSpPr>
          <p:nvPr/>
        </p:nvSpPr>
        <p:spPr bwMode="auto">
          <a:xfrm>
            <a:off x="6978650" y="4156075"/>
            <a:ext cx="655638" cy="1135063"/>
          </a:xfrm>
          <a:custGeom>
            <a:avLst/>
            <a:gdLst>
              <a:gd name="T0" fmla="*/ 2147483647 w 413"/>
              <a:gd name="T1" fmla="*/ 2147483647 h 715"/>
              <a:gd name="T2" fmla="*/ 2147483647 w 413"/>
              <a:gd name="T3" fmla="*/ 0 h 715"/>
              <a:gd name="T4" fmla="*/ 0 w 413"/>
              <a:gd name="T5" fmla="*/ 2147483647 h 715"/>
              <a:gd name="T6" fmla="*/ 2147483647 w 413"/>
              <a:gd name="T7" fmla="*/ 2147483647 h 715"/>
              <a:gd name="T8" fmla="*/ 2147483647 w 413"/>
              <a:gd name="T9" fmla="*/ 2147483647 h 71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13"/>
              <a:gd name="T16" fmla="*/ 0 h 715"/>
              <a:gd name="T17" fmla="*/ 413 w 413"/>
              <a:gd name="T18" fmla="*/ 715 h 715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13" h="715">
                <a:moveTo>
                  <a:pt x="413" y="570"/>
                </a:moveTo>
                <a:lnTo>
                  <a:pt x="9" y="0"/>
                </a:lnTo>
                <a:lnTo>
                  <a:pt x="0" y="604"/>
                </a:lnTo>
                <a:lnTo>
                  <a:pt x="397" y="715"/>
                </a:lnTo>
                <a:lnTo>
                  <a:pt x="413" y="570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74" name="Group 347"/>
          <p:cNvGrpSpPr>
            <a:grpSpLocks/>
          </p:cNvGrpSpPr>
          <p:nvPr/>
        </p:nvGrpSpPr>
        <p:grpSpPr bwMode="auto">
          <a:xfrm>
            <a:off x="7580313" y="4918075"/>
            <a:ext cx="984250" cy="600075"/>
            <a:chOff x="1871277" y="1576300"/>
            <a:chExt cx="1128371" cy="437861"/>
          </a:xfrm>
        </p:grpSpPr>
        <p:sp>
          <p:nvSpPr>
            <p:cNvPr id="146" name="Oval 145"/>
            <p:cNvSpPr>
              <a:spLocks noChangeArrowheads="1"/>
            </p:cNvSpPr>
            <p:nvPr/>
          </p:nvSpPr>
          <p:spPr bwMode="auto">
            <a:xfrm flipV="1">
              <a:off x="1874446" y="1694641"/>
              <a:ext cx="1125202" cy="319520"/>
            </a:xfrm>
            <a:prstGeom prst="ellipse">
              <a:avLst/>
            </a:prstGeom>
            <a:gradFill rotWithShape="1">
              <a:gsLst>
                <a:gs pos="0">
                  <a:srgbClr val="262699"/>
                </a:gs>
                <a:gs pos="53000">
                  <a:srgbClr val="8585E0"/>
                </a:gs>
                <a:gs pos="100000">
                  <a:srgbClr val="262699"/>
                </a:gs>
              </a:gsLst>
              <a:lin ang="0" scaled="1"/>
            </a:gra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7" name="Rectangle 146"/>
            <p:cNvSpPr/>
            <p:nvPr/>
          </p:nvSpPr>
          <p:spPr bwMode="auto">
            <a:xfrm>
              <a:off x="1871277" y="1739629"/>
              <a:ext cx="1128371" cy="115836"/>
            </a:xfrm>
            <a:prstGeom prst="rect">
              <a:avLst/>
            </a:prstGeom>
            <a:gradFill>
              <a:gsLst>
                <a:gs pos="0">
                  <a:schemeClr val="accent2">
                    <a:lumMod val="75000"/>
                  </a:schemeClr>
                </a:gs>
                <a:gs pos="53000">
                  <a:schemeClr val="accent2">
                    <a:lumMod val="60000"/>
                    <a:lumOff val="40000"/>
                  </a:schemeClr>
                </a:gs>
                <a:gs pos="100000">
                  <a:schemeClr val="accent2">
                    <a:lumMod val="75000"/>
                  </a:schemeClr>
                </a:gs>
              </a:gsLst>
              <a:lin ang="10800000" scaled="0"/>
            </a:gradFill>
            <a:ln w="25400"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48" name="Oval 147"/>
            <p:cNvSpPr>
              <a:spLocks noChangeArrowheads="1"/>
            </p:cNvSpPr>
            <p:nvPr/>
          </p:nvSpPr>
          <p:spPr bwMode="auto">
            <a:xfrm flipV="1">
              <a:off x="1871277" y="1576300"/>
              <a:ext cx="1125200" cy="319520"/>
            </a:xfrm>
            <a:prstGeom prst="ellipse">
              <a:avLst/>
            </a:prstGeom>
            <a:solidFill>
              <a:srgbClr val="BFBFBF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>
                <a:defRPr/>
              </a:pPr>
              <a:endParaRPr lang="en-US" dirty="0">
                <a:ln>
                  <a:solidFill>
                    <a:schemeClr val="tx1"/>
                  </a:solidFill>
                </a:ln>
                <a:solidFill>
                  <a:schemeClr val="lt1"/>
                </a:solidFill>
                <a:latin typeface="+mn-lt"/>
                <a:ea typeface="+mn-ea"/>
              </a:endParaRPr>
            </a:p>
          </p:txBody>
        </p:sp>
        <p:sp>
          <p:nvSpPr>
            <p:cNvPr id="149" name="Freeform 148"/>
            <p:cNvSpPr/>
            <p:nvPr/>
          </p:nvSpPr>
          <p:spPr bwMode="auto">
            <a:xfrm>
              <a:off x="2158830" y="1673602"/>
              <a:ext cx="549626" cy="161013"/>
            </a:xfrm>
            <a:custGeom>
              <a:avLst/>
              <a:gdLst>
                <a:gd name="connsiteX0" fmla="*/ 1486231 w 2944854"/>
                <a:gd name="connsiteY0" fmla="*/ 727041 h 1302232"/>
                <a:gd name="connsiteX1" fmla="*/ 257675 w 2944854"/>
                <a:gd name="connsiteY1" fmla="*/ 1302232 h 1302232"/>
                <a:gd name="connsiteX2" fmla="*/ 0 w 2944854"/>
                <a:gd name="connsiteY2" fmla="*/ 1228607 h 1302232"/>
                <a:gd name="connsiteX3" fmla="*/ 911064 w 2944854"/>
                <a:gd name="connsiteY3" fmla="*/ 837478 h 1302232"/>
                <a:gd name="connsiteX4" fmla="*/ 883456 w 2944854"/>
                <a:gd name="connsiteY4" fmla="*/ 450949 h 1302232"/>
                <a:gd name="connsiteX5" fmla="*/ 161047 w 2944854"/>
                <a:gd name="connsiteY5" fmla="*/ 119640 h 1302232"/>
                <a:gd name="connsiteX6" fmla="*/ 404917 w 2944854"/>
                <a:gd name="connsiteY6" fmla="*/ 50617 h 1302232"/>
                <a:gd name="connsiteX7" fmla="*/ 1477028 w 2944854"/>
                <a:gd name="connsiteY7" fmla="*/ 501566 h 1302232"/>
                <a:gd name="connsiteX8" fmla="*/ 2572146 w 2944854"/>
                <a:gd name="connsiteY8" fmla="*/ 0 h 1302232"/>
                <a:gd name="connsiteX9" fmla="*/ 2875834 w 2944854"/>
                <a:gd name="connsiteY9" fmla="*/ 96632 h 1302232"/>
                <a:gd name="connsiteX10" fmla="*/ 2079803 w 2944854"/>
                <a:gd name="connsiteY10" fmla="*/ 432543 h 1302232"/>
                <a:gd name="connsiteX11" fmla="*/ 2240850 w 2944854"/>
                <a:gd name="connsiteY11" fmla="*/ 920305 h 1302232"/>
                <a:gd name="connsiteX12" fmla="*/ 2944854 w 2944854"/>
                <a:gd name="connsiteY12" fmla="*/ 1228607 h 1302232"/>
                <a:gd name="connsiteX13" fmla="*/ 2733192 w 2944854"/>
                <a:gd name="connsiteY13" fmla="*/ 1297630 h 1302232"/>
                <a:gd name="connsiteX14" fmla="*/ 1486231 w 2944854"/>
                <a:gd name="connsiteY14" fmla="*/ 727041 h 1302232"/>
                <a:gd name="connsiteX0" fmla="*/ 1486231 w 2944854"/>
                <a:gd name="connsiteY0" fmla="*/ 727041 h 1316375"/>
                <a:gd name="connsiteX1" fmla="*/ 257675 w 2944854"/>
                <a:gd name="connsiteY1" fmla="*/ 1302232 h 1316375"/>
                <a:gd name="connsiteX2" fmla="*/ 0 w 2944854"/>
                <a:gd name="connsiteY2" fmla="*/ 1228607 h 1316375"/>
                <a:gd name="connsiteX3" fmla="*/ 911064 w 2944854"/>
                <a:gd name="connsiteY3" fmla="*/ 837478 h 1316375"/>
                <a:gd name="connsiteX4" fmla="*/ 883456 w 2944854"/>
                <a:gd name="connsiteY4" fmla="*/ 450949 h 1316375"/>
                <a:gd name="connsiteX5" fmla="*/ 161047 w 2944854"/>
                <a:gd name="connsiteY5" fmla="*/ 119640 h 1316375"/>
                <a:gd name="connsiteX6" fmla="*/ 404917 w 2944854"/>
                <a:gd name="connsiteY6" fmla="*/ 50617 h 1316375"/>
                <a:gd name="connsiteX7" fmla="*/ 1477028 w 2944854"/>
                <a:gd name="connsiteY7" fmla="*/ 501566 h 1316375"/>
                <a:gd name="connsiteX8" fmla="*/ 2572146 w 2944854"/>
                <a:gd name="connsiteY8" fmla="*/ 0 h 1316375"/>
                <a:gd name="connsiteX9" fmla="*/ 2875834 w 2944854"/>
                <a:gd name="connsiteY9" fmla="*/ 96632 h 1316375"/>
                <a:gd name="connsiteX10" fmla="*/ 2079803 w 2944854"/>
                <a:gd name="connsiteY10" fmla="*/ 432543 h 1316375"/>
                <a:gd name="connsiteX11" fmla="*/ 2240850 w 2944854"/>
                <a:gd name="connsiteY11" fmla="*/ 920305 h 1316375"/>
                <a:gd name="connsiteX12" fmla="*/ 2944854 w 2944854"/>
                <a:gd name="connsiteY12" fmla="*/ 1228607 h 1316375"/>
                <a:gd name="connsiteX13" fmla="*/ 2756623 w 2944854"/>
                <a:gd name="connsiteY13" fmla="*/ 1316375 h 1316375"/>
                <a:gd name="connsiteX14" fmla="*/ 1486231 w 2944854"/>
                <a:gd name="connsiteY14" fmla="*/ 727041 h 1316375"/>
                <a:gd name="connsiteX0" fmla="*/ 1486231 w 3024520"/>
                <a:gd name="connsiteY0" fmla="*/ 727041 h 1316375"/>
                <a:gd name="connsiteX1" fmla="*/ 257675 w 3024520"/>
                <a:gd name="connsiteY1" fmla="*/ 1302232 h 1316375"/>
                <a:gd name="connsiteX2" fmla="*/ 0 w 3024520"/>
                <a:gd name="connsiteY2" fmla="*/ 1228607 h 1316375"/>
                <a:gd name="connsiteX3" fmla="*/ 911064 w 3024520"/>
                <a:gd name="connsiteY3" fmla="*/ 837478 h 1316375"/>
                <a:gd name="connsiteX4" fmla="*/ 883456 w 3024520"/>
                <a:gd name="connsiteY4" fmla="*/ 450949 h 1316375"/>
                <a:gd name="connsiteX5" fmla="*/ 161047 w 3024520"/>
                <a:gd name="connsiteY5" fmla="*/ 119640 h 1316375"/>
                <a:gd name="connsiteX6" fmla="*/ 404917 w 3024520"/>
                <a:gd name="connsiteY6" fmla="*/ 50617 h 1316375"/>
                <a:gd name="connsiteX7" fmla="*/ 1477028 w 3024520"/>
                <a:gd name="connsiteY7" fmla="*/ 501566 h 1316375"/>
                <a:gd name="connsiteX8" fmla="*/ 2572146 w 3024520"/>
                <a:gd name="connsiteY8" fmla="*/ 0 h 1316375"/>
                <a:gd name="connsiteX9" fmla="*/ 2875834 w 3024520"/>
                <a:gd name="connsiteY9" fmla="*/ 96632 h 1316375"/>
                <a:gd name="connsiteX10" fmla="*/ 2079803 w 3024520"/>
                <a:gd name="connsiteY10" fmla="*/ 432543 h 1316375"/>
                <a:gd name="connsiteX11" fmla="*/ 2240850 w 3024520"/>
                <a:gd name="connsiteY11" fmla="*/ 920305 h 1316375"/>
                <a:gd name="connsiteX12" fmla="*/ 3024520 w 3024520"/>
                <a:gd name="connsiteY12" fmla="*/ 1228607 h 1316375"/>
                <a:gd name="connsiteX13" fmla="*/ 2756623 w 3024520"/>
                <a:gd name="connsiteY13" fmla="*/ 1316375 h 1316375"/>
                <a:gd name="connsiteX14" fmla="*/ 1486231 w 3024520"/>
                <a:gd name="connsiteY14" fmla="*/ 727041 h 1316375"/>
                <a:gd name="connsiteX0" fmla="*/ 1537780 w 3076069"/>
                <a:gd name="connsiteY0" fmla="*/ 727041 h 1316375"/>
                <a:gd name="connsiteX1" fmla="*/ 309224 w 3076069"/>
                <a:gd name="connsiteY1" fmla="*/ 1302232 h 1316375"/>
                <a:gd name="connsiteX2" fmla="*/ 0 w 3076069"/>
                <a:gd name="connsiteY2" fmla="*/ 1228607 h 1316375"/>
                <a:gd name="connsiteX3" fmla="*/ 962613 w 3076069"/>
                <a:gd name="connsiteY3" fmla="*/ 837478 h 1316375"/>
                <a:gd name="connsiteX4" fmla="*/ 935005 w 3076069"/>
                <a:gd name="connsiteY4" fmla="*/ 450949 h 1316375"/>
                <a:gd name="connsiteX5" fmla="*/ 212596 w 3076069"/>
                <a:gd name="connsiteY5" fmla="*/ 119640 h 1316375"/>
                <a:gd name="connsiteX6" fmla="*/ 456466 w 3076069"/>
                <a:gd name="connsiteY6" fmla="*/ 50617 h 1316375"/>
                <a:gd name="connsiteX7" fmla="*/ 1528577 w 3076069"/>
                <a:gd name="connsiteY7" fmla="*/ 501566 h 1316375"/>
                <a:gd name="connsiteX8" fmla="*/ 2623695 w 3076069"/>
                <a:gd name="connsiteY8" fmla="*/ 0 h 1316375"/>
                <a:gd name="connsiteX9" fmla="*/ 2927383 w 3076069"/>
                <a:gd name="connsiteY9" fmla="*/ 96632 h 1316375"/>
                <a:gd name="connsiteX10" fmla="*/ 2131352 w 3076069"/>
                <a:gd name="connsiteY10" fmla="*/ 432543 h 1316375"/>
                <a:gd name="connsiteX11" fmla="*/ 2292399 w 3076069"/>
                <a:gd name="connsiteY11" fmla="*/ 920305 h 1316375"/>
                <a:gd name="connsiteX12" fmla="*/ 3076069 w 3076069"/>
                <a:gd name="connsiteY12" fmla="*/ 1228607 h 1316375"/>
                <a:gd name="connsiteX13" fmla="*/ 2808172 w 3076069"/>
                <a:gd name="connsiteY13" fmla="*/ 1316375 h 1316375"/>
                <a:gd name="connsiteX14" fmla="*/ 1537780 w 3076069"/>
                <a:gd name="connsiteY14" fmla="*/ 727041 h 1316375"/>
                <a:gd name="connsiteX0" fmla="*/ 1537780 w 3076069"/>
                <a:gd name="connsiteY0" fmla="*/ 727041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27041 h 1321259"/>
                <a:gd name="connsiteX0" fmla="*/ 1537780 w 3076069"/>
                <a:gd name="connsiteY0" fmla="*/ 750825 h 1321259"/>
                <a:gd name="connsiteX1" fmla="*/ 313981 w 3076069"/>
                <a:gd name="connsiteY1" fmla="*/ 1321259 h 1321259"/>
                <a:gd name="connsiteX2" fmla="*/ 0 w 3076069"/>
                <a:gd name="connsiteY2" fmla="*/ 1228607 h 1321259"/>
                <a:gd name="connsiteX3" fmla="*/ 962613 w 3076069"/>
                <a:gd name="connsiteY3" fmla="*/ 837478 h 1321259"/>
                <a:gd name="connsiteX4" fmla="*/ 935005 w 3076069"/>
                <a:gd name="connsiteY4" fmla="*/ 450949 h 1321259"/>
                <a:gd name="connsiteX5" fmla="*/ 212596 w 3076069"/>
                <a:gd name="connsiteY5" fmla="*/ 119640 h 1321259"/>
                <a:gd name="connsiteX6" fmla="*/ 456466 w 3076069"/>
                <a:gd name="connsiteY6" fmla="*/ 50617 h 1321259"/>
                <a:gd name="connsiteX7" fmla="*/ 1528577 w 3076069"/>
                <a:gd name="connsiteY7" fmla="*/ 501566 h 1321259"/>
                <a:gd name="connsiteX8" fmla="*/ 2623695 w 3076069"/>
                <a:gd name="connsiteY8" fmla="*/ 0 h 1321259"/>
                <a:gd name="connsiteX9" fmla="*/ 2927383 w 3076069"/>
                <a:gd name="connsiteY9" fmla="*/ 96632 h 1321259"/>
                <a:gd name="connsiteX10" fmla="*/ 2131352 w 3076069"/>
                <a:gd name="connsiteY10" fmla="*/ 432543 h 1321259"/>
                <a:gd name="connsiteX11" fmla="*/ 2292399 w 3076069"/>
                <a:gd name="connsiteY11" fmla="*/ 920305 h 1321259"/>
                <a:gd name="connsiteX12" fmla="*/ 3076069 w 3076069"/>
                <a:gd name="connsiteY12" fmla="*/ 1228607 h 1321259"/>
                <a:gd name="connsiteX13" fmla="*/ 2808172 w 3076069"/>
                <a:gd name="connsiteY13" fmla="*/ 1316375 h 1321259"/>
                <a:gd name="connsiteX14" fmla="*/ 1537780 w 3076069"/>
                <a:gd name="connsiteY14" fmla="*/ 750825 h 13212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076069" h="1321259">
                  <a:moveTo>
                    <a:pt x="1537780" y="750825"/>
                  </a:moveTo>
                  <a:lnTo>
                    <a:pt x="313981" y="1321259"/>
                  </a:lnTo>
                  <a:lnTo>
                    <a:pt x="0" y="1228607"/>
                  </a:lnTo>
                  <a:lnTo>
                    <a:pt x="962613" y="837478"/>
                  </a:lnTo>
                  <a:lnTo>
                    <a:pt x="935005" y="450949"/>
                  </a:lnTo>
                  <a:lnTo>
                    <a:pt x="212596" y="119640"/>
                  </a:lnTo>
                  <a:lnTo>
                    <a:pt x="456466" y="50617"/>
                  </a:lnTo>
                  <a:lnTo>
                    <a:pt x="1528577" y="501566"/>
                  </a:lnTo>
                  <a:lnTo>
                    <a:pt x="2623695" y="0"/>
                  </a:lnTo>
                  <a:lnTo>
                    <a:pt x="2927383" y="96632"/>
                  </a:lnTo>
                  <a:lnTo>
                    <a:pt x="2131352" y="432543"/>
                  </a:lnTo>
                  <a:lnTo>
                    <a:pt x="2292399" y="920305"/>
                  </a:lnTo>
                  <a:lnTo>
                    <a:pt x="3076069" y="1228607"/>
                  </a:lnTo>
                  <a:lnTo>
                    <a:pt x="2808172" y="1316375"/>
                  </a:lnTo>
                  <a:lnTo>
                    <a:pt x="1537780" y="750825"/>
                  </a:lnTo>
                  <a:close/>
                </a:path>
              </a:pathLst>
            </a:custGeom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dirty="0"/>
            </a:p>
          </p:txBody>
        </p:sp>
        <p:sp>
          <p:nvSpPr>
            <p:cNvPr id="150" name="Freeform 149"/>
            <p:cNvSpPr>
              <a:spLocks/>
            </p:cNvSpPr>
            <p:nvPr/>
          </p:nvSpPr>
          <p:spPr bwMode="auto">
            <a:xfrm>
              <a:off x="2102655" y="1633103"/>
              <a:ext cx="662444" cy="111241"/>
            </a:xfrm>
            <a:custGeom>
              <a:avLst/>
              <a:gdLst>
                <a:gd name="T0" fmla="*/ 0 w 3723451"/>
                <a:gd name="T1" fmla="*/ 27215 h 932950"/>
                <a:gd name="T2" fmla="*/ 116562 w 3723451"/>
                <a:gd name="T3" fmla="*/ 321 h 932950"/>
                <a:gd name="T4" fmla="*/ 330164 w 3723451"/>
                <a:gd name="T5" fmla="*/ 62070 h 932950"/>
                <a:gd name="T6" fmla="*/ 533943 w 3723451"/>
                <a:gd name="T7" fmla="*/ 0 h 932950"/>
                <a:gd name="T8" fmla="*/ 662444 w 3723451"/>
                <a:gd name="T9" fmla="*/ 24700 h 932950"/>
                <a:gd name="T10" fmla="*/ 566839 w 3723451"/>
                <a:gd name="T11" fmla="*/ 55072 h 932950"/>
                <a:gd name="T12" fmla="*/ 536059 w 3723451"/>
                <a:gd name="T13" fmla="*/ 46883 h 932950"/>
                <a:gd name="T14" fmla="*/ 333917 w 3723451"/>
                <a:gd name="T15" fmla="*/ 111241 h 932950"/>
                <a:gd name="T16" fmla="*/ 126604 w 3723451"/>
                <a:gd name="T17" fmla="*/ 49251 h 932950"/>
                <a:gd name="T18" fmla="*/ 93086 w 3723451"/>
                <a:gd name="T19" fmla="*/ 55941 h 932950"/>
                <a:gd name="T20" fmla="*/ 0 w 3723451"/>
                <a:gd name="T21" fmla="*/ 27215 h 932950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</a:gdLst>
              <a:ahLst/>
              <a:cxnLst>
                <a:cxn ang="T22">
                  <a:pos x="T0" y="T1"/>
                </a:cxn>
                <a:cxn ang="T23">
                  <a:pos x="T2" y="T3"/>
                </a:cxn>
                <a:cxn ang="T24">
                  <a:pos x="T4" y="T5"/>
                </a:cxn>
                <a:cxn ang="T25">
                  <a:pos x="T6" y="T7"/>
                </a:cxn>
                <a:cxn ang="T26">
                  <a:pos x="T8" y="T9"/>
                </a:cxn>
                <a:cxn ang="T27">
                  <a:pos x="T10" y="T11"/>
                </a:cxn>
                <a:cxn ang="T28">
                  <a:pos x="T12" y="T13"/>
                </a:cxn>
                <a:cxn ang="T29">
                  <a:pos x="T14" y="T15"/>
                </a:cxn>
                <a:cxn ang="T30">
                  <a:pos x="T16" y="T17"/>
                </a:cxn>
                <a:cxn ang="T31">
                  <a:pos x="T18" y="T19"/>
                </a:cxn>
                <a:cxn ang="T32">
                  <a:pos x="T20" y="T21"/>
                </a:cxn>
              </a:cxnLst>
              <a:rect l="0" t="0" r="r" b="b"/>
              <a:pathLst>
                <a:path w="3723451" h="932950">
                  <a:moveTo>
                    <a:pt x="0" y="228246"/>
                  </a:moveTo>
                  <a:lnTo>
                    <a:pt x="655168" y="2690"/>
                  </a:lnTo>
                  <a:lnTo>
                    <a:pt x="1855778" y="520562"/>
                  </a:lnTo>
                  <a:lnTo>
                    <a:pt x="3001174" y="0"/>
                  </a:lnTo>
                  <a:lnTo>
                    <a:pt x="3723451" y="207149"/>
                  </a:lnTo>
                  <a:lnTo>
                    <a:pt x="3186079" y="461874"/>
                  </a:lnTo>
                  <a:lnTo>
                    <a:pt x="3013067" y="393200"/>
                  </a:lnTo>
                  <a:lnTo>
                    <a:pt x="1876873" y="932950"/>
                  </a:lnTo>
                  <a:lnTo>
                    <a:pt x="711613" y="413055"/>
                  </a:lnTo>
                  <a:lnTo>
                    <a:pt x="523214" y="469166"/>
                  </a:lnTo>
                  <a:lnTo>
                    <a:pt x="0" y="228246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1" name="Freeform 150"/>
            <p:cNvSpPr>
              <a:spLocks/>
            </p:cNvSpPr>
            <p:nvPr/>
          </p:nvSpPr>
          <p:spPr bwMode="auto">
            <a:xfrm>
              <a:off x="2536889" y="1727776"/>
              <a:ext cx="244057" cy="97040"/>
            </a:xfrm>
            <a:custGeom>
              <a:avLst/>
              <a:gdLst>
                <a:gd name="T0" fmla="*/ 0 w 1366596"/>
                <a:gd name="T1" fmla="*/ 0 h 809868"/>
                <a:gd name="T2" fmla="*/ 244057 w 1366596"/>
                <a:gd name="T3" fmla="*/ 74985 h 809868"/>
                <a:gd name="T4" fmla="*/ 154487 w 1366596"/>
                <a:gd name="T5" fmla="*/ 97040 h 809868"/>
                <a:gd name="T6" fmla="*/ 822 w 1366596"/>
                <a:gd name="T7" fmla="*/ 51277 h 809868"/>
                <a:gd name="T8" fmla="*/ 0 w 1366596"/>
                <a:gd name="T9" fmla="*/ 0 h 8098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66596" h="809868">
                  <a:moveTo>
                    <a:pt x="0" y="0"/>
                  </a:moveTo>
                  <a:lnTo>
                    <a:pt x="1366596" y="625807"/>
                  </a:lnTo>
                  <a:lnTo>
                    <a:pt x="865050" y="809868"/>
                  </a:lnTo>
                  <a:lnTo>
                    <a:pt x="4601" y="427942"/>
                  </a:lnTo>
                  <a:cubicBezTo>
                    <a:pt x="-1535" y="105836"/>
                    <a:pt x="1534" y="142647"/>
                    <a:pt x="0" y="0"/>
                  </a:cubicBez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sp>
          <p:nvSpPr>
            <p:cNvPr id="152" name="Freeform 151"/>
            <p:cNvSpPr>
              <a:spLocks/>
            </p:cNvSpPr>
            <p:nvPr/>
          </p:nvSpPr>
          <p:spPr bwMode="auto">
            <a:xfrm>
              <a:off x="2089977" y="1730144"/>
              <a:ext cx="240888" cy="97039"/>
            </a:xfrm>
            <a:custGeom>
              <a:avLst/>
              <a:gdLst>
                <a:gd name="T0" fmla="*/ 237599 w 1348191"/>
                <a:gd name="T1" fmla="*/ 0 h 791462"/>
                <a:gd name="T2" fmla="*/ 240888 w 1348191"/>
                <a:gd name="T3" fmla="*/ 46827 h 791462"/>
                <a:gd name="T4" fmla="*/ 87147 w 1348191"/>
                <a:gd name="T5" fmla="*/ 97039 h 791462"/>
                <a:gd name="T6" fmla="*/ 0 w 1348191"/>
                <a:gd name="T7" fmla="*/ 75036 h 791462"/>
                <a:gd name="T8" fmla="*/ 237599 w 1348191"/>
                <a:gd name="T9" fmla="*/ 0 h 79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348191" h="791462">
                  <a:moveTo>
                    <a:pt x="1329786" y="0"/>
                  </a:moveTo>
                  <a:lnTo>
                    <a:pt x="1348191" y="381926"/>
                  </a:lnTo>
                  <a:lnTo>
                    <a:pt x="487742" y="791462"/>
                  </a:lnTo>
                  <a:lnTo>
                    <a:pt x="0" y="612002"/>
                  </a:lnTo>
                  <a:lnTo>
                    <a:pt x="1329786" y="0"/>
                  </a:lnTo>
                  <a:close/>
                </a:path>
              </a:pathLst>
            </a:custGeom>
            <a:solidFill>
              <a:srgbClr val="262699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endParaRPr lang="en-US"/>
            </a:p>
          </p:txBody>
        </p:sp>
        <p:cxnSp>
          <p:nvCxnSpPr>
            <p:cNvPr id="153" name="Straight Connector 152"/>
            <p:cNvCxnSpPr>
              <a:cxnSpLocks noChangeShapeType="1"/>
              <a:endCxn id="148" idx="2"/>
            </p:cNvCxnSpPr>
            <p:nvPr/>
          </p:nvCxnSpPr>
          <p:spPr bwMode="auto">
            <a:xfrm flipH="1" flipV="1">
              <a:off x="1871277" y="1737243"/>
              <a:ext cx="3169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54" name="Straight Connector 153"/>
            <p:cNvCxnSpPr>
              <a:cxnSpLocks noChangeShapeType="1"/>
            </p:cNvCxnSpPr>
            <p:nvPr/>
          </p:nvCxnSpPr>
          <p:spPr bwMode="auto">
            <a:xfrm flipH="1" flipV="1">
              <a:off x="2996477" y="1734877"/>
              <a:ext cx="3171" cy="123074"/>
            </a:xfrm>
            <a:prstGeom prst="line">
              <a:avLst/>
            </a:prstGeom>
            <a:noFill/>
            <a:ln w="6350">
              <a:solidFill>
                <a:schemeClr val="tx1"/>
              </a:solidFill>
              <a:round/>
              <a:headEnd/>
              <a:tailEnd/>
            </a:ln>
            <a:effectLst>
              <a:outerShdw blurRad="40005" dist="19939" dir="5400000" algn="tl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sp>
        <p:nvSpPr>
          <p:cNvPr id="131075" name="Footer Placeholder 2"/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 smtClean="0">
                <a:latin typeface="Tahoma" panose="020B0604030504040204" pitchFamily="34" charset="0"/>
              </a:rPr>
              <a:t>Introduction</a:t>
            </a:r>
          </a:p>
        </p:txBody>
      </p:sp>
      <p:pic>
        <p:nvPicPr>
          <p:cNvPr id="131076" name="Picture 193" descr="underline_base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3175" y="795338"/>
            <a:ext cx="3370263" cy="18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1077" name="Freeform 3"/>
          <p:cNvSpPr>
            <a:spLocks/>
          </p:cNvSpPr>
          <p:nvPr/>
        </p:nvSpPr>
        <p:spPr bwMode="auto">
          <a:xfrm>
            <a:off x="7129463" y="2246313"/>
            <a:ext cx="638175" cy="852487"/>
          </a:xfrm>
          <a:custGeom>
            <a:avLst/>
            <a:gdLst>
              <a:gd name="T0" fmla="*/ 2147483647 w 402"/>
              <a:gd name="T1" fmla="*/ 2147483647 h 537"/>
              <a:gd name="T2" fmla="*/ 2147483647 w 402"/>
              <a:gd name="T3" fmla="*/ 0 h 537"/>
              <a:gd name="T4" fmla="*/ 0 w 402"/>
              <a:gd name="T5" fmla="*/ 2147483647 h 537"/>
              <a:gd name="T6" fmla="*/ 2147483647 w 402"/>
              <a:gd name="T7" fmla="*/ 2147483647 h 537"/>
              <a:gd name="T8" fmla="*/ 2147483647 w 402"/>
              <a:gd name="T9" fmla="*/ 2147483647 h 53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402"/>
              <a:gd name="T16" fmla="*/ 0 h 537"/>
              <a:gd name="T17" fmla="*/ 402 w 402"/>
              <a:gd name="T18" fmla="*/ 537 h 537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402" h="537">
                <a:moveTo>
                  <a:pt x="402" y="363"/>
                </a:moveTo>
                <a:lnTo>
                  <a:pt x="28" y="0"/>
                </a:lnTo>
                <a:lnTo>
                  <a:pt x="0" y="470"/>
                </a:lnTo>
                <a:lnTo>
                  <a:pt x="242" y="537"/>
                </a:lnTo>
                <a:lnTo>
                  <a:pt x="402" y="363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grpSp>
        <p:nvGrpSpPr>
          <p:cNvPr id="131078" name="Group 180"/>
          <p:cNvGrpSpPr>
            <a:grpSpLocks/>
          </p:cNvGrpSpPr>
          <p:nvPr/>
        </p:nvGrpSpPr>
        <p:grpSpPr bwMode="auto">
          <a:xfrm>
            <a:off x="7329488" y="2754313"/>
            <a:ext cx="1052512" cy="355600"/>
            <a:chOff x="4410" y="1365"/>
            <a:chExt cx="663" cy="224"/>
          </a:xfrm>
        </p:grpSpPr>
        <p:sp>
          <p:nvSpPr>
            <p:cNvPr id="131205" name="Rectangle 181"/>
            <p:cNvSpPr>
              <a:spLocks noChangeArrowheads="1"/>
            </p:cNvSpPr>
            <p:nvPr/>
          </p:nvSpPr>
          <p:spPr bwMode="auto">
            <a:xfrm>
              <a:off x="4410" y="1500"/>
              <a:ext cx="495" cy="87"/>
            </a:xfrm>
            <a:prstGeom prst="rect">
              <a:avLst/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06" name="AutoShape 182"/>
            <p:cNvSpPr>
              <a:spLocks noChangeArrowheads="1"/>
            </p:cNvSpPr>
            <p:nvPr/>
          </p:nvSpPr>
          <p:spPr bwMode="auto">
            <a:xfrm>
              <a:off x="4410" y="1368"/>
              <a:ext cx="663" cy="135"/>
            </a:xfrm>
            <a:prstGeom prst="parallelogram">
              <a:avLst>
                <a:gd name="adj" fmla="val 122778"/>
              </a:avLst>
            </a:prstGeom>
            <a:gradFill rotWithShape="1">
              <a:gsLst>
                <a:gs pos="0">
                  <a:srgbClr val="009999"/>
                </a:gs>
                <a:gs pos="100000">
                  <a:srgbClr val="FFFFFF"/>
                </a:gs>
              </a:gsLst>
              <a:lin ang="0" scaled="1"/>
            </a:gradFill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07" name="Freeform 183"/>
            <p:cNvSpPr>
              <a:spLocks/>
            </p:cNvSpPr>
            <p:nvPr/>
          </p:nvSpPr>
          <p:spPr bwMode="auto">
            <a:xfrm>
              <a:off x="4904" y="1365"/>
              <a:ext cx="169" cy="224"/>
            </a:xfrm>
            <a:custGeom>
              <a:avLst/>
              <a:gdLst>
                <a:gd name="T0" fmla="*/ 0 w 169"/>
                <a:gd name="T1" fmla="*/ 138 h 224"/>
                <a:gd name="T2" fmla="*/ 0 w 169"/>
                <a:gd name="T3" fmla="*/ 224 h 224"/>
                <a:gd name="T4" fmla="*/ 169 w 169"/>
                <a:gd name="T5" fmla="*/ 77 h 224"/>
                <a:gd name="T6" fmla="*/ 169 w 169"/>
                <a:gd name="T7" fmla="*/ 0 h 224"/>
                <a:gd name="T8" fmla="*/ 0 w 169"/>
                <a:gd name="T9" fmla="*/ 138 h 224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169"/>
                <a:gd name="T16" fmla="*/ 0 h 224"/>
                <a:gd name="T17" fmla="*/ 169 w 169"/>
                <a:gd name="T18" fmla="*/ 224 h 224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169" h="224">
                  <a:moveTo>
                    <a:pt x="0" y="138"/>
                  </a:moveTo>
                  <a:lnTo>
                    <a:pt x="0" y="224"/>
                  </a:lnTo>
                  <a:lnTo>
                    <a:pt x="169" y="77"/>
                  </a:lnTo>
                  <a:lnTo>
                    <a:pt x="169" y="0"/>
                  </a:lnTo>
                  <a:lnTo>
                    <a:pt x="0" y="138"/>
                  </a:lnTo>
                  <a:close/>
                </a:path>
              </a:pathLst>
            </a:custGeom>
            <a:solidFill>
              <a:srgbClr val="BBE0E3"/>
            </a:solidFill>
            <a:ln w="6350" cmpd="sng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1208" name="Freeform 184"/>
            <p:cNvSpPr>
              <a:spLocks/>
            </p:cNvSpPr>
            <p:nvPr/>
          </p:nvSpPr>
          <p:spPr bwMode="auto">
            <a:xfrm>
              <a:off x="4475" y="1395"/>
              <a:ext cx="506" cy="80"/>
            </a:xfrm>
            <a:custGeom>
              <a:avLst/>
              <a:gdLst>
                <a:gd name="T0" fmla="*/ 0 w 280"/>
                <a:gd name="T1" fmla="*/ 1801 h 63"/>
                <a:gd name="T2" fmla="*/ 147159 w 280"/>
                <a:gd name="T3" fmla="*/ 1752 h 63"/>
                <a:gd name="T4" fmla="*/ 868488 w 280"/>
                <a:gd name="T5" fmla="*/ 0 h 63"/>
                <a:gd name="T6" fmla="*/ 1108812 w 280"/>
                <a:gd name="T7" fmla="*/ 0 h 6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80"/>
                <a:gd name="T13" fmla="*/ 0 h 63"/>
                <a:gd name="T14" fmla="*/ 280 w 280"/>
                <a:gd name="T15" fmla="*/ 63 h 6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80" h="63">
                  <a:moveTo>
                    <a:pt x="0" y="63"/>
                  </a:moveTo>
                  <a:lnTo>
                    <a:pt x="37" y="62"/>
                  </a:lnTo>
                  <a:lnTo>
                    <a:pt x="219" y="0"/>
                  </a:lnTo>
                  <a:lnTo>
                    <a:pt x="280" y="0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131209" name="Freeform 185"/>
            <p:cNvSpPr>
              <a:spLocks/>
            </p:cNvSpPr>
            <p:nvPr/>
          </p:nvSpPr>
          <p:spPr bwMode="auto">
            <a:xfrm>
              <a:off x="4593" y="1391"/>
              <a:ext cx="293" cy="93"/>
            </a:xfrm>
            <a:custGeom>
              <a:avLst/>
              <a:gdLst>
                <a:gd name="T0" fmla="*/ 0 w 293"/>
                <a:gd name="T1" fmla="*/ 0 h 93"/>
                <a:gd name="T2" fmla="*/ 67 w 293"/>
                <a:gd name="T3" fmla="*/ 1 h 93"/>
                <a:gd name="T4" fmla="*/ 195 w 293"/>
                <a:gd name="T5" fmla="*/ 93 h 93"/>
                <a:gd name="T6" fmla="*/ 293 w 293"/>
                <a:gd name="T7" fmla="*/ 93 h 93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293"/>
                <a:gd name="T13" fmla="*/ 0 h 93"/>
                <a:gd name="T14" fmla="*/ 293 w 293"/>
                <a:gd name="T15" fmla="*/ 93 h 93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93" h="93">
                  <a:moveTo>
                    <a:pt x="0" y="0"/>
                  </a:moveTo>
                  <a:lnTo>
                    <a:pt x="67" y="1"/>
                  </a:lnTo>
                  <a:lnTo>
                    <a:pt x="195" y="93"/>
                  </a:lnTo>
                  <a:lnTo>
                    <a:pt x="293" y="93"/>
                  </a:lnTo>
                </a:path>
              </a:pathLst>
            </a:custGeom>
            <a:noFill/>
            <a:ln w="19050" cap="flat" cmpd="sng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079" name="Freeform 2"/>
          <p:cNvSpPr>
            <a:spLocks/>
          </p:cNvSpPr>
          <p:nvPr/>
        </p:nvSpPr>
        <p:spPr bwMode="auto">
          <a:xfrm>
            <a:off x="3817938" y="1447800"/>
            <a:ext cx="4048125" cy="3833813"/>
          </a:xfrm>
          <a:custGeom>
            <a:avLst/>
            <a:gdLst>
              <a:gd name="T0" fmla="*/ 2147483647 w 2550"/>
              <a:gd name="T1" fmla="*/ 0 h 2415"/>
              <a:gd name="T2" fmla="*/ 2147483647 w 2550"/>
              <a:gd name="T3" fmla="*/ 0 h 2415"/>
              <a:gd name="T4" fmla="*/ 2147483647 w 2550"/>
              <a:gd name="T5" fmla="*/ 2147483647 h 2415"/>
              <a:gd name="T6" fmla="*/ 0 w 2550"/>
              <a:gd name="T7" fmla="*/ 2147483647 h 2415"/>
              <a:gd name="T8" fmla="*/ 0 60000 65536"/>
              <a:gd name="T9" fmla="*/ 0 60000 65536"/>
              <a:gd name="T10" fmla="*/ 0 60000 65536"/>
              <a:gd name="T11" fmla="*/ 0 60000 65536"/>
              <a:gd name="T12" fmla="*/ 0 w 2550"/>
              <a:gd name="T13" fmla="*/ 0 h 2415"/>
              <a:gd name="T14" fmla="*/ 2550 w 2550"/>
              <a:gd name="T15" fmla="*/ 2415 h 2415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550" h="2415">
                <a:moveTo>
                  <a:pt x="592" y="0"/>
                </a:moveTo>
                <a:lnTo>
                  <a:pt x="2544" y="0"/>
                </a:lnTo>
                <a:lnTo>
                  <a:pt x="2550" y="2415"/>
                </a:lnTo>
                <a:lnTo>
                  <a:pt x="0" y="2415"/>
                </a:lnTo>
              </a:path>
            </a:pathLst>
          </a:custGeom>
          <a:noFill/>
          <a:ln w="9525">
            <a:solidFill>
              <a:schemeClr val="bg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0" name="Text Box 8"/>
          <p:cNvSpPr txBox="1">
            <a:spLocks noChangeArrowheads="1"/>
          </p:cNvSpPr>
          <p:nvPr/>
        </p:nvSpPr>
        <p:spPr bwMode="auto">
          <a:xfrm>
            <a:off x="2716213" y="223838"/>
            <a:ext cx="1100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>
                <a:solidFill>
                  <a:srgbClr val="000099"/>
                </a:solidFill>
              </a:rPr>
              <a:t>source</a:t>
            </a:r>
          </a:p>
        </p:txBody>
      </p:sp>
      <p:sp>
        <p:nvSpPr>
          <p:cNvPr id="131081" name="Freeform 10"/>
          <p:cNvSpPr>
            <a:spLocks/>
          </p:cNvSpPr>
          <p:nvPr/>
        </p:nvSpPr>
        <p:spPr bwMode="auto">
          <a:xfrm>
            <a:off x="3868738" y="650875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82" name="Rectangle 23"/>
          <p:cNvSpPr>
            <a:spLocks noChangeArrowheads="1"/>
          </p:cNvSpPr>
          <p:nvPr/>
        </p:nvSpPr>
        <p:spPr bwMode="auto">
          <a:xfrm>
            <a:off x="2644775" y="6604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83" name="Rectangle 24"/>
          <p:cNvSpPr>
            <a:spLocks noChangeArrowheads="1"/>
          </p:cNvSpPr>
          <p:nvPr/>
        </p:nvSpPr>
        <p:spPr bwMode="auto">
          <a:xfrm>
            <a:off x="2597150" y="7318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84" name="Line 25"/>
          <p:cNvSpPr>
            <a:spLocks noChangeShapeType="1"/>
          </p:cNvSpPr>
          <p:nvPr/>
        </p:nvSpPr>
        <p:spPr bwMode="auto">
          <a:xfrm>
            <a:off x="2597150" y="10493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5" name="Text Box 26"/>
          <p:cNvSpPr txBox="1">
            <a:spLocks noChangeArrowheads="1"/>
          </p:cNvSpPr>
          <p:nvPr/>
        </p:nvSpPr>
        <p:spPr bwMode="auto">
          <a:xfrm>
            <a:off x="2554288" y="6985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131086" name="Line 27"/>
          <p:cNvSpPr>
            <a:spLocks noChangeShapeType="1"/>
          </p:cNvSpPr>
          <p:nvPr/>
        </p:nvSpPr>
        <p:spPr bwMode="auto">
          <a:xfrm>
            <a:off x="2605088" y="13700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7" name="Line 28"/>
          <p:cNvSpPr>
            <a:spLocks noChangeShapeType="1"/>
          </p:cNvSpPr>
          <p:nvPr/>
        </p:nvSpPr>
        <p:spPr bwMode="auto">
          <a:xfrm>
            <a:off x="2609850" y="16510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88" name="Line 29"/>
          <p:cNvSpPr>
            <a:spLocks noChangeShapeType="1"/>
          </p:cNvSpPr>
          <p:nvPr/>
        </p:nvSpPr>
        <p:spPr bwMode="auto">
          <a:xfrm>
            <a:off x="2609850" y="19272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" name="Group 39"/>
          <p:cNvGrpSpPr>
            <a:grpSpLocks/>
          </p:cNvGrpSpPr>
          <p:nvPr/>
        </p:nvGrpSpPr>
        <p:grpSpPr bwMode="auto">
          <a:xfrm>
            <a:off x="1219200" y="1368425"/>
            <a:ext cx="1208088" cy="303213"/>
            <a:chOff x="501" y="1990"/>
            <a:chExt cx="761" cy="191"/>
          </a:xfrm>
        </p:grpSpPr>
        <p:sp>
          <p:nvSpPr>
            <p:cNvPr id="131199" name="Rectangle 40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200" name="Rectangle 41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31201" name="Rectangle 42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31202" name="Rectangle 43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31203" name="Line 44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204" name="Line 45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12645" name="Text Box 5"/>
          <p:cNvSpPr txBox="1">
            <a:spLocks noChangeArrowheads="1"/>
          </p:cNvSpPr>
          <p:nvPr/>
        </p:nvSpPr>
        <p:spPr bwMode="auto">
          <a:xfrm>
            <a:off x="395288" y="996950"/>
            <a:ext cx="96361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segment</a:t>
            </a:r>
          </a:p>
        </p:txBody>
      </p:sp>
      <p:grpSp>
        <p:nvGrpSpPr>
          <p:cNvPr id="6" name="Group 178"/>
          <p:cNvGrpSpPr>
            <a:grpSpLocks/>
          </p:cNvGrpSpPr>
          <p:nvPr/>
        </p:nvGrpSpPr>
        <p:grpSpPr bwMode="auto">
          <a:xfrm>
            <a:off x="1533525" y="1033463"/>
            <a:ext cx="301625" cy="292100"/>
            <a:chOff x="1962" y="2058"/>
            <a:chExt cx="190" cy="184"/>
          </a:xfrm>
        </p:grpSpPr>
        <p:sp>
          <p:nvSpPr>
            <p:cNvPr id="131197" name="Rectangle 47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98" name="Rectangle 48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</p:grpSp>
      <p:sp>
        <p:nvSpPr>
          <p:cNvPr id="112644" name="Text Box 4"/>
          <p:cNvSpPr txBox="1">
            <a:spLocks noChangeArrowheads="1"/>
          </p:cNvSpPr>
          <p:nvPr/>
        </p:nvSpPr>
        <p:spPr bwMode="auto">
          <a:xfrm>
            <a:off x="195263" y="1336675"/>
            <a:ext cx="1042987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datagram</a:t>
            </a:r>
          </a:p>
        </p:txBody>
      </p:sp>
      <p:sp>
        <p:nvSpPr>
          <p:cNvPr id="131093" name="Text Box 54"/>
          <p:cNvSpPr txBox="1">
            <a:spLocks noChangeArrowheads="1"/>
          </p:cNvSpPr>
          <p:nvPr/>
        </p:nvSpPr>
        <p:spPr bwMode="auto">
          <a:xfrm>
            <a:off x="1547813" y="4157663"/>
            <a:ext cx="1412875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000" i="1">
                <a:solidFill>
                  <a:srgbClr val="000099"/>
                </a:solidFill>
              </a:rPr>
              <a:t>destination</a:t>
            </a:r>
          </a:p>
        </p:txBody>
      </p:sp>
      <p:sp>
        <p:nvSpPr>
          <p:cNvPr id="131094" name="Freeform 56"/>
          <p:cNvSpPr>
            <a:spLocks/>
          </p:cNvSpPr>
          <p:nvPr/>
        </p:nvSpPr>
        <p:spPr bwMode="auto">
          <a:xfrm>
            <a:off x="2979738" y="4540250"/>
            <a:ext cx="360362" cy="1577975"/>
          </a:xfrm>
          <a:custGeom>
            <a:avLst/>
            <a:gdLst>
              <a:gd name="T0" fmla="*/ 2147483647 w 267"/>
              <a:gd name="T1" fmla="*/ 2147483647 h 1186"/>
              <a:gd name="T2" fmla="*/ 0 w 267"/>
              <a:gd name="T3" fmla="*/ 0 h 1186"/>
              <a:gd name="T4" fmla="*/ 0 w 267"/>
              <a:gd name="T5" fmla="*/ 2147483647 h 1186"/>
              <a:gd name="T6" fmla="*/ 2147483647 w 267"/>
              <a:gd name="T7" fmla="*/ 2147483647 h 1186"/>
              <a:gd name="T8" fmla="*/ 2147483647 w 267"/>
              <a:gd name="T9" fmla="*/ 2147483647 h 118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267"/>
              <a:gd name="T16" fmla="*/ 0 h 1186"/>
              <a:gd name="T17" fmla="*/ 267 w 267"/>
              <a:gd name="T18" fmla="*/ 1186 h 118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267" h="1186">
                <a:moveTo>
                  <a:pt x="254" y="466"/>
                </a:moveTo>
                <a:lnTo>
                  <a:pt x="0" y="0"/>
                </a:lnTo>
                <a:lnTo>
                  <a:pt x="0" y="1186"/>
                </a:lnTo>
                <a:lnTo>
                  <a:pt x="267" y="652"/>
                </a:lnTo>
                <a:lnTo>
                  <a:pt x="254" y="466"/>
                </a:ln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bg1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31095" name="Rectangle 57"/>
          <p:cNvSpPr>
            <a:spLocks noChangeArrowheads="1"/>
          </p:cNvSpPr>
          <p:nvPr/>
        </p:nvSpPr>
        <p:spPr bwMode="auto">
          <a:xfrm>
            <a:off x="1755775" y="4546600"/>
            <a:ext cx="1296988" cy="1546225"/>
          </a:xfrm>
          <a:prstGeom prst="rect">
            <a:avLst/>
          </a:prstGeom>
          <a:solidFill>
            <a:srgbClr val="000099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96" name="Rectangle 58"/>
          <p:cNvSpPr>
            <a:spLocks noChangeArrowheads="1"/>
          </p:cNvSpPr>
          <p:nvPr/>
        </p:nvSpPr>
        <p:spPr bwMode="auto">
          <a:xfrm>
            <a:off x="1708150" y="4618038"/>
            <a:ext cx="1273175" cy="1536700"/>
          </a:xfrm>
          <a:prstGeom prst="rect">
            <a:avLst/>
          </a:prstGeom>
          <a:solidFill>
            <a:schemeClr val="bg1"/>
          </a:solidFill>
          <a:ln w="2857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/>
          </a:p>
        </p:txBody>
      </p:sp>
      <p:sp>
        <p:nvSpPr>
          <p:cNvPr id="131097" name="Line 59"/>
          <p:cNvSpPr>
            <a:spLocks noChangeShapeType="1"/>
          </p:cNvSpPr>
          <p:nvPr/>
        </p:nvSpPr>
        <p:spPr bwMode="auto">
          <a:xfrm>
            <a:off x="1708150" y="4935538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098" name="Text Box 60"/>
          <p:cNvSpPr txBox="1">
            <a:spLocks noChangeArrowheads="1"/>
          </p:cNvSpPr>
          <p:nvPr/>
        </p:nvSpPr>
        <p:spPr bwMode="auto">
          <a:xfrm>
            <a:off x="1665288" y="4584700"/>
            <a:ext cx="1317625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110000"/>
              </a:lnSpc>
            </a:pPr>
            <a:r>
              <a:rPr lang="en-US" altLang="en-US" sz="1800"/>
              <a:t>application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transport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network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link</a:t>
            </a:r>
          </a:p>
          <a:p>
            <a:pPr algn="ctr">
              <a:lnSpc>
                <a:spcPct val="110000"/>
              </a:lnSpc>
            </a:pPr>
            <a:r>
              <a:rPr lang="en-US" altLang="en-US" sz="1800"/>
              <a:t>physical</a:t>
            </a:r>
          </a:p>
        </p:txBody>
      </p:sp>
      <p:sp>
        <p:nvSpPr>
          <p:cNvPr id="131099" name="Line 61"/>
          <p:cNvSpPr>
            <a:spLocks noChangeShapeType="1"/>
          </p:cNvSpPr>
          <p:nvPr/>
        </p:nvSpPr>
        <p:spPr bwMode="auto">
          <a:xfrm>
            <a:off x="1716088" y="5256213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0" name="Line 62"/>
          <p:cNvSpPr>
            <a:spLocks noChangeShapeType="1"/>
          </p:cNvSpPr>
          <p:nvPr/>
        </p:nvSpPr>
        <p:spPr bwMode="auto">
          <a:xfrm>
            <a:off x="1720850" y="5537200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31101" name="Line 63"/>
          <p:cNvSpPr>
            <a:spLocks noChangeShapeType="1"/>
          </p:cNvSpPr>
          <p:nvPr/>
        </p:nvSpPr>
        <p:spPr bwMode="auto">
          <a:xfrm>
            <a:off x="1720850" y="5813425"/>
            <a:ext cx="1263650" cy="3175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" name="Group 2"/>
          <p:cNvGrpSpPr>
            <a:grpSpLocks/>
          </p:cNvGrpSpPr>
          <p:nvPr/>
        </p:nvGrpSpPr>
        <p:grpSpPr bwMode="auto">
          <a:xfrm>
            <a:off x="152400" y="4610100"/>
            <a:ext cx="1479550" cy="1220788"/>
            <a:chOff x="152400" y="4610100"/>
            <a:chExt cx="1479550" cy="1220788"/>
          </a:xfrm>
        </p:grpSpPr>
        <p:grpSp>
          <p:nvGrpSpPr>
            <p:cNvPr id="131173" name="Group 64"/>
            <p:cNvGrpSpPr>
              <a:grpSpLocks/>
            </p:cNvGrpSpPr>
            <p:nvPr/>
          </p:nvGrpSpPr>
          <p:grpSpPr bwMode="auto">
            <a:xfrm>
              <a:off x="152400" y="5527675"/>
              <a:ext cx="1479550" cy="303213"/>
              <a:chOff x="332" y="2224"/>
              <a:chExt cx="932" cy="191"/>
            </a:xfrm>
          </p:grpSpPr>
          <p:sp>
            <p:nvSpPr>
              <p:cNvPr id="131189" name="Rectangle 65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90" name="Rectangle 66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91" name="Rectangle 67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92" name="Rectangle 68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l</a:t>
                </a:r>
              </a:p>
            </p:txBody>
          </p:sp>
          <p:sp>
            <p:nvSpPr>
              <p:cNvPr id="131193" name="Rectangle 69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94" name="Line 70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95" name="Line 71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96" name="Line 72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4" name="Group 73"/>
            <p:cNvGrpSpPr>
              <a:grpSpLocks/>
            </p:cNvGrpSpPr>
            <p:nvPr/>
          </p:nvGrpSpPr>
          <p:grpSpPr bwMode="auto">
            <a:xfrm>
              <a:off x="420688" y="5229225"/>
              <a:ext cx="1208087" cy="303213"/>
              <a:chOff x="501" y="1990"/>
              <a:chExt cx="761" cy="191"/>
            </a:xfrm>
          </p:grpSpPr>
          <p:sp>
            <p:nvSpPr>
              <p:cNvPr id="131183" name="Rectangle 74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84" name="Rectangle 75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85" name="Rectangle 76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86" name="Rectangle 77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87" name="Line 78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88" name="Line 79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5" name="Group 80"/>
            <p:cNvGrpSpPr>
              <a:grpSpLocks/>
            </p:cNvGrpSpPr>
            <p:nvPr/>
          </p:nvGrpSpPr>
          <p:grpSpPr bwMode="auto">
            <a:xfrm>
              <a:off x="723900" y="4921250"/>
              <a:ext cx="890588" cy="303213"/>
              <a:chOff x="645" y="1734"/>
              <a:chExt cx="561" cy="191"/>
            </a:xfrm>
          </p:grpSpPr>
          <p:sp>
            <p:nvSpPr>
              <p:cNvPr id="131179" name="Rectangle 81"/>
              <p:cNvSpPr>
                <a:spLocks noChangeArrowheads="1"/>
              </p:cNvSpPr>
              <p:nvPr/>
            </p:nvSpPr>
            <p:spPr bwMode="auto">
              <a:xfrm>
                <a:off x="645" y="1751"/>
                <a:ext cx="4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80" name="Rectangle 82"/>
              <p:cNvSpPr>
                <a:spLocks noChangeArrowheads="1"/>
              </p:cNvSpPr>
              <p:nvPr/>
            </p:nvSpPr>
            <p:spPr bwMode="auto">
              <a:xfrm>
                <a:off x="648" y="173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81" name="Rectangle 83"/>
              <p:cNvSpPr>
                <a:spLocks noChangeArrowheads="1"/>
              </p:cNvSpPr>
              <p:nvPr/>
            </p:nvSpPr>
            <p:spPr bwMode="auto">
              <a:xfrm>
                <a:off x="778" y="173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82" name="Line 84"/>
              <p:cNvSpPr>
                <a:spLocks noChangeShapeType="1"/>
              </p:cNvSpPr>
              <p:nvPr/>
            </p:nvSpPr>
            <p:spPr bwMode="auto">
              <a:xfrm>
                <a:off x="824" y="175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76" name="Group 85"/>
            <p:cNvGrpSpPr>
              <a:grpSpLocks/>
            </p:cNvGrpSpPr>
            <p:nvPr/>
          </p:nvGrpSpPr>
          <p:grpSpPr bwMode="auto">
            <a:xfrm>
              <a:off x="930275" y="4610100"/>
              <a:ext cx="679450" cy="301625"/>
              <a:chOff x="780" y="1553"/>
              <a:chExt cx="428" cy="190"/>
            </a:xfrm>
          </p:grpSpPr>
          <p:sp>
            <p:nvSpPr>
              <p:cNvPr id="131177" name="Rectangle 86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78" name="Rectangle 87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</p:grpSp>
      </p:grpSp>
      <p:grpSp>
        <p:nvGrpSpPr>
          <p:cNvPr id="131103" name="Group 88"/>
          <p:cNvGrpSpPr>
            <a:grpSpLocks/>
          </p:cNvGrpSpPr>
          <p:nvPr/>
        </p:nvGrpSpPr>
        <p:grpSpPr bwMode="auto">
          <a:xfrm>
            <a:off x="5654675" y="4164013"/>
            <a:ext cx="1387475" cy="1035050"/>
            <a:chOff x="3601" y="168"/>
            <a:chExt cx="874" cy="652"/>
          </a:xfrm>
        </p:grpSpPr>
        <p:sp>
          <p:nvSpPr>
            <p:cNvPr id="131168" name="Rectangle 89"/>
            <p:cNvSpPr>
              <a:spLocks noChangeArrowheads="1"/>
            </p:cNvSpPr>
            <p:nvPr/>
          </p:nvSpPr>
          <p:spPr bwMode="auto">
            <a:xfrm>
              <a:off x="3658" y="168"/>
              <a:ext cx="817" cy="59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69" name="Rectangle 90"/>
            <p:cNvSpPr>
              <a:spLocks noChangeArrowheads="1"/>
            </p:cNvSpPr>
            <p:nvPr/>
          </p:nvSpPr>
          <p:spPr bwMode="auto">
            <a:xfrm>
              <a:off x="3628" y="213"/>
              <a:ext cx="802" cy="596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70" name="Line 91"/>
            <p:cNvSpPr>
              <a:spLocks noChangeShapeType="1"/>
            </p:cNvSpPr>
            <p:nvPr/>
          </p:nvSpPr>
          <p:spPr bwMode="auto">
            <a:xfrm>
              <a:off x="3628" y="413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71" name="Text Box 92"/>
            <p:cNvSpPr txBox="1">
              <a:spLocks noChangeArrowheads="1"/>
            </p:cNvSpPr>
            <p:nvPr/>
          </p:nvSpPr>
          <p:spPr bwMode="auto">
            <a:xfrm>
              <a:off x="3601" y="192"/>
              <a:ext cx="830" cy="6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network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  <p:sp>
          <p:nvSpPr>
            <p:cNvPr id="131172" name="Line 93"/>
            <p:cNvSpPr>
              <a:spLocks noChangeShapeType="1"/>
            </p:cNvSpPr>
            <p:nvPr/>
          </p:nvSpPr>
          <p:spPr bwMode="auto">
            <a:xfrm>
              <a:off x="3633" y="615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31104" name="Group 94"/>
          <p:cNvGrpSpPr>
            <a:grpSpLocks/>
          </p:cNvGrpSpPr>
          <p:nvPr/>
        </p:nvGrpSpPr>
        <p:grpSpPr bwMode="auto">
          <a:xfrm>
            <a:off x="5821363" y="2271713"/>
            <a:ext cx="1387475" cy="733425"/>
            <a:chOff x="4696" y="597"/>
            <a:chExt cx="874" cy="462"/>
          </a:xfrm>
        </p:grpSpPr>
        <p:sp>
          <p:nvSpPr>
            <p:cNvPr id="131164" name="Rectangle 95"/>
            <p:cNvSpPr>
              <a:spLocks noChangeArrowheads="1"/>
            </p:cNvSpPr>
            <p:nvPr/>
          </p:nvSpPr>
          <p:spPr bwMode="auto">
            <a:xfrm>
              <a:off x="4753" y="597"/>
              <a:ext cx="817" cy="416"/>
            </a:xfrm>
            <a:prstGeom prst="rect">
              <a:avLst/>
            </a:prstGeom>
            <a:solidFill>
              <a:srgbClr val="00009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65" name="Rectangle 96"/>
            <p:cNvSpPr>
              <a:spLocks noChangeArrowheads="1"/>
            </p:cNvSpPr>
            <p:nvPr/>
          </p:nvSpPr>
          <p:spPr bwMode="auto">
            <a:xfrm>
              <a:off x="4723" y="642"/>
              <a:ext cx="802" cy="413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66" name="Line 97"/>
            <p:cNvSpPr>
              <a:spLocks noChangeShapeType="1"/>
            </p:cNvSpPr>
            <p:nvPr/>
          </p:nvSpPr>
          <p:spPr bwMode="auto">
            <a:xfrm>
              <a:off x="4723" y="842"/>
              <a:ext cx="796" cy="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31167" name="Text Box 98"/>
            <p:cNvSpPr txBox="1">
              <a:spLocks noChangeArrowheads="1"/>
            </p:cNvSpPr>
            <p:nvPr/>
          </p:nvSpPr>
          <p:spPr bwMode="auto">
            <a:xfrm>
              <a:off x="4696" y="621"/>
              <a:ext cx="830" cy="4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>
                <a:lnSpc>
                  <a:spcPct val="110000"/>
                </a:lnSpc>
              </a:pPr>
              <a:r>
                <a:rPr lang="en-US" altLang="en-US" sz="1800"/>
                <a:t>link</a:t>
              </a:r>
            </a:p>
            <a:p>
              <a:pPr algn="ctr">
                <a:lnSpc>
                  <a:spcPct val="110000"/>
                </a:lnSpc>
              </a:pPr>
              <a:r>
                <a:rPr lang="en-US" altLang="en-US" sz="1800"/>
                <a:t>physical</a:t>
              </a:r>
            </a:p>
          </p:txBody>
        </p:sp>
      </p:grpSp>
      <p:sp>
        <p:nvSpPr>
          <p:cNvPr id="131105" name="Freeform 114"/>
          <p:cNvSpPr>
            <a:spLocks/>
          </p:cNvSpPr>
          <p:nvPr/>
        </p:nvSpPr>
        <p:spPr bwMode="auto">
          <a:xfrm>
            <a:off x="1828800" y="533400"/>
            <a:ext cx="5264150" cy="5494338"/>
          </a:xfrm>
          <a:custGeom>
            <a:avLst/>
            <a:gdLst>
              <a:gd name="T0" fmla="*/ 2147483647 w 3316"/>
              <a:gd name="T1" fmla="*/ 0 h 3461"/>
              <a:gd name="T2" fmla="*/ 2147483647 w 3316"/>
              <a:gd name="T3" fmla="*/ 2147483647 h 3461"/>
              <a:gd name="T4" fmla="*/ 2147483647 w 3316"/>
              <a:gd name="T5" fmla="*/ 2147483647 h 3461"/>
              <a:gd name="T6" fmla="*/ 2147483647 w 3316"/>
              <a:gd name="T7" fmla="*/ 2147483647 h 3461"/>
              <a:gd name="T8" fmla="*/ 2147483647 w 3316"/>
              <a:gd name="T9" fmla="*/ 2147483647 h 3461"/>
              <a:gd name="T10" fmla="*/ 2147483647 w 3316"/>
              <a:gd name="T11" fmla="*/ 2147483647 h 3461"/>
              <a:gd name="T12" fmla="*/ 2147483647 w 3316"/>
              <a:gd name="T13" fmla="*/ 2147483647 h 3461"/>
              <a:gd name="T14" fmla="*/ 2147483647 w 3316"/>
              <a:gd name="T15" fmla="*/ 2147483647 h 3461"/>
              <a:gd name="T16" fmla="*/ 2147483647 w 3316"/>
              <a:gd name="T17" fmla="*/ 2147483647 h 3461"/>
              <a:gd name="T18" fmla="*/ 2147483647 w 3316"/>
              <a:gd name="T19" fmla="*/ 2147483647 h 3461"/>
              <a:gd name="T20" fmla="*/ 2147483647 w 3316"/>
              <a:gd name="T21" fmla="*/ 2147483647 h 3461"/>
              <a:gd name="T22" fmla="*/ 0 w 3316"/>
              <a:gd name="T23" fmla="*/ 2147483647 h 3461"/>
              <a:gd name="T24" fmla="*/ 0 w 3316"/>
              <a:gd name="T25" fmla="*/ 2147483647 h 3461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3316"/>
              <a:gd name="T40" fmla="*/ 0 h 3461"/>
              <a:gd name="T41" fmla="*/ 3316 w 3316"/>
              <a:gd name="T42" fmla="*/ 3461 h 3461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3316" h="3461">
                <a:moveTo>
                  <a:pt x="872" y="0"/>
                </a:moveTo>
                <a:lnTo>
                  <a:pt x="878" y="1481"/>
                </a:lnTo>
                <a:lnTo>
                  <a:pt x="2612" y="1481"/>
                </a:lnTo>
                <a:lnTo>
                  <a:pt x="2612" y="1179"/>
                </a:lnTo>
                <a:lnTo>
                  <a:pt x="3294" y="1179"/>
                </a:lnTo>
                <a:lnTo>
                  <a:pt x="3316" y="3131"/>
                </a:lnTo>
                <a:lnTo>
                  <a:pt x="3148" y="2986"/>
                </a:lnTo>
                <a:lnTo>
                  <a:pt x="3143" y="2387"/>
                </a:lnTo>
                <a:lnTo>
                  <a:pt x="2505" y="2387"/>
                </a:lnTo>
                <a:lnTo>
                  <a:pt x="2505" y="3070"/>
                </a:lnTo>
                <a:lnTo>
                  <a:pt x="1057" y="3461"/>
                </a:lnTo>
                <a:lnTo>
                  <a:pt x="0" y="3461"/>
                </a:lnTo>
                <a:lnTo>
                  <a:pt x="0" y="2505"/>
                </a:lnTo>
              </a:path>
            </a:pathLst>
          </a:custGeom>
          <a:noFill/>
          <a:ln w="28575">
            <a:solidFill>
              <a:srgbClr val="CC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" name="Group 1"/>
          <p:cNvGrpSpPr>
            <a:grpSpLocks/>
          </p:cNvGrpSpPr>
          <p:nvPr/>
        </p:nvGrpSpPr>
        <p:grpSpPr bwMode="auto">
          <a:xfrm>
            <a:off x="4238625" y="4240213"/>
            <a:ext cx="1479550" cy="609600"/>
            <a:chOff x="4238625" y="4240213"/>
            <a:chExt cx="1479550" cy="609600"/>
          </a:xfrm>
        </p:grpSpPr>
        <p:grpSp>
          <p:nvGrpSpPr>
            <p:cNvPr id="131148" name="Group 115"/>
            <p:cNvGrpSpPr>
              <a:grpSpLocks/>
            </p:cNvGrpSpPr>
            <p:nvPr/>
          </p:nvGrpSpPr>
          <p:grpSpPr bwMode="auto">
            <a:xfrm>
              <a:off x="4238625" y="4546600"/>
              <a:ext cx="1479550" cy="303213"/>
              <a:chOff x="332" y="2224"/>
              <a:chExt cx="932" cy="191"/>
            </a:xfrm>
          </p:grpSpPr>
          <p:sp>
            <p:nvSpPr>
              <p:cNvPr id="131156" name="Rectangle 116"/>
              <p:cNvSpPr>
                <a:spLocks noChangeArrowheads="1"/>
              </p:cNvSpPr>
              <p:nvPr/>
            </p:nvSpPr>
            <p:spPr bwMode="auto">
              <a:xfrm>
                <a:off x="345" y="2241"/>
                <a:ext cx="840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57" name="Rectangle 117"/>
              <p:cNvSpPr>
                <a:spLocks noChangeArrowheads="1"/>
              </p:cNvSpPr>
              <p:nvPr/>
            </p:nvSpPr>
            <p:spPr bwMode="auto">
              <a:xfrm>
                <a:off x="706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58" name="Rectangle 118"/>
              <p:cNvSpPr>
                <a:spLocks noChangeArrowheads="1"/>
              </p:cNvSpPr>
              <p:nvPr/>
            </p:nvSpPr>
            <p:spPr bwMode="auto">
              <a:xfrm>
                <a:off x="520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59" name="Rectangle 119"/>
              <p:cNvSpPr>
                <a:spLocks noChangeArrowheads="1"/>
              </p:cNvSpPr>
              <p:nvPr/>
            </p:nvSpPr>
            <p:spPr bwMode="auto">
              <a:xfrm>
                <a:off x="332" y="2224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l</a:t>
                </a:r>
              </a:p>
            </p:txBody>
          </p:sp>
          <p:sp>
            <p:nvSpPr>
              <p:cNvPr id="131160" name="Rectangle 120"/>
              <p:cNvSpPr>
                <a:spLocks noChangeArrowheads="1"/>
              </p:cNvSpPr>
              <p:nvPr/>
            </p:nvSpPr>
            <p:spPr bwMode="auto">
              <a:xfrm>
                <a:off x="836" y="2225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61" name="Line 121"/>
              <p:cNvSpPr>
                <a:spLocks noChangeShapeType="1"/>
              </p:cNvSpPr>
              <p:nvPr/>
            </p:nvSpPr>
            <p:spPr bwMode="auto">
              <a:xfrm>
                <a:off x="510" y="2241"/>
                <a:ext cx="0" cy="16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2" name="Line 122"/>
              <p:cNvSpPr>
                <a:spLocks noChangeShapeType="1"/>
              </p:cNvSpPr>
              <p:nvPr/>
            </p:nvSpPr>
            <p:spPr bwMode="auto">
              <a:xfrm>
                <a:off x="690" y="2247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63" name="Line 123"/>
              <p:cNvSpPr>
                <a:spLocks noChangeShapeType="1"/>
              </p:cNvSpPr>
              <p:nvPr/>
            </p:nvSpPr>
            <p:spPr bwMode="auto">
              <a:xfrm>
                <a:off x="882" y="2244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31149" name="Group 124"/>
            <p:cNvGrpSpPr>
              <a:grpSpLocks/>
            </p:cNvGrpSpPr>
            <p:nvPr/>
          </p:nvGrpSpPr>
          <p:grpSpPr bwMode="auto">
            <a:xfrm>
              <a:off x="4497388" y="4240213"/>
              <a:ext cx="1208087" cy="303212"/>
              <a:chOff x="501" y="1990"/>
              <a:chExt cx="761" cy="191"/>
            </a:xfrm>
          </p:grpSpPr>
          <p:sp>
            <p:nvSpPr>
              <p:cNvPr id="131150" name="Rectangle 125"/>
              <p:cNvSpPr>
                <a:spLocks noChangeArrowheads="1"/>
              </p:cNvSpPr>
              <p:nvPr/>
            </p:nvSpPr>
            <p:spPr bwMode="auto">
              <a:xfrm>
                <a:off x="501" y="2007"/>
                <a:ext cx="68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51" name="Rectangle 126"/>
              <p:cNvSpPr>
                <a:spLocks noChangeArrowheads="1"/>
              </p:cNvSpPr>
              <p:nvPr/>
            </p:nvSpPr>
            <p:spPr bwMode="auto">
              <a:xfrm>
                <a:off x="704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  <p:sp>
            <p:nvSpPr>
              <p:cNvPr id="131152" name="Rectangle 127"/>
              <p:cNvSpPr>
                <a:spLocks noChangeArrowheads="1"/>
              </p:cNvSpPr>
              <p:nvPr/>
            </p:nvSpPr>
            <p:spPr bwMode="auto">
              <a:xfrm>
                <a:off x="518" y="1990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n</a:t>
                </a:r>
              </a:p>
            </p:txBody>
          </p:sp>
          <p:sp>
            <p:nvSpPr>
              <p:cNvPr id="131153" name="Rectangle 128"/>
              <p:cNvSpPr>
                <a:spLocks noChangeArrowheads="1"/>
              </p:cNvSpPr>
              <p:nvPr/>
            </p:nvSpPr>
            <p:spPr bwMode="auto">
              <a:xfrm>
                <a:off x="834" y="1991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  <p:sp>
            <p:nvSpPr>
              <p:cNvPr id="131154" name="Line 129"/>
              <p:cNvSpPr>
                <a:spLocks noChangeShapeType="1"/>
              </p:cNvSpPr>
              <p:nvPr/>
            </p:nvSpPr>
            <p:spPr bwMode="auto">
              <a:xfrm>
                <a:off x="688" y="2013"/>
                <a:ext cx="0" cy="15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1155" name="Line 130"/>
              <p:cNvSpPr>
                <a:spLocks noChangeShapeType="1"/>
              </p:cNvSpPr>
              <p:nvPr/>
            </p:nvSpPr>
            <p:spPr bwMode="auto">
              <a:xfrm>
                <a:off x="880" y="2010"/>
                <a:ext cx="0" cy="15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5" name="Group 140"/>
          <p:cNvGrpSpPr>
            <a:grpSpLocks/>
          </p:cNvGrpSpPr>
          <p:nvPr/>
        </p:nvGrpSpPr>
        <p:grpSpPr bwMode="auto">
          <a:xfrm>
            <a:off x="7269163" y="4606925"/>
            <a:ext cx="1208087" cy="303213"/>
            <a:chOff x="501" y="1990"/>
            <a:chExt cx="761" cy="191"/>
          </a:xfrm>
        </p:grpSpPr>
        <p:sp>
          <p:nvSpPr>
            <p:cNvPr id="131142" name="Rectangle 141"/>
            <p:cNvSpPr>
              <a:spLocks noChangeArrowheads="1"/>
            </p:cNvSpPr>
            <p:nvPr/>
          </p:nvSpPr>
          <p:spPr bwMode="auto">
            <a:xfrm>
              <a:off x="501" y="2007"/>
              <a:ext cx="68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43" name="Rectangle 142"/>
            <p:cNvSpPr>
              <a:spLocks noChangeArrowheads="1"/>
            </p:cNvSpPr>
            <p:nvPr/>
          </p:nvSpPr>
          <p:spPr bwMode="auto">
            <a:xfrm>
              <a:off x="704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31144" name="Rectangle 143"/>
            <p:cNvSpPr>
              <a:spLocks noChangeArrowheads="1"/>
            </p:cNvSpPr>
            <p:nvPr/>
          </p:nvSpPr>
          <p:spPr bwMode="auto">
            <a:xfrm>
              <a:off x="518" y="1990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31145" name="Rectangle 144"/>
            <p:cNvSpPr>
              <a:spLocks noChangeArrowheads="1"/>
            </p:cNvSpPr>
            <p:nvPr/>
          </p:nvSpPr>
          <p:spPr bwMode="auto">
            <a:xfrm>
              <a:off x="834" y="1991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31146" name="Line 145"/>
            <p:cNvSpPr>
              <a:spLocks noChangeShapeType="1"/>
            </p:cNvSpPr>
            <p:nvPr/>
          </p:nvSpPr>
          <p:spPr bwMode="auto">
            <a:xfrm>
              <a:off x="688" y="2013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7" name="Line 146"/>
            <p:cNvSpPr>
              <a:spLocks noChangeShapeType="1"/>
            </p:cNvSpPr>
            <p:nvPr/>
          </p:nvSpPr>
          <p:spPr bwMode="auto">
            <a:xfrm>
              <a:off x="880" y="2010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6" name="Group 156"/>
          <p:cNvGrpSpPr>
            <a:grpSpLocks/>
          </p:cNvGrpSpPr>
          <p:nvPr/>
        </p:nvGrpSpPr>
        <p:grpSpPr bwMode="auto">
          <a:xfrm>
            <a:off x="938213" y="1665288"/>
            <a:ext cx="1479550" cy="303212"/>
            <a:chOff x="332" y="2224"/>
            <a:chExt cx="932" cy="191"/>
          </a:xfrm>
        </p:grpSpPr>
        <p:sp>
          <p:nvSpPr>
            <p:cNvPr id="131134" name="Rectangle 157"/>
            <p:cNvSpPr>
              <a:spLocks noChangeArrowheads="1"/>
            </p:cNvSpPr>
            <p:nvPr/>
          </p:nvSpPr>
          <p:spPr bwMode="auto">
            <a:xfrm>
              <a:off x="345" y="2241"/>
              <a:ext cx="840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35" name="Rectangle 158"/>
            <p:cNvSpPr>
              <a:spLocks noChangeArrowheads="1"/>
            </p:cNvSpPr>
            <p:nvPr/>
          </p:nvSpPr>
          <p:spPr bwMode="auto">
            <a:xfrm>
              <a:off x="706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t</a:t>
              </a:r>
            </a:p>
          </p:txBody>
        </p:sp>
        <p:sp>
          <p:nvSpPr>
            <p:cNvPr id="131136" name="Rectangle 159"/>
            <p:cNvSpPr>
              <a:spLocks noChangeArrowheads="1"/>
            </p:cNvSpPr>
            <p:nvPr/>
          </p:nvSpPr>
          <p:spPr bwMode="auto">
            <a:xfrm>
              <a:off x="520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  <p:sp>
          <p:nvSpPr>
            <p:cNvPr id="131137" name="Rectangle 160"/>
            <p:cNvSpPr>
              <a:spLocks noChangeArrowheads="1"/>
            </p:cNvSpPr>
            <p:nvPr/>
          </p:nvSpPr>
          <p:spPr bwMode="auto">
            <a:xfrm>
              <a:off x="332" y="2224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l</a:t>
              </a:r>
            </a:p>
          </p:txBody>
        </p:sp>
        <p:sp>
          <p:nvSpPr>
            <p:cNvPr id="131138" name="Rectangle 161"/>
            <p:cNvSpPr>
              <a:spLocks noChangeArrowheads="1"/>
            </p:cNvSpPr>
            <p:nvPr/>
          </p:nvSpPr>
          <p:spPr bwMode="auto">
            <a:xfrm>
              <a:off x="836" y="2225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  <p:sp>
          <p:nvSpPr>
            <p:cNvPr id="131139" name="Line 162"/>
            <p:cNvSpPr>
              <a:spLocks noChangeShapeType="1"/>
            </p:cNvSpPr>
            <p:nvPr/>
          </p:nvSpPr>
          <p:spPr bwMode="auto">
            <a:xfrm>
              <a:off x="510" y="2241"/>
              <a:ext cx="0" cy="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0" name="Line 163"/>
            <p:cNvSpPr>
              <a:spLocks noChangeShapeType="1"/>
            </p:cNvSpPr>
            <p:nvPr/>
          </p:nvSpPr>
          <p:spPr bwMode="auto">
            <a:xfrm>
              <a:off x="690" y="2247"/>
              <a:ext cx="0" cy="1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1141" name="Line 164"/>
            <p:cNvSpPr>
              <a:spLocks noChangeShapeType="1"/>
            </p:cNvSpPr>
            <p:nvPr/>
          </p:nvSpPr>
          <p:spPr bwMode="auto">
            <a:xfrm>
              <a:off x="882" y="2244"/>
              <a:ext cx="0" cy="15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31109" name="Text Box 166"/>
          <p:cNvSpPr txBox="1">
            <a:spLocks noChangeArrowheads="1"/>
          </p:cNvSpPr>
          <p:nvPr/>
        </p:nvSpPr>
        <p:spPr bwMode="auto">
          <a:xfrm>
            <a:off x="7921625" y="5411788"/>
            <a:ext cx="844550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router</a:t>
            </a:r>
          </a:p>
        </p:txBody>
      </p:sp>
      <p:sp>
        <p:nvSpPr>
          <p:cNvPr id="131110" name="Text Box 167"/>
          <p:cNvSpPr txBox="1">
            <a:spLocks noChangeArrowheads="1"/>
          </p:cNvSpPr>
          <p:nvPr/>
        </p:nvSpPr>
        <p:spPr bwMode="auto">
          <a:xfrm>
            <a:off x="7935913" y="3098800"/>
            <a:ext cx="89535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800" b="1"/>
              <a:t>switch</a:t>
            </a:r>
          </a:p>
        </p:txBody>
      </p:sp>
      <p:sp>
        <p:nvSpPr>
          <p:cNvPr id="131111" name="Rectangle 168"/>
          <p:cNvSpPr>
            <a:spLocks noGrp="1" noChangeArrowheads="1"/>
          </p:cNvSpPr>
          <p:nvPr>
            <p:ph type="title" idx="4294967295"/>
          </p:nvPr>
        </p:nvSpPr>
        <p:spPr>
          <a:xfrm>
            <a:off x="4410868" y="-297463"/>
            <a:ext cx="3805237" cy="1143000"/>
          </a:xfrm>
        </p:spPr>
        <p:txBody>
          <a:bodyPr/>
          <a:lstStyle/>
          <a:p>
            <a:pPr eaLnBrk="1" hangingPunct="1"/>
            <a:r>
              <a:rPr lang="en-US" altLang="en-US" dirty="0" smtClean="0">
                <a:ea typeface="ＭＳ Ｐゴシック" panose="020B0600070205080204" pitchFamily="34" charset="-128"/>
              </a:rPr>
              <a:t>Encapsulation</a:t>
            </a:r>
          </a:p>
        </p:txBody>
      </p:sp>
      <p:sp>
        <p:nvSpPr>
          <p:cNvPr id="112814" name="Text Box 174"/>
          <p:cNvSpPr txBox="1">
            <a:spLocks noChangeArrowheads="1"/>
          </p:cNvSpPr>
          <p:nvPr/>
        </p:nvSpPr>
        <p:spPr bwMode="auto">
          <a:xfrm>
            <a:off x="703263" y="692150"/>
            <a:ext cx="1008062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message</a:t>
            </a:r>
          </a:p>
        </p:txBody>
      </p:sp>
      <p:grpSp>
        <p:nvGrpSpPr>
          <p:cNvPr id="17" name="Group 175"/>
          <p:cNvGrpSpPr>
            <a:grpSpLocks/>
          </p:cNvGrpSpPr>
          <p:nvPr/>
        </p:nvGrpSpPr>
        <p:grpSpPr bwMode="auto">
          <a:xfrm>
            <a:off x="1763713" y="719138"/>
            <a:ext cx="679450" cy="301625"/>
            <a:chOff x="780" y="1553"/>
            <a:chExt cx="428" cy="190"/>
          </a:xfrm>
        </p:grpSpPr>
        <p:sp>
          <p:nvSpPr>
            <p:cNvPr id="131132" name="Rectangle 176"/>
            <p:cNvSpPr>
              <a:spLocks noChangeArrowheads="1"/>
            </p:cNvSpPr>
            <p:nvPr/>
          </p:nvSpPr>
          <p:spPr bwMode="auto">
            <a:xfrm>
              <a:off x="817" y="1569"/>
              <a:ext cx="312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33" name="Rectangle 177"/>
            <p:cNvSpPr>
              <a:spLocks noChangeArrowheads="1"/>
            </p:cNvSpPr>
            <p:nvPr/>
          </p:nvSpPr>
          <p:spPr bwMode="auto">
            <a:xfrm>
              <a:off x="780" y="1553"/>
              <a:ext cx="428" cy="1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M</a:t>
              </a:r>
            </a:p>
          </p:txBody>
        </p:sp>
      </p:grpSp>
      <p:grpSp>
        <p:nvGrpSpPr>
          <p:cNvPr id="18" name="Group 185"/>
          <p:cNvGrpSpPr>
            <a:grpSpLocks/>
          </p:cNvGrpSpPr>
          <p:nvPr/>
        </p:nvGrpSpPr>
        <p:grpSpPr bwMode="auto">
          <a:xfrm>
            <a:off x="1528763" y="1039813"/>
            <a:ext cx="903287" cy="301625"/>
            <a:chOff x="1851" y="2046"/>
            <a:chExt cx="569" cy="190"/>
          </a:xfrm>
        </p:grpSpPr>
        <p:grpSp>
          <p:nvGrpSpPr>
            <p:cNvPr id="131126" name="Group 179"/>
            <p:cNvGrpSpPr>
              <a:grpSpLocks/>
            </p:cNvGrpSpPr>
            <p:nvPr/>
          </p:nvGrpSpPr>
          <p:grpSpPr bwMode="auto">
            <a:xfrm>
              <a:off x="1851" y="2047"/>
              <a:ext cx="190" cy="184"/>
              <a:chOff x="1962" y="2058"/>
              <a:chExt cx="190" cy="184"/>
            </a:xfrm>
          </p:grpSpPr>
          <p:sp>
            <p:nvSpPr>
              <p:cNvPr id="131130" name="Rectangle 180"/>
              <p:cNvSpPr>
                <a:spLocks noChangeArrowheads="1"/>
              </p:cNvSpPr>
              <p:nvPr/>
            </p:nvSpPr>
            <p:spPr bwMode="auto">
              <a:xfrm>
                <a:off x="1962" y="2075"/>
                <a:ext cx="177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31" name="Rectangle 181"/>
              <p:cNvSpPr>
                <a:spLocks noChangeArrowheads="1"/>
              </p:cNvSpPr>
              <p:nvPr/>
            </p:nvSpPr>
            <p:spPr bwMode="auto">
              <a:xfrm>
                <a:off x="1965" y="2058"/>
                <a:ext cx="187" cy="1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H</a:t>
                </a:r>
                <a:r>
                  <a:rPr lang="en-US" altLang="en-US" sz="1800" baseline="-25000"/>
                  <a:t>t</a:t>
                </a:r>
              </a:p>
            </p:txBody>
          </p:sp>
        </p:grpSp>
        <p:grpSp>
          <p:nvGrpSpPr>
            <p:cNvPr id="131127" name="Group 182"/>
            <p:cNvGrpSpPr>
              <a:grpSpLocks/>
            </p:cNvGrpSpPr>
            <p:nvPr/>
          </p:nvGrpSpPr>
          <p:grpSpPr bwMode="auto">
            <a:xfrm>
              <a:off x="1992" y="2046"/>
              <a:ext cx="428" cy="190"/>
              <a:chOff x="780" y="1553"/>
              <a:chExt cx="428" cy="190"/>
            </a:xfrm>
          </p:grpSpPr>
          <p:sp>
            <p:nvSpPr>
              <p:cNvPr id="131128" name="Rectangle 183"/>
              <p:cNvSpPr>
                <a:spLocks noChangeArrowheads="1"/>
              </p:cNvSpPr>
              <p:nvPr/>
            </p:nvSpPr>
            <p:spPr bwMode="auto">
              <a:xfrm>
                <a:off x="817" y="1569"/>
                <a:ext cx="312" cy="162"/>
              </a:xfrm>
              <a:prstGeom prst="rect">
                <a:avLst/>
              </a:prstGeom>
              <a:solidFill>
                <a:schemeClr val="bg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endParaRPr lang="en-US" altLang="en-US"/>
              </a:p>
            </p:txBody>
          </p:sp>
          <p:sp>
            <p:nvSpPr>
              <p:cNvPr id="131129" name="Rectangle 184"/>
              <p:cNvSpPr>
                <a:spLocks noChangeArrowheads="1"/>
              </p:cNvSpPr>
              <p:nvPr/>
            </p:nvSpPr>
            <p:spPr bwMode="auto">
              <a:xfrm>
                <a:off x="780" y="1553"/>
                <a:ext cx="428" cy="19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1905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algn="ctr"/>
                <a:r>
                  <a:rPr lang="en-US" altLang="en-US" sz="1400"/>
                  <a:t>M</a:t>
                </a:r>
              </a:p>
            </p:txBody>
          </p:sp>
        </p:grpSp>
      </p:grpSp>
      <p:grpSp>
        <p:nvGrpSpPr>
          <p:cNvPr id="21" name="Group 187"/>
          <p:cNvGrpSpPr>
            <a:grpSpLocks/>
          </p:cNvGrpSpPr>
          <p:nvPr/>
        </p:nvGrpSpPr>
        <p:grpSpPr bwMode="auto">
          <a:xfrm>
            <a:off x="1235075" y="1363663"/>
            <a:ext cx="301625" cy="292100"/>
            <a:chOff x="1962" y="2058"/>
            <a:chExt cx="190" cy="184"/>
          </a:xfrm>
        </p:grpSpPr>
        <p:sp>
          <p:nvSpPr>
            <p:cNvPr id="131124" name="Rectangle 188"/>
            <p:cNvSpPr>
              <a:spLocks noChangeArrowheads="1"/>
            </p:cNvSpPr>
            <p:nvPr/>
          </p:nvSpPr>
          <p:spPr bwMode="auto">
            <a:xfrm>
              <a:off x="1962" y="2075"/>
              <a:ext cx="177" cy="16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endParaRPr lang="en-US" altLang="en-US"/>
            </a:p>
          </p:txBody>
        </p:sp>
        <p:sp>
          <p:nvSpPr>
            <p:cNvPr id="131125" name="Rectangle 189"/>
            <p:cNvSpPr>
              <a:spLocks noChangeArrowheads="1"/>
            </p:cNvSpPr>
            <p:nvPr/>
          </p:nvSpPr>
          <p:spPr bwMode="auto">
            <a:xfrm>
              <a:off x="1965" y="2058"/>
              <a:ext cx="187" cy="1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905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pPr algn="ctr"/>
              <a:r>
                <a:rPr lang="en-US" altLang="en-US" sz="1400"/>
                <a:t>H</a:t>
              </a:r>
              <a:r>
                <a:rPr lang="en-US" altLang="en-US" sz="1800" baseline="-25000"/>
                <a:t>n</a:t>
              </a:r>
            </a:p>
          </p:txBody>
        </p:sp>
      </p:grpSp>
      <p:sp>
        <p:nvSpPr>
          <p:cNvPr id="112647" name="Text Box 7"/>
          <p:cNvSpPr txBox="1">
            <a:spLocks noChangeArrowheads="1"/>
          </p:cNvSpPr>
          <p:nvPr/>
        </p:nvSpPr>
        <p:spPr bwMode="auto">
          <a:xfrm>
            <a:off x="157163" y="1643063"/>
            <a:ext cx="704850" cy="336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600">
                <a:solidFill>
                  <a:srgbClr val="CC0000"/>
                </a:solidFill>
              </a:rPr>
              <a:t>frame</a:t>
            </a:r>
          </a:p>
        </p:txBody>
      </p:sp>
      <p:grpSp>
        <p:nvGrpSpPr>
          <p:cNvPr id="131117" name="Group 187"/>
          <p:cNvGrpSpPr>
            <a:grpSpLocks/>
          </p:cNvGrpSpPr>
          <p:nvPr/>
        </p:nvGrpSpPr>
        <p:grpSpPr bwMode="auto">
          <a:xfrm flipH="1">
            <a:off x="3178175" y="4970463"/>
            <a:ext cx="803275" cy="771525"/>
            <a:chOff x="-44" y="1473"/>
            <a:chExt cx="981" cy="1105"/>
          </a:xfrm>
        </p:grpSpPr>
        <p:pic>
          <p:nvPicPr>
            <p:cNvPr id="131122" name="Picture 188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3" name="Freeform 189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grpSp>
        <p:nvGrpSpPr>
          <p:cNvPr id="131118" name="Group 190"/>
          <p:cNvGrpSpPr>
            <a:grpSpLocks/>
          </p:cNvGrpSpPr>
          <p:nvPr/>
        </p:nvGrpSpPr>
        <p:grpSpPr bwMode="auto">
          <a:xfrm flipH="1">
            <a:off x="4140200" y="1087438"/>
            <a:ext cx="803275" cy="771525"/>
            <a:chOff x="-44" y="1473"/>
            <a:chExt cx="981" cy="1105"/>
          </a:xfrm>
        </p:grpSpPr>
        <p:pic>
          <p:nvPicPr>
            <p:cNvPr id="131120" name="Picture 191" descr="desktop_computer_stylized_medium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-44" y="1473"/>
              <a:ext cx="981" cy="11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1121" name="Freeform 192"/>
            <p:cNvSpPr>
              <a:spLocks/>
            </p:cNvSpPr>
            <p:nvPr/>
          </p:nvSpPr>
          <p:spPr bwMode="auto">
            <a:xfrm flipH="1">
              <a:off x="374" y="1579"/>
              <a:ext cx="477" cy="506"/>
            </a:xfrm>
            <a:custGeom>
              <a:avLst/>
              <a:gdLst>
                <a:gd name="T0" fmla="*/ 0 w 356"/>
                <a:gd name="T1" fmla="*/ 0 h 368"/>
                <a:gd name="T2" fmla="*/ 18034 w 356"/>
                <a:gd name="T3" fmla="*/ 1220 h 368"/>
                <a:gd name="T4" fmla="*/ 21394 w 356"/>
                <a:gd name="T5" fmla="*/ 25425 h 368"/>
                <a:gd name="T6" fmla="*/ 4715 w 356"/>
                <a:gd name="T7" fmla="*/ 31797 h 368"/>
                <a:gd name="T8" fmla="*/ 0 w 356"/>
                <a:gd name="T9" fmla="*/ 0 h 368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356"/>
                <a:gd name="T16" fmla="*/ 0 h 368"/>
                <a:gd name="T17" fmla="*/ 356 w 356"/>
                <a:gd name="T18" fmla="*/ 368 h 368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356" h="368">
                  <a:moveTo>
                    <a:pt x="0" y="0"/>
                  </a:moveTo>
                  <a:lnTo>
                    <a:pt x="300" y="14"/>
                  </a:lnTo>
                  <a:lnTo>
                    <a:pt x="356" y="294"/>
                  </a:lnTo>
                  <a:lnTo>
                    <a:pt x="78" y="368"/>
                  </a:ln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rgbClr val="000099"/>
                </a:gs>
                <a:gs pos="100000">
                  <a:schemeClr val="bg1"/>
                </a:gs>
              </a:gsLst>
              <a:lin ang="27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>
                  <a:solidFill>
                    <a:srgbClr val="000000"/>
                  </a:solidFill>
                  <a:prstDash val="solid"/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sp>
        <p:nvSpPr>
          <p:cNvPr id="131119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200">
                <a:latin typeface="Tahoma" panose="020B0604030504040204" pitchFamily="34" charset="0"/>
              </a:rPr>
              <a:t>1-</a:t>
            </a:r>
            <a:fld id="{E5DCED2F-F160-454C-8A9D-C66551550D49}" type="slidenum">
              <a:rPr lang="en-US" altLang="en-US" sz="1200">
                <a:latin typeface="Tahoma" panose="020B0604030504040204" pitchFamily="34" charset="0"/>
              </a:rPr>
              <a:pPr/>
              <a:t>20</a:t>
            </a:fld>
            <a:endParaRPr lang="en-US" altLang="en-US" sz="1200">
              <a:latin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5515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72222E-6 -0.0037 L -4.72222E-6 0.04584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477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" dur="2000"/>
                                        <p:tgtEl>
                                          <p:spTgt spid="1128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12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0.00926 L -3.05556E-6 0.04792 " pathEditMode="relative" rAng="0" ptsTypes="AA">
                                      <p:cBhvr>
                                        <p:cTn id="2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22222E-6 L -3.05556E-6 0.04213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210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 nodeType="clickPar">
                      <p:stCondLst>
                        <p:cond delay="indefinite"/>
                      </p:stCondLst>
                      <p:childTnLst>
                        <p:par>
                          <p:cTn id="4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-4.81481E-6 L 3.05556E-6 0.13889 L 0.40295 0.13889 L 0.40295 0.09885 L 0.57152 0.10093 L 0.57152 0.57709 L 0.66371 0.50857 L 0.66371 0.42848 " pathEditMode="relative" rAng="0" ptsTypes="AAAAAAAA">
                                      <p:cBhvr>
                                        <p:cTn id="61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177" y="2884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 nodeType="clickPar">
                      <p:stCondLst>
                        <p:cond delay="indefinite"/>
                      </p:stCondLst>
                      <p:childTnLst>
                        <p:par>
                          <p:cTn id="6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56 -0.00046 L 0.00156 -0.04815 " pathEditMode="relative" rAng="0" ptsTypes="AA">
                                      <p:cBhvr>
                                        <p:cTn id="7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238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45" grpId="0"/>
      <p:bldP spid="112645" grpId="1"/>
      <p:bldP spid="112644" grpId="0"/>
      <p:bldP spid="112644" grpId="1"/>
      <p:bldP spid="112814" grpId="0"/>
      <p:bldP spid="112647" grpId="0"/>
      <p:bldP spid="112647" grpId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https://ebay.com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"your connection to this site is not secure"</a:t>
            </a:r>
          </a:p>
          <a:p>
            <a:r>
              <a:rPr lang="en-US" dirty="0" smtClean="0"/>
              <a:t>Why?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21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97307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295400"/>
            <a:ext cx="5029200" cy="3810000"/>
          </a:xfrm>
        </p:spPr>
        <p:txBody>
          <a:bodyPr/>
          <a:lstStyle/>
          <a:p>
            <a:pPr marL="0" indent="0">
              <a:buNone/>
            </a:pPr>
            <a:r>
              <a:rPr lang="en-US" sz="2400" dirty="0"/>
              <a:t>The content of this video is based in part </a:t>
            </a:r>
            <a:r>
              <a:rPr lang="en-US" sz="2400" dirty="0" smtClean="0"/>
              <a:t>on lecture slides from a </a:t>
            </a:r>
            <a:r>
              <a:rPr lang="en-US" sz="2400" dirty="0"/>
              <a:t>very good textbook, and used with </a:t>
            </a:r>
            <a:r>
              <a:rPr lang="en-US" sz="2400" dirty="0" smtClean="0"/>
              <a:t>the author’s permission</a:t>
            </a:r>
            <a:r>
              <a:rPr lang="en-US" sz="2400" dirty="0"/>
              <a:t>:</a:t>
            </a:r>
          </a:p>
          <a:p>
            <a:pPr marL="0" indent="0">
              <a:buNone/>
            </a:pPr>
            <a:r>
              <a:rPr lang="en-US" sz="2400" i="1" dirty="0"/>
              <a:t>Computer Networking: A Top-Down Approach</a:t>
            </a:r>
            <a:r>
              <a:rPr lang="en-US" sz="2400" dirty="0"/>
              <a:t>, </a:t>
            </a:r>
            <a:r>
              <a:rPr lang="en-US" sz="2400" dirty="0" smtClean="0"/>
              <a:t>7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edition, </a:t>
            </a:r>
            <a:r>
              <a:rPr lang="en-US" sz="2400" dirty="0"/>
              <a:t>by Jim Kurose and Keith Ross</a:t>
            </a:r>
          </a:p>
          <a:p>
            <a:pPr marL="0" indent="0">
              <a:buNone/>
            </a:pPr>
            <a:r>
              <a:rPr lang="en-US" sz="2400" dirty="0"/>
              <a:t>Publisher: Pearson, </a:t>
            </a:r>
            <a:r>
              <a:rPr lang="en-US" sz="2400" dirty="0" smtClean="0"/>
              <a:t>2017</a:t>
            </a:r>
          </a:p>
          <a:p>
            <a:pPr marL="0" indent="0">
              <a:buNone/>
            </a:pPr>
            <a:endParaRPr lang="en-US" sz="2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1350" y="1447800"/>
            <a:ext cx="2298700" cy="2778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 descr="https://www.pearsonhighered.com/assets/bigcovers/0/1/3/3/0133594149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6793" y="1417638"/>
            <a:ext cx="2743200" cy="3392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2882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685061C-2967-4E31-80E3-2D9230D10221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  <p:pic>
        <p:nvPicPr>
          <p:cNvPr id="4" name="Picture 3"/>
          <p:cNvPicPr>
            <a:picLocks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000" y="254000"/>
            <a:ext cx="8636000" cy="635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7935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19262"/>
            <a:ext cx="8229600" cy="4986337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Describe the unique role of the network layer</a:t>
            </a:r>
          </a:p>
          <a:p>
            <a:r>
              <a:rPr lang="en-US" dirty="0" smtClean="0"/>
              <a:t>Describe how routers guide (that is, "route") data through the network</a:t>
            </a:r>
          </a:p>
          <a:p>
            <a:r>
              <a:rPr lang="en-US" dirty="0" smtClean="0"/>
              <a:t>Describe the unique role of the link layer</a:t>
            </a:r>
          </a:p>
          <a:p>
            <a:r>
              <a:rPr lang="en-US" dirty="0" smtClean="0"/>
              <a:t>Give examples of situations where media access control (MAC) is used</a:t>
            </a:r>
          </a:p>
          <a:p>
            <a:r>
              <a:rPr lang="en-US" dirty="0" smtClean="0"/>
              <a:t>Describe the differences between a router and a switch</a:t>
            </a:r>
          </a:p>
          <a:p>
            <a:r>
              <a:rPr lang="en-US" dirty="0" smtClean="0"/>
              <a:t>Describe the unique role of the physical layer</a:t>
            </a:r>
          </a:p>
          <a:p>
            <a:r>
              <a:rPr lang="en-US" dirty="0" smtClean="0"/>
              <a:t>Name a protocol at each network layer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3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7824631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>CS 2911 011 Yoder Monday 11:00 am - 1:00 pm L311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CS </a:t>
            </a:r>
            <a:r>
              <a:rPr lang="en-US" dirty="0"/>
              <a:t>2911 012 Yoder Monday 11:00 am - 1:00 pm L311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CS </a:t>
            </a:r>
            <a:r>
              <a:rPr lang="en-US" dirty="0"/>
              <a:t>2911 021 Yoder Monday 11:00 am - 1:00 pm L310 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4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617615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7543800" cy="1295400"/>
          </a:xfrm>
        </p:spPr>
        <p:txBody>
          <a:bodyPr/>
          <a:lstStyle/>
          <a:p>
            <a:r>
              <a:rPr lang="en-US" dirty="0" smtClean="0"/>
              <a:t>Final Exam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6000" dirty="0" smtClean="0"/>
              <a:t>Monday, </a:t>
            </a:r>
            <a:r>
              <a:rPr lang="en-US" sz="6700" dirty="0" smtClean="0"/>
              <a:t>11:00</a:t>
            </a:r>
            <a:r>
              <a:rPr lang="en-US" dirty="0" smtClean="0"/>
              <a:t> am – 1:00 pm</a:t>
            </a:r>
          </a:p>
          <a:p>
            <a:pPr marL="0" indent="0">
              <a:buNone/>
            </a:pPr>
            <a:r>
              <a:rPr lang="en-US" sz="4800" dirty="0" smtClean="0"/>
              <a:t>Morning</a:t>
            </a:r>
            <a:r>
              <a:rPr lang="en-US" dirty="0" smtClean="0"/>
              <a:t> </a:t>
            </a:r>
            <a:r>
              <a:rPr lang="en-US" sz="4800" dirty="0" smtClean="0"/>
              <a:t>class</a:t>
            </a:r>
            <a:r>
              <a:rPr lang="en-US" dirty="0" smtClean="0"/>
              <a:t>: </a:t>
            </a:r>
            <a:r>
              <a:rPr lang="en-US" sz="6700" dirty="0" smtClean="0"/>
              <a:t>L311</a:t>
            </a:r>
          </a:p>
          <a:p>
            <a:pPr marL="0" indent="0">
              <a:buNone/>
            </a:pPr>
            <a:r>
              <a:rPr lang="en-US" sz="4800" dirty="0" smtClean="0"/>
              <a:t>Afternoon</a:t>
            </a:r>
            <a:r>
              <a:rPr lang="en-US" dirty="0" smtClean="0"/>
              <a:t> </a:t>
            </a:r>
            <a:r>
              <a:rPr lang="en-US" sz="4800" dirty="0" smtClean="0"/>
              <a:t>class</a:t>
            </a:r>
            <a:r>
              <a:rPr lang="en-US" dirty="0" smtClean="0"/>
              <a:t>: </a:t>
            </a:r>
            <a:r>
              <a:rPr lang="en-US" sz="6700" dirty="0" smtClean="0"/>
              <a:t>L310</a:t>
            </a:r>
            <a:endParaRPr lang="en-US" sz="67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en-US" smtClean="0"/>
              <a:t>CS2911 Dr. Yoder</a:t>
            </a:r>
            <a:endParaRPr lang="en-US" alt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5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859488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Certificate Revoking</a:t>
            </a:r>
            <a:br>
              <a:rPr lang="en-US" dirty="0" smtClean="0"/>
            </a:br>
            <a:r>
              <a:rPr lang="en-US" dirty="0" smtClean="0"/>
              <a:t>(Just for fun!)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you discover your private key is stolen, you would "revoke" your certificate.</a:t>
            </a:r>
          </a:p>
          <a:p>
            <a:r>
              <a:rPr lang="en-US" dirty="0" smtClean="0"/>
              <a:t>But no one will know unless they ask you (or the CA that issued the certificate)</a:t>
            </a:r>
          </a:p>
          <a:p>
            <a:r>
              <a:rPr lang="en-US" dirty="0" smtClean="0"/>
              <a:t>That's what Certificate Revocation Lists are for.</a:t>
            </a:r>
          </a:p>
          <a:p>
            <a:r>
              <a:rPr lang="en-US" dirty="0" smtClean="0"/>
              <a:t>And OSCP (</a:t>
            </a:r>
            <a:r>
              <a:rPr lang="it-IT" dirty="0" smtClean="0"/>
              <a:t>Online </a:t>
            </a:r>
            <a:r>
              <a:rPr lang="it-IT" dirty="0"/>
              <a:t>Certificate Status </a:t>
            </a:r>
            <a:r>
              <a:rPr lang="it-IT" dirty="0" smtClean="0"/>
              <a:t>Protocol)</a:t>
            </a:r>
          </a:p>
          <a:p>
            <a:r>
              <a:rPr lang="it-IT" dirty="0" smtClean="0"/>
              <a:t>But no one uses these 100% reliably yet...</a:t>
            </a:r>
          </a:p>
          <a:p>
            <a:r>
              <a:rPr lang="en-US" dirty="0" smtClean="0"/>
              <a:t>Chrome actually doesn't use either!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36651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Note on certificate signing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Anyone can register a domain</a:t>
            </a:r>
          </a:p>
          <a:p>
            <a:r>
              <a:rPr lang="en-US" dirty="0" smtClean="0"/>
              <a:t>This may require your physical address, but a hacker could probably fake that and get away with it</a:t>
            </a:r>
          </a:p>
          <a:p>
            <a:r>
              <a:rPr lang="en-US" dirty="0" smtClean="0"/>
              <a:t>Therefore, anyone can get a certificate signed by a certificate authority</a:t>
            </a:r>
          </a:p>
          <a:p>
            <a:r>
              <a:rPr lang="en-US" dirty="0" smtClean="0"/>
              <a:t>This is why hostname checking is so important!</a:t>
            </a:r>
          </a:p>
          <a:p>
            <a:pPr marL="0" indent="0">
              <a:buNone/>
            </a:pPr>
            <a:r>
              <a:rPr lang="en-US" dirty="0" err="1"/>
              <a:t>ssl_socket</a:t>
            </a:r>
            <a:r>
              <a:rPr lang="en-US" dirty="0"/>
              <a:t> = </a:t>
            </a:r>
            <a:r>
              <a:rPr lang="en-US" b="1" dirty="0" err="1" smtClean="0"/>
              <a:t>context</a:t>
            </a:r>
            <a:r>
              <a:rPr lang="en-US" dirty="0" err="1" smtClean="0"/>
              <a:t>.wrap_socket</a:t>
            </a:r>
            <a:r>
              <a:rPr lang="en-US" dirty="0" smtClean="0"/>
              <a:t>(sock,</a:t>
            </a:r>
            <a:br>
              <a:rPr lang="en-US" dirty="0" smtClean="0"/>
            </a:br>
            <a:r>
              <a:rPr lang="en-US" dirty="0" smtClean="0"/>
              <a:t>                </a:t>
            </a:r>
            <a:r>
              <a:rPr lang="en-US" b="1" dirty="0" err="1" smtClean="0"/>
              <a:t>server_hostname</a:t>
            </a:r>
            <a:r>
              <a:rPr lang="en-US" b="1" dirty="0" smtClean="0"/>
              <a:t>="usbank.com"</a:t>
            </a:r>
            <a:r>
              <a:rPr lang="en-US" dirty="0" smtClean="0"/>
              <a:t>)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781800" y="6203950"/>
            <a:ext cx="2133600" cy="457200"/>
          </a:xfrm>
        </p:spPr>
        <p:txBody>
          <a:bodyPr/>
          <a:lstStyle/>
          <a:p>
            <a:pPr>
              <a:defRPr/>
            </a:pPr>
            <a:fld id="{7F893BA9-EED0-4C55-A7BC-486A0027BAD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836945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E8F3FF"/>
              </a:clrFrom>
              <a:clrTo>
                <a:srgbClr val="E8F3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068" y="578427"/>
            <a:ext cx="7232800" cy="5962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49294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Protocol Layering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File:UDP encapsulation.sv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371600"/>
            <a:ext cx="8050765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81538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HAS_URLS" val="oh hey this is notes box, due to this not being an empty string. woot.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_PE_POLL_EMBED_ID" val="6b9415bf-d7d8-46fe-899e-ec1945d099e8"/>
</p:tagLst>
</file>

<file path=ppt/theme/theme1.xml><?xml version="1.0" encoding="utf-8"?>
<a:theme xmlns:a="http://schemas.openxmlformats.org/drawingml/2006/main" name="2_Network">
  <a:themeElements>
    <a:clrScheme name="Custom 2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D5DFF7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62092</TotalTime>
  <Words>1252</Words>
  <Application>Microsoft Office PowerPoint</Application>
  <PresentationFormat>On-screen Show (4:3)</PresentationFormat>
  <Paragraphs>300</Paragraphs>
  <Slides>23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31" baseType="lpstr">
      <vt:lpstr>ＭＳ Ｐゴシック</vt:lpstr>
      <vt:lpstr>Arial</vt:lpstr>
      <vt:lpstr>Consolas</vt:lpstr>
      <vt:lpstr>Gill Sans MT</vt:lpstr>
      <vt:lpstr>Tahoma</vt:lpstr>
      <vt:lpstr>Times New Roman</vt:lpstr>
      <vt:lpstr>Wingdings</vt:lpstr>
      <vt:lpstr>2_Network</vt:lpstr>
      <vt:lpstr>    CS2911 Week 10, Class 2</vt:lpstr>
      <vt:lpstr>Please return 6th edition</vt:lpstr>
      <vt:lpstr>Outcomes</vt:lpstr>
      <vt:lpstr>Final Exam</vt:lpstr>
      <vt:lpstr>Final Exam</vt:lpstr>
      <vt:lpstr>Note on Certificate Revoking (Just for fun!)</vt:lpstr>
      <vt:lpstr>Note on certificate signing</vt:lpstr>
      <vt:lpstr>PowerPoint Presentation</vt:lpstr>
      <vt:lpstr>Protocol Layering</vt:lpstr>
      <vt:lpstr>Terminology</vt:lpstr>
      <vt:lpstr>Internet Protocol</vt:lpstr>
      <vt:lpstr>POTS (Plain old telephone service)</vt:lpstr>
      <vt:lpstr>Packet Switching</vt:lpstr>
      <vt:lpstr>Routing Algorithm (IP Layer)</vt:lpstr>
      <vt:lpstr>Screenshot…</vt:lpstr>
      <vt:lpstr>PowerPoint Presentation</vt:lpstr>
      <vt:lpstr>Multiple access links, protocols</vt:lpstr>
      <vt:lpstr>Layering</vt:lpstr>
      <vt:lpstr>PowerPoint Presentation</vt:lpstr>
      <vt:lpstr>Encapsulation</vt:lpstr>
      <vt:lpstr>https://ebay.com</vt:lpstr>
      <vt:lpstr>Acknowledgement</vt:lpstr>
      <vt:lpstr>PowerPoint Presentation</vt:lpstr>
    </vt:vector>
  </TitlesOfParts>
  <Company>MSOE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CS-280 Lecture</dc:title>
  <dc:subject>Intro</dc:subject>
  <dc:creator>Dr. Mark Hornick</dc:creator>
  <cp:lastModifiedBy>Yoder, Dr. Josiah</cp:lastModifiedBy>
  <cp:revision>1855</cp:revision>
  <cp:lastPrinted>2016-10-24T19:36:14Z</cp:lastPrinted>
  <dcterms:created xsi:type="dcterms:W3CDTF">1999-09-06T21:32:20Z</dcterms:created>
  <dcterms:modified xsi:type="dcterms:W3CDTF">2016-11-10T21:56:06Z</dcterms:modified>
</cp:coreProperties>
</file>