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ppt/tags/tag35.xml" ContentType="application/vnd.openxmlformats-officedocument.presentationml.tags+xml"/>
  <Override PartName="/ppt/notesSlides/notesSlide36.xml" ContentType="application/vnd.openxmlformats-officedocument.presentationml.notesSlide+xml"/>
  <Override PartName="/ppt/tags/tag36.xml" ContentType="application/vnd.openxmlformats-officedocument.presentationml.tags+xml"/>
  <Override PartName="/ppt/notesSlides/notesSlide37.xml" ContentType="application/vnd.openxmlformats-officedocument.presentationml.notesSlide+xml"/>
  <Override PartName="/ppt/tags/tag37.xml" ContentType="application/vnd.openxmlformats-officedocument.presentationml.tags+xml"/>
  <Override PartName="/ppt/notesSlides/notesSlide38.xml" ContentType="application/vnd.openxmlformats-officedocument.presentationml.notesSlide+xml"/>
  <Override PartName="/ppt/tags/tag38.xml" ContentType="application/vnd.openxmlformats-officedocument.presentationml.tags+xml"/>
  <Override PartName="/ppt/notesSlides/notesSlide39.xml" ContentType="application/vnd.openxmlformats-officedocument.presentationml.notesSlide+xml"/>
  <Override PartName="/ppt/tags/tag39.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41.xml" ContentType="application/vnd.openxmlformats-officedocument.presentationml.notesSlide+xml"/>
  <Override PartName="/ppt/tags/tag41.xml" ContentType="application/vnd.openxmlformats-officedocument.presentationml.tags+xml"/>
  <Override PartName="/ppt/notesSlides/notesSlide42.xml" ContentType="application/vnd.openxmlformats-officedocument.presentationml.notesSlide+xml"/>
  <Override PartName="/ppt/tags/tag42.xml" ContentType="application/vnd.openxmlformats-officedocument.presentationml.tags+xml"/>
  <Override PartName="/ppt/notesSlides/notesSlide43.xml" ContentType="application/vnd.openxmlformats-officedocument.presentationml.notesSlide+xml"/>
  <Override PartName="/ppt/tags/tag43.xml" ContentType="application/vnd.openxmlformats-officedocument.presentationml.tags+xml"/>
  <Override PartName="/ppt/notesSlides/notesSlide44.xml" ContentType="application/vnd.openxmlformats-officedocument.presentationml.notesSlide+xml"/>
  <Override PartName="/ppt/tags/tag44.xml" ContentType="application/vnd.openxmlformats-officedocument.presentationml.tags+xml"/>
  <Override PartName="/ppt/notesSlides/notesSlide45.xml" ContentType="application/vnd.openxmlformats-officedocument.presentationml.notesSlide+xml"/>
  <Override PartName="/ppt/tags/tag45.xml" ContentType="application/vnd.openxmlformats-officedocument.presentationml.tags+xml"/>
  <Override PartName="/ppt/notesSlides/notesSlide46.xml" ContentType="application/vnd.openxmlformats-officedocument.presentationml.notesSlide+xml"/>
  <Override PartName="/ppt/tags/tag46.xml" ContentType="application/vnd.openxmlformats-officedocument.presentationml.tags+xml"/>
  <Override PartName="/ppt/notesSlides/notesSlide47.xml" ContentType="application/vnd.openxmlformats-officedocument.presentationml.notesSlide+xml"/>
  <Override PartName="/ppt/tags/tag47.xml" ContentType="application/vnd.openxmlformats-officedocument.presentationml.tags+xml"/>
  <Override PartName="/ppt/notesSlides/notesSlide48.xml" ContentType="application/vnd.openxmlformats-officedocument.presentationml.notesSlide+xml"/>
  <Override PartName="/ppt/tags/tag48.xml" ContentType="application/vnd.openxmlformats-officedocument.presentationml.tags+xml"/>
  <Override PartName="/ppt/notesSlides/notesSlide49.xml" ContentType="application/vnd.openxmlformats-officedocument.presentationml.notesSlide+xml"/>
  <Override PartName="/ppt/tags/tag49.xml" ContentType="application/vnd.openxmlformats-officedocument.presentationml.tags+xml"/>
  <Override PartName="/ppt/notesSlides/notesSlide50.xml" ContentType="application/vnd.openxmlformats-officedocument.presentationml.notesSlide+xml"/>
  <Override PartName="/ppt/tags/tag50.xml" ContentType="application/vnd.openxmlformats-officedocument.presentationml.tags+xml"/>
  <Override PartName="/ppt/notesSlides/notesSlide51.xml" ContentType="application/vnd.openxmlformats-officedocument.presentationml.notesSlide+xml"/>
  <Override PartName="/ppt/tags/tag51.xml" ContentType="application/vnd.openxmlformats-officedocument.presentationml.tags+xml"/>
  <Override PartName="/ppt/notesSlides/notesSlide52.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53.xml" ContentType="application/vnd.openxmlformats-officedocument.presentationml.notesSlide+xml"/>
  <Override PartName="/ppt/tags/tag54.xml" ContentType="application/vnd.openxmlformats-officedocument.presentationml.tags+xml"/>
  <Override PartName="/ppt/notesSlides/notesSlide54.xml" ContentType="application/vnd.openxmlformats-officedocument.presentationml.notesSlide+xml"/>
  <Override PartName="/ppt/tags/tag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56"/>
  </p:notesMasterIdLst>
  <p:handoutMasterIdLst>
    <p:handoutMasterId r:id="rId57"/>
  </p:handoutMasterIdLst>
  <p:sldIdLst>
    <p:sldId id="320" r:id="rId2"/>
    <p:sldId id="375" r:id="rId3"/>
    <p:sldId id="360" r:id="rId4"/>
    <p:sldId id="367" r:id="rId5"/>
    <p:sldId id="368" r:id="rId6"/>
    <p:sldId id="370" r:id="rId7"/>
    <p:sldId id="371" r:id="rId8"/>
    <p:sldId id="372" r:id="rId9"/>
    <p:sldId id="374" r:id="rId10"/>
    <p:sldId id="378" r:id="rId11"/>
    <p:sldId id="417" r:id="rId12"/>
    <p:sldId id="416" r:id="rId13"/>
    <p:sldId id="381" r:id="rId14"/>
    <p:sldId id="382" r:id="rId15"/>
    <p:sldId id="383" r:id="rId16"/>
    <p:sldId id="384" r:id="rId17"/>
    <p:sldId id="385" r:id="rId18"/>
    <p:sldId id="418" r:id="rId19"/>
    <p:sldId id="419" r:id="rId20"/>
    <p:sldId id="420" r:id="rId21"/>
    <p:sldId id="386" r:id="rId22"/>
    <p:sldId id="387" r:id="rId23"/>
    <p:sldId id="421" r:id="rId24"/>
    <p:sldId id="388" r:id="rId25"/>
    <p:sldId id="389" r:id="rId26"/>
    <p:sldId id="390" r:id="rId27"/>
    <p:sldId id="391" r:id="rId28"/>
    <p:sldId id="392" r:id="rId29"/>
    <p:sldId id="393" r:id="rId30"/>
    <p:sldId id="394" r:id="rId31"/>
    <p:sldId id="395" r:id="rId32"/>
    <p:sldId id="396" r:id="rId33"/>
    <p:sldId id="399" r:id="rId34"/>
    <p:sldId id="400" r:id="rId35"/>
    <p:sldId id="401" r:id="rId36"/>
    <p:sldId id="402" r:id="rId37"/>
    <p:sldId id="425" r:id="rId38"/>
    <p:sldId id="426" r:id="rId39"/>
    <p:sldId id="427" r:id="rId40"/>
    <p:sldId id="403" r:id="rId41"/>
    <p:sldId id="404" r:id="rId42"/>
    <p:sldId id="405" r:id="rId43"/>
    <p:sldId id="406" r:id="rId44"/>
    <p:sldId id="422" r:id="rId45"/>
    <p:sldId id="423" r:id="rId46"/>
    <p:sldId id="407" r:id="rId47"/>
    <p:sldId id="408" r:id="rId48"/>
    <p:sldId id="409" r:id="rId49"/>
    <p:sldId id="410" r:id="rId50"/>
    <p:sldId id="411" r:id="rId51"/>
    <p:sldId id="413" r:id="rId52"/>
    <p:sldId id="412" r:id="rId53"/>
    <p:sldId id="428" r:id="rId54"/>
    <p:sldId id="325" r:id="rId55"/>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2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DABFA6"/>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718" autoAdjust="0"/>
    <p:restoredTop sz="71517" autoAdjust="0"/>
  </p:normalViewPr>
  <p:slideViewPr>
    <p:cSldViewPr>
      <p:cViewPr varScale="1">
        <p:scale>
          <a:sx n="60" d="100"/>
          <a:sy n="60" d="100"/>
        </p:scale>
        <p:origin x="1469" y="43"/>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DE8B1CED-C93D-41D8-9F8E-94DD0065226D}" type="datetime3">
              <a:rPr lang="en-US" smtClean="0"/>
              <a:t>20 September 2016</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AD9863CD-0A67-4F48-B5BB-9616DC8F127C}" type="datetime3">
              <a:rPr lang="en-US" smtClean="0"/>
              <a:t>20 September 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47.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48.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49.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0.xml.rels><?xml version="1.0" encoding="UTF-8" standalone="yes"?>
<Relationships xmlns="http://schemas.openxmlformats.org/package/2006/relationships"><Relationship Id="rId3" Type="http://schemas.openxmlformats.org/officeDocument/2006/relationships/slide" Target="../slides/slide50.xml"/><Relationship Id="rId2" Type="http://schemas.openxmlformats.org/officeDocument/2006/relationships/notesMaster" Target="../notesMasters/notesMaster1.xml"/><Relationship Id="rId1" Type="http://schemas.openxmlformats.org/officeDocument/2006/relationships/tags" Target="../tags/tag50.xml"/></Relationships>
</file>

<file path=ppt/notesSlides/_rels/notesSlide51.xml.rels><?xml version="1.0" encoding="UTF-8" standalone="yes"?>
<Relationships xmlns="http://schemas.openxmlformats.org/package/2006/relationships"><Relationship Id="rId3" Type="http://schemas.openxmlformats.org/officeDocument/2006/relationships/slide" Target="../slides/slide51.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52.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notesMaster" Target="../notesMasters/notesMaster1.xml"/><Relationship Id="rId1" Type="http://schemas.openxmlformats.org/officeDocument/2006/relationships/tags" Target="../tags/tag52.xml"/></Relationships>
</file>

<file path=ppt/notesSlides/_rels/notesSlide53.xml.rels><?xml version="1.0" encoding="UTF-8" standalone="yes"?>
<Relationships xmlns="http://schemas.openxmlformats.org/package/2006/relationships"><Relationship Id="rId3" Type="http://schemas.openxmlformats.org/officeDocument/2006/relationships/slide" Target="../slides/slide53.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54.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fontAlgn="base"/>
            <a:r>
              <a:rPr kumimoji="1" lang="en-US" sz="1200" b="1" i="0" kern="1200" dirty="0" smtClean="0">
                <a:solidFill>
                  <a:schemeClr val="tx1"/>
                </a:solidFill>
                <a:effectLst/>
                <a:latin typeface="Arial" charset="0"/>
                <a:ea typeface="+mn-ea"/>
                <a:cs typeface="+mn-cs"/>
              </a:rPr>
              <a:t>17q1 </a:t>
            </a:r>
            <a:r>
              <a:rPr kumimoji="1" lang="en-US" sz="1200" b="1" i="0" kern="1200" dirty="0" err="1" smtClean="0">
                <a:solidFill>
                  <a:schemeClr val="tx1"/>
                </a:solidFill>
                <a:effectLst/>
                <a:latin typeface="Arial" charset="0"/>
                <a:ea typeface="+mn-ea"/>
                <a:cs typeface="+mn-cs"/>
              </a:rPr>
              <a:t>rint</a:t>
            </a:r>
            <a:r>
              <a:rPr kumimoji="1" lang="en-US" sz="1200" b="1" i="0" kern="1200" baseline="0" dirty="0" smtClean="0">
                <a:solidFill>
                  <a:schemeClr val="tx1"/>
                </a:solidFill>
                <a:effectLst/>
                <a:latin typeface="Arial" charset="0"/>
                <a:ea typeface="+mn-ea"/>
                <a:cs typeface="+mn-cs"/>
              </a:rPr>
              <a:t> 1-4,7-18,21-28</a:t>
            </a:r>
          </a:p>
          <a:p>
            <a:pPr fontAlgn="base"/>
            <a:endParaRPr kumimoji="1" lang="en-US" sz="1200" b="1" i="0" kern="1200" dirty="0" smtClean="0">
              <a:solidFill>
                <a:schemeClr val="tx1"/>
              </a:solidFill>
              <a:effectLst/>
              <a:latin typeface="Arial" charset="0"/>
              <a:ea typeface="+mn-ea"/>
              <a:cs typeface="+mn-cs"/>
            </a:endParaRPr>
          </a:p>
          <a:p>
            <a:pPr fontAlgn="base"/>
            <a:r>
              <a:rPr kumimoji="1" lang="en-US" sz="1200" b="1" i="0" kern="1200" dirty="0" smtClean="0">
                <a:solidFill>
                  <a:schemeClr val="tx1"/>
                </a:solidFill>
                <a:effectLst/>
                <a:latin typeface="Arial" charset="0"/>
                <a:ea typeface="+mn-ea"/>
                <a:cs typeface="+mn-cs"/>
              </a:rPr>
              <a:t>17q1</a:t>
            </a:r>
          </a:p>
          <a:p>
            <a:r>
              <a:rPr kumimoji="1" lang="en-US" sz="1200" kern="1200" dirty="0" smtClean="0">
                <a:solidFill>
                  <a:schemeClr val="tx1"/>
                </a:solidFill>
                <a:effectLst/>
                <a:latin typeface="Arial" charset="0"/>
                <a:ea typeface="+mn-ea"/>
                <a:cs typeface="+mn-cs"/>
              </a:rPr>
              <a:t>v (started 1_1) </a:t>
            </a:r>
            <a:r>
              <a:rPr kumimoji="1" lang="en-US" sz="1200" b="1" kern="1200" dirty="0" smtClean="0">
                <a:solidFill>
                  <a:schemeClr val="tx1"/>
                </a:solidFill>
                <a:effectLst/>
                <a:latin typeface="Arial" charset="0"/>
                <a:ea typeface="+mn-ea"/>
                <a:cs typeface="+mn-cs"/>
              </a:rPr>
              <a:t>Recall</a:t>
            </a:r>
            <a:r>
              <a:rPr kumimoji="1" lang="en-US" sz="1200" kern="1200" dirty="0" smtClean="0">
                <a:solidFill>
                  <a:schemeClr val="tx1"/>
                </a:solidFill>
                <a:effectLst/>
                <a:latin typeface="Arial" charset="0"/>
                <a:ea typeface="+mn-ea"/>
                <a:cs typeface="+mn-cs"/>
              </a:rPr>
              <a:t> the raw representations of the ASCII characters '\r' (CR) and '\n' (LF)</a:t>
            </a:r>
          </a:p>
          <a:p>
            <a:r>
              <a:rPr kumimoji="1" lang="en-US" sz="1200" kern="1200" dirty="0" smtClean="0">
                <a:solidFill>
                  <a:schemeClr val="tx1"/>
                </a:solidFill>
                <a:effectLst/>
                <a:latin typeface="Arial" charset="0"/>
                <a:ea typeface="+mn-ea"/>
                <a:cs typeface="+mn-cs"/>
              </a:rPr>
              <a:t>v(started 1_1) </a:t>
            </a:r>
            <a:r>
              <a:rPr kumimoji="1" lang="en-US" sz="1200" b="1" kern="1200" dirty="0" smtClean="0">
                <a:solidFill>
                  <a:schemeClr val="tx1"/>
                </a:solidFill>
                <a:effectLst/>
                <a:latin typeface="Arial" charset="0"/>
                <a:ea typeface="+mn-ea"/>
                <a:cs typeface="+mn-cs"/>
              </a:rPr>
              <a:t>Recall</a:t>
            </a:r>
            <a:r>
              <a:rPr kumimoji="1" lang="en-US" sz="1200" kern="1200" dirty="0" smtClean="0">
                <a:solidFill>
                  <a:schemeClr val="tx1"/>
                </a:solidFill>
                <a:effectLst/>
                <a:latin typeface="Arial" charset="0"/>
                <a:ea typeface="+mn-ea"/>
                <a:cs typeface="+mn-cs"/>
              </a:rPr>
              <a:t> the raw representations of the ASCII characters A, B, C, D, E, a, b, c, d, e, 0, 1, 2, 3, 4, 5, 6, 7, 8, 9</a:t>
            </a:r>
          </a:p>
          <a:p>
            <a:r>
              <a:rPr kumimoji="1" lang="en-US" sz="1200" kern="1200" dirty="0" smtClean="0">
                <a:solidFill>
                  <a:schemeClr val="tx1"/>
                </a:solidFill>
                <a:effectLst/>
                <a:latin typeface="Arial" charset="0"/>
                <a:ea typeface="+mn-ea"/>
                <a:cs typeface="+mn-cs"/>
              </a:rPr>
              <a:t>v(started 1_2) </a:t>
            </a:r>
            <a:r>
              <a:rPr kumimoji="1" lang="en-US" sz="1200" b="1" kern="1200" dirty="0" smtClean="0">
                <a:solidFill>
                  <a:schemeClr val="tx1"/>
                </a:solidFill>
                <a:effectLst/>
                <a:latin typeface="Arial" charset="0"/>
                <a:ea typeface="+mn-ea"/>
                <a:cs typeface="+mn-cs"/>
              </a:rPr>
              <a:t>Convert</a:t>
            </a:r>
            <a:r>
              <a:rPr kumimoji="1" lang="en-US" sz="1200" kern="1200" dirty="0" smtClean="0">
                <a:solidFill>
                  <a:schemeClr val="tx1"/>
                </a:solidFill>
                <a:effectLst/>
                <a:latin typeface="Arial" charset="0"/>
                <a:ea typeface="+mn-ea"/>
                <a:cs typeface="+mn-cs"/>
              </a:rPr>
              <a:t> a many-digit binary number to its big-endian and little-endian formats</a:t>
            </a:r>
          </a:p>
          <a:p>
            <a:r>
              <a:rPr kumimoji="1" lang="en-US" sz="1200" kern="1200" dirty="0" smtClean="0">
                <a:solidFill>
                  <a:schemeClr val="tx1"/>
                </a:solidFill>
                <a:effectLst/>
                <a:latin typeface="Arial" charset="0"/>
                <a:ea typeface="+mn-ea"/>
                <a:cs typeface="+mn-cs"/>
              </a:rPr>
              <a:t>v(started 1_2) </a:t>
            </a:r>
            <a:r>
              <a:rPr kumimoji="1" lang="en-US" sz="1200" b="1" kern="1200" dirty="0" smtClean="0">
                <a:solidFill>
                  <a:schemeClr val="tx1"/>
                </a:solidFill>
                <a:effectLst/>
                <a:latin typeface="Arial" charset="0"/>
                <a:ea typeface="+mn-ea"/>
                <a:cs typeface="+mn-cs"/>
              </a:rPr>
              <a:t>Give examples</a:t>
            </a:r>
            <a:r>
              <a:rPr kumimoji="1" lang="en-US" sz="1200" kern="1200" dirty="0" smtClean="0">
                <a:solidFill>
                  <a:schemeClr val="tx1"/>
                </a:solidFill>
                <a:effectLst/>
                <a:latin typeface="Arial" charset="0"/>
                <a:ea typeface="+mn-ea"/>
                <a:cs typeface="+mn-cs"/>
              </a:rPr>
              <a:t> of common systems using the big-endian and little-endian formats</a:t>
            </a:r>
          </a:p>
          <a:p>
            <a:r>
              <a:rPr kumimoji="1" lang="en-US" sz="1200" b="1" kern="1200" dirty="0" smtClean="0">
                <a:solidFill>
                  <a:schemeClr val="tx1"/>
                </a:solidFill>
                <a:effectLst/>
                <a:latin typeface="Arial" charset="0"/>
                <a:ea typeface="+mn-ea"/>
                <a:cs typeface="+mn-cs"/>
              </a:rPr>
              <a:t>v Describe</a:t>
            </a:r>
            <a:r>
              <a:rPr kumimoji="1" lang="en-US" sz="1200" kern="1200" dirty="0" smtClean="0">
                <a:solidFill>
                  <a:schemeClr val="tx1"/>
                </a:solidFill>
                <a:effectLst/>
                <a:latin typeface="Arial" charset="0"/>
                <a:ea typeface="+mn-ea"/>
                <a:cs typeface="+mn-cs"/>
              </a:rPr>
              <a:t> the difference between a compiled an </a:t>
            </a:r>
            <a:r>
              <a:rPr kumimoji="1" lang="en-US" sz="1200" kern="1200" dirty="0" err="1" smtClean="0">
                <a:solidFill>
                  <a:schemeClr val="tx1"/>
                </a:solidFill>
                <a:effectLst/>
                <a:latin typeface="Arial" charset="0"/>
                <a:ea typeface="+mn-ea"/>
                <a:cs typeface="+mn-cs"/>
              </a:rPr>
              <a:t>an</a:t>
            </a:r>
            <a:r>
              <a:rPr kumimoji="1" lang="en-US" sz="1200" kern="1200" dirty="0" smtClean="0">
                <a:solidFill>
                  <a:schemeClr val="tx1"/>
                </a:solidFill>
                <a:effectLst/>
                <a:latin typeface="Arial" charset="0"/>
                <a:ea typeface="+mn-ea"/>
                <a:cs typeface="+mn-cs"/>
              </a:rPr>
              <a:t> interpreted language</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list literal in Python</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tuple literal in Python</a:t>
            </a:r>
          </a:p>
          <a:p>
            <a:r>
              <a:rPr kumimoji="1" lang="en-US" sz="1200" b="1" kern="1200" dirty="0" smtClean="0">
                <a:solidFill>
                  <a:schemeClr val="tx1"/>
                </a:solidFill>
                <a:effectLst/>
                <a:latin typeface="Arial" charset="0"/>
                <a:ea typeface="+mn-ea"/>
                <a:cs typeface="+mn-cs"/>
              </a:rPr>
              <a:t>v Index</a:t>
            </a:r>
            <a:r>
              <a:rPr kumimoji="1" lang="en-US" sz="1200" kern="1200" dirty="0" smtClean="0">
                <a:solidFill>
                  <a:schemeClr val="tx1"/>
                </a:solidFill>
                <a:effectLst/>
                <a:latin typeface="Arial" charset="0"/>
                <a:ea typeface="+mn-ea"/>
                <a:cs typeface="+mn-cs"/>
              </a:rPr>
              <a:t> into a tuple or list in Python</a:t>
            </a:r>
          </a:p>
          <a:p>
            <a:r>
              <a:rPr kumimoji="1" lang="en-US" sz="1200" b="1" kern="1200" dirty="0" smtClean="0">
                <a:solidFill>
                  <a:schemeClr val="tx1"/>
                </a:solidFill>
                <a:effectLst/>
                <a:latin typeface="Arial" charset="0"/>
                <a:ea typeface="+mn-ea"/>
                <a:cs typeface="+mn-cs"/>
              </a:rPr>
              <a:t>v Describe</a:t>
            </a:r>
            <a:r>
              <a:rPr kumimoji="1" lang="en-US" sz="1200" kern="1200" dirty="0" smtClean="0">
                <a:solidFill>
                  <a:schemeClr val="tx1"/>
                </a:solidFill>
                <a:effectLst/>
                <a:latin typeface="Arial" charset="0"/>
                <a:ea typeface="+mn-ea"/>
                <a:cs typeface="+mn-cs"/>
              </a:rPr>
              <a:t> the difference between lists and tuples</a:t>
            </a:r>
          </a:p>
          <a:p>
            <a:r>
              <a:rPr kumimoji="1" lang="en-US" sz="1200" b="1" kern="1200" dirty="0" smtClean="0">
                <a:solidFill>
                  <a:schemeClr val="tx1"/>
                </a:solidFill>
                <a:effectLst/>
                <a:latin typeface="Arial" charset="0"/>
                <a:ea typeface="+mn-ea"/>
                <a:cs typeface="+mn-cs"/>
              </a:rPr>
              <a:t> </a:t>
            </a:r>
            <a:endParaRPr kumimoji="1" lang="en-US" sz="1200" kern="1200" dirty="0" smtClean="0">
              <a:solidFill>
                <a:schemeClr val="tx1"/>
              </a:solidFill>
              <a:effectLst/>
              <a:latin typeface="Arial" charset="0"/>
              <a:ea typeface="+mn-ea"/>
              <a:cs typeface="+mn-cs"/>
            </a:endParaRP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if-statements in Python</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counting (for) loop in Python</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sentinel-value (while) loop in Python</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code that manipulates raw bytes in Python using </a:t>
            </a:r>
            <a:r>
              <a:rPr kumimoji="1" lang="en-US" sz="1200" kern="1200" dirty="0" err="1" smtClean="0">
                <a:solidFill>
                  <a:schemeClr val="tx1"/>
                </a:solidFill>
                <a:effectLst/>
                <a:latin typeface="Arial" charset="0"/>
                <a:ea typeface="+mn-ea"/>
                <a:cs typeface="+mn-cs"/>
              </a:rPr>
              <a:t>ord</a:t>
            </a:r>
            <a:r>
              <a:rPr kumimoji="1" lang="en-US" sz="1200" kern="1200" dirty="0" smtClean="0">
                <a:solidFill>
                  <a:schemeClr val="tx1"/>
                </a:solidFill>
                <a:effectLst/>
                <a:latin typeface="Arial" charset="0"/>
                <a:ea typeface="+mn-ea"/>
                <a:cs typeface="+mn-cs"/>
              </a:rPr>
              <a:t>(), </a:t>
            </a:r>
            <a:r>
              <a:rPr kumimoji="1" lang="en-US" sz="1200" kern="1200" dirty="0" err="1" smtClean="0">
                <a:solidFill>
                  <a:schemeClr val="tx1"/>
                </a:solidFill>
                <a:effectLst/>
                <a:latin typeface="Arial" charset="0"/>
                <a:ea typeface="+mn-ea"/>
                <a:cs typeface="+mn-cs"/>
              </a:rPr>
              <a:t>chr</a:t>
            </a:r>
            <a:r>
              <a:rPr kumimoji="1" lang="en-US" sz="1200" kern="1200" dirty="0" smtClean="0">
                <a:solidFill>
                  <a:schemeClr val="tx1"/>
                </a:solidFill>
                <a:effectLst/>
                <a:latin typeface="Arial" charset="0"/>
                <a:ea typeface="+mn-ea"/>
                <a:cs typeface="+mn-cs"/>
              </a:rPr>
              <a:t>(), </a:t>
            </a:r>
            <a:r>
              <a:rPr kumimoji="1" lang="en-US" sz="1200" kern="1200" dirty="0" err="1" smtClean="0">
                <a:solidFill>
                  <a:schemeClr val="tx1"/>
                </a:solidFill>
                <a:effectLst/>
                <a:latin typeface="Arial" charset="0"/>
                <a:ea typeface="+mn-ea"/>
                <a:cs typeface="+mn-cs"/>
              </a:rPr>
              <a:t>int.from_bytes</a:t>
            </a:r>
            <a:r>
              <a:rPr kumimoji="1" lang="en-US" sz="1200" kern="1200" dirty="0" smtClean="0">
                <a:solidFill>
                  <a:schemeClr val="tx1"/>
                </a:solidFill>
                <a:effectLst/>
                <a:latin typeface="Arial" charset="0"/>
                <a:ea typeface="+mn-ea"/>
                <a:cs typeface="+mn-cs"/>
              </a:rPr>
              <a:t>(), and </a:t>
            </a:r>
            <a:r>
              <a:rPr kumimoji="1" lang="en-US" sz="1200" i="1" kern="1200" dirty="0" err="1" smtClean="0">
                <a:solidFill>
                  <a:schemeClr val="tx1"/>
                </a:solidFill>
                <a:effectLst/>
                <a:latin typeface="Arial" charset="0"/>
                <a:ea typeface="+mn-ea"/>
                <a:cs typeface="+mn-cs"/>
              </a:rPr>
              <a:t>i</a:t>
            </a:r>
            <a:r>
              <a:rPr kumimoji="1" lang="en-US" sz="1200" kern="1200" dirty="0" err="1" smtClean="0">
                <a:solidFill>
                  <a:schemeClr val="tx1"/>
                </a:solidFill>
                <a:effectLst/>
                <a:latin typeface="Arial" charset="0"/>
                <a:ea typeface="+mn-ea"/>
                <a:cs typeface="+mn-cs"/>
              </a:rPr>
              <a:t>.to_bytes</a:t>
            </a:r>
            <a:r>
              <a:rPr kumimoji="1" lang="en-US" sz="1200" kern="1200" dirty="0" smtClean="0">
                <a:solidFill>
                  <a:schemeClr val="tx1"/>
                </a:solidFill>
                <a:effectLst/>
                <a:latin typeface="Arial" charset="0"/>
                <a:ea typeface="+mn-ea"/>
                <a:cs typeface="+mn-cs"/>
              </a:rPr>
              <a:t>()</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code that interprets and formats strings using </a:t>
            </a:r>
            <a:r>
              <a:rPr kumimoji="1" lang="en-US" sz="1200" kern="1200" dirty="0" err="1" smtClean="0">
                <a:solidFill>
                  <a:schemeClr val="tx1"/>
                </a:solidFill>
                <a:effectLst/>
                <a:latin typeface="Arial" charset="0"/>
                <a:ea typeface="+mn-ea"/>
                <a:cs typeface="+mn-cs"/>
              </a:rPr>
              <a:t>str</a:t>
            </a:r>
            <a:r>
              <a:rPr kumimoji="1" lang="en-US" sz="1200" kern="1200" dirty="0" smtClean="0">
                <a:solidFill>
                  <a:schemeClr val="tx1"/>
                </a:solidFill>
                <a:effectLst/>
                <a:latin typeface="Arial" charset="0"/>
                <a:ea typeface="+mn-ea"/>
                <a:cs typeface="+mn-cs"/>
              </a:rPr>
              <a:t>() and </a:t>
            </a:r>
            <a:r>
              <a:rPr kumimoji="1" lang="en-US" sz="1200" kern="1200" dirty="0" err="1" smtClean="0">
                <a:solidFill>
                  <a:schemeClr val="tx1"/>
                </a:solidFill>
                <a:effectLst/>
                <a:latin typeface="Arial" charset="0"/>
                <a:ea typeface="+mn-ea"/>
                <a:cs typeface="+mn-cs"/>
              </a:rPr>
              <a:t>int</a:t>
            </a:r>
            <a:r>
              <a:rPr kumimoji="1" lang="en-US" sz="1200" kern="1200" dirty="0" smtClean="0">
                <a:solidFill>
                  <a:schemeClr val="tx1"/>
                </a:solidFill>
                <a:effectLst/>
                <a:latin typeface="Arial" charset="0"/>
                <a:ea typeface="+mn-ea"/>
                <a:cs typeface="+mn-cs"/>
              </a:rPr>
              <a:t>()</a:t>
            </a:r>
          </a:p>
          <a:p>
            <a:r>
              <a:rPr kumimoji="1" lang="en-US" sz="1200" b="1" kern="1200" dirty="0" smtClean="0">
                <a:solidFill>
                  <a:schemeClr val="tx1"/>
                </a:solidFill>
                <a:effectLst/>
                <a:latin typeface="Arial" charset="0"/>
                <a:ea typeface="+mn-ea"/>
                <a:cs typeface="+mn-cs"/>
              </a:rPr>
              <a:t>(Write exceptions in Python)</a:t>
            </a:r>
            <a:endParaRPr kumimoji="1" lang="en-US" sz="1200" kern="1200" dirty="0" smtClean="0">
              <a:solidFill>
                <a:schemeClr val="tx1"/>
              </a:solidFill>
              <a:effectLst/>
              <a:latin typeface="Arial" charset="0"/>
              <a:ea typeface="+mn-ea"/>
              <a:cs typeface="+mn-cs"/>
            </a:endParaRPr>
          </a:p>
          <a:p>
            <a:r>
              <a:rPr kumimoji="1" lang="en-US" sz="1200" b="1" kern="1200" dirty="0" smtClean="0">
                <a:solidFill>
                  <a:schemeClr val="tx1"/>
                </a:solidFill>
                <a:effectLst/>
                <a:latin typeface="Arial" charset="0"/>
                <a:ea typeface="+mn-ea"/>
                <a:cs typeface="+mn-cs"/>
              </a:rPr>
              <a:t>Declare</a:t>
            </a:r>
            <a:r>
              <a:rPr kumimoji="1" lang="en-US" sz="1200" kern="1200" dirty="0" smtClean="0">
                <a:solidFill>
                  <a:schemeClr val="tx1"/>
                </a:solidFill>
                <a:effectLst/>
                <a:latin typeface="Arial" charset="0"/>
                <a:ea typeface="+mn-ea"/>
                <a:cs typeface="+mn-cs"/>
              </a:rPr>
              <a:t> a Python method</a:t>
            </a:r>
          </a:p>
          <a:p>
            <a:r>
              <a:rPr kumimoji="1" lang="en-US" sz="1200" kern="1200" dirty="0" smtClean="0">
                <a:solidFill>
                  <a:schemeClr val="tx1"/>
                </a:solidFill>
                <a:effectLst/>
                <a:latin typeface="Arial" charset="0"/>
                <a:ea typeface="+mn-ea"/>
                <a:cs typeface="+mn-cs"/>
              </a:rPr>
              <a:t> </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a string literal in Python</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a bytes literal in Python</a:t>
            </a:r>
          </a:p>
          <a:p>
            <a:pPr fontAlgn="base"/>
            <a:endParaRPr kumimoji="1" lang="en-US" sz="1200" b="1" i="0" kern="1200" dirty="0" smtClean="0">
              <a:solidFill>
                <a:schemeClr val="tx1"/>
              </a:solidFill>
              <a:effectLst/>
              <a:latin typeface="Arial" charset="0"/>
              <a:ea typeface="+mn-ea"/>
              <a:cs typeface="+mn-cs"/>
            </a:endParaRPr>
          </a:p>
          <a:p>
            <a:pPr fontAlgn="base"/>
            <a:endParaRPr kumimoji="1" lang="en-US" sz="1200" b="1" i="0" kern="1200" dirty="0" smtClean="0">
              <a:solidFill>
                <a:schemeClr val="tx1"/>
              </a:solidFill>
              <a:effectLst/>
              <a:latin typeface="Arial" charset="0"/>
              <a:ea typeface="+mn-ea"/>
              <a:cs typeface="+mn-cs"/>
            </a:endParaRPr>
          </a:p>
        </p:txBody>
      </p:sp>
      <p:sp>
        <p:nvSpPr>
          <p:cNvPr id="4" name="Header Placeholder 3"/>
          <p:cNvSpPr>
            <a:spLocks noGrp="1"/>
          </p:cNvSpPr>
          <p:nvPr>
            <p:ph type="hdr" sz="quarter" idx="10"/>
          </p:nvPr>
        </p:nvSpPr>
        <p:spPr/>
        <p:txBody>
          <a:bodyPr/>
          <a:lstStyle/>
          <a:p>
            <a:pPr>
              <a:defRPr/>
            </a:pPr>
            <a:r>
              <a:rPr lang="en-US" smtClean="0"/>
              <a:t>CS2911</a:t>
            </a:r>
            <a:endParaRPr lang="en-US" dirty="0"/>
          </a:p>
        </p:txBody>
      </p:sp>
      <p:sp>
        <p:nvSpPr>
          <p:cNvPr id="5" name="Date Placeholder 4"/>
          <p:cNvSpPr>
            <a:spLocks noGrp="1"/>
          </p:cNvSpPr>
          <p:nvPr>
            <p:ph type="dt" idx="11"/>
          </p:nvPr>
        </p:nvSpPr>
        <p:spPr/>
        <p:txBody>
          <a:bodyPr/>
          <a:lstStyle/>
          <a:p>
            <a:pPr>
              <a:defRPr/>
            </a:pPr>
            <a:fld id="{DB9E87DB-F672-4B09-91EE-D9B60909AF6F}" type="datetime3">
              <a:rPr lang="en-US" smtClean="0"/>
              <a:t>20 September 2016</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10454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0958DF16-CBBE-4E4A-AE77-B4C082823FB6}" type="datetime3">
              <a:rPr lang="en-US" smtClean="0"/>
              <a:t>20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a:p>
        </p:txBody>
      </p:sp>
    </p:spTree>
    <p:extLst>
      <p:ext uri="{BB962C8B-B14F-4D97-AF65-F5344CB8AC3E}">
        <p14:creationId xmlns:p14="http://schemas.microsoft.com/office/powerpoint/2010/main" val="1391876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17q1 added after </a:t>
            </a:r>
            <a:r>
              <a:rPr lang="en-US" dirty="0" smtClean="0"/>
              <a:t>class, "Hex code" added</a:t>
            </a:r>
            <a:r>
              <a:rPr lang="en-US" baseline="0" dirty="0" smtClean="0"/>
              <a:t> day of Lab 3</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a:p>
        </p:txBody>
      </p:sp>
    </p:spTree>
    <p:extLst>
      <p:ext uri="{BB962C8B-B14F-4D97-AF65-F5344CB8AC3E}">
        <p14:creationId xmlns:p14="http://schemas.microsoft.com/office/powerpoint/2010/main" val="587567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(Length is also stored, and bigger numbers are internally broken up into chunks)</a:t>
            </a:r>
          </a:p>
          <a:p>
            <a:endParaRPr lang="en-US" dirty="0" smtClean="0"/>
          </a:p>
          <a:p>
            <a:r>
              <a:rPr lang="en-US" dirty="0" smtClean="0"/>
              <a:t>2147483647 = 2^31-1</a:t>
            </a:r>
            <a:r>
              <a:rPr lang="en-US" baseline="0" dirty="0" smtClean="0"/>
              <a:t> is the Java's </a:t>
            </a:r>
            <a:r>
              <a:rPr lang="en-US" baseline="0" dirty="0" err="1" smtClean="0"/>
              <a:t>Integer.MAX_VALUE</a:t>
            </a:r>
            <a:r>
              <a:rPr lang="en-US" baseline="0" dirty="0" smtClean="0"/>
              <a:t>. But Python 3 integers can be as large as you want them to be.</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53842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Worth noting that MANY LANGUAGES HISTORICALLY</a:t>
            </a:r>
            <a:r>
              <a:rPr lang="en-US" baseline="0" dirty="0" smtClean="0"/>
              <a:t> </a:t>
            </a:r>
            <a:r>
              <a:rPr lang="en-US" dirty="0" smtClean="0"/>
              <a:t>(C, C++, Java) treat</a:t>
            </a:r>
            <a:r>
              <a:rPr lang="en-US" baseline="0" dirty="0" smtClean="0"/>
              <a:t> leading zeros as a sign that the number is octal (!!!)</a:t>
            </a:r>
          </a:p>
          <a:p>
            <a:endParaRPr lang="en-US" dirty="0" smtClean="0"/>
          </a:p>
          <a:p>
            <a:r>
              <a:rPr lang="en-US" dirty="0" smtClean="0"/>
              <a:t>(C# only has decimal and hexadecimal</a:t>
            </a:r>
            <a:r>
              <a:rPr lang="en-US" baseline="0" dirty="0" smtClean="0"/>
              <a:t> literals… probably a good thing.)</a:t>
            </a:r>
          </a:p>
          <a:p>
            <a:r>
              <a:rPr lang="en-US" dirty="0" smtClean="0"/>
              <a:t>(Scala has</a:t>
            </a:r>
            <a:r>
              <a:rPr lang="en-US" baseline="0" dirty="0" smtClean="0"/>
              <a:t> dropped Octal support)</a:t>
            </a:r>
          </a:p>
          <a:p>
            <a:endParaRPr lang="en-US" dirty="0" smtClean="0"/>
          </a:p>
          <a:p>
            <a:r>
              <a:rPr lang="en-US" dirty="0" smtClean="0"/>
              <a:t>In all my reading on this subject,</a:t>
            </a:r>
            <a:r>
              <a:rPr lang="en-US" baseline="0" dirty="0" smtClean="0"/>
              <a:t> Unix permissions are the only use of Octal I have seen anyone discuss.</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32491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4 minute exercise</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38700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75044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98242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34481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66984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20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42226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17829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Python stores characters up to 21 bits long</a:t>
            </a:r>
            <a:r>
              <a:rPr lang="en-US" baseline="0" dirty="0" smtClean="0"/>
              <a:t>.  It stores code points (characters) </a:t>
            </a:r>
            <a:r>
              <a:rPr lang="en-US" dirty="0" smtClean="0"/>
              <a:t>0-0x10FFFF.</a:t>
            </a:r>
            <a:r>
              <a:rPr lang="en-US" baseline="0" dirty="0" smtClean="0"/>
              <a:t>  In a single string object, it uses the same number of bits to store each character.  If all characters use less than 8 bits, like in the example above, it will actually only store one byte per character (and fill in the extra zeros if needed).  If all characters use less than 16 bits, it will use 2 bytes per character.  If any character uses 17 to 21 bits, it will use 4 bytes (32 bits) to store each character.</a:t>
            </a:r>
          </a:p>
          <a:p>
            <a:endParaRPr lang="en-US" baseline="0" dirty="0" smtClean="0"/>
          </a:p>
          <a:p>
            <a:r>
              <a:rPr lang="en-US" baseline="0" dirty="0" smtClean="0"/>
              <a:t>To decide which character goes with each numeric value, Python uses Unicode encoding.</a:t>
            </a:r>
          </a:p>
          <a:p>
            <a:endParaRPr lang="en-US" baseline="0" dirty="0" smtClean="0"/>
          </a:p>
          <a:p>
            <a:r>
              <a:rPr lang="en-US" baseline="0" dirty="0" smtClean="0"/>
              <a:t>This page </a:t>
            </a:r>
            <a:r>
              <a:rPr lang="en-US" baseline="0" smtClean="0"/>
              <a:t>mentions Python </a:t>
            </a:r>
            <a:r>
              <a:rPr lang="en-US" baseline="0" dirty="0" smtClean="0"/>
              <a:t>3.3+, strings that only require 8 or 16 bits are only stored using 8 or 16 bits.</a:t>
            </a:r>
          </a:p>
          <a:p>
            <a:r>
              <a:rPr lang="en-US" baseline="0" dirty="0" smtClean="0"/>
              <a:t>http://python-notes.curiousefficiency.org/en/latest/python3/questions_and_answers.html#why-not-just-assume-utf-8-and-avoid-having-to-decode-at-system-boundaries</a:t>
            </a:r>
          </a:p>
          <a:p>
            <a:endParaRPr lang="en-US" baseline="0" dirty="0" smtClean="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27973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(Actually,</a:t>
            </a:r>
            <a:r>
              <a:rPr lang="en-US" baseline="0" dirty="0" smtClean="0"/>
              <a:t> 32 bits are stored for each character, but only the first 21 bits are used.)</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33128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20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640701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Strings are actually stored with 32 bits, but only</a:t>
            </a:r>
            <a:r>
              <a:rPr lang="en-US" baseline="0" dirty="0" smtClean="0"/>
              <a:t> the first 2 bits are used for a Unicode code-point, because so far, those are the only Unicode code-points defined.</a:t>
            </a:r>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93990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13973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These</a:t>
            </a:r>
            <a:r>
              <a:rPr lang="en-US" baseline="0" dirty="0" smtClean="0"/>
              <a:t> really do store just one byte, even though you use four characters to type them in your code:</a:t>
            </a:r>
            <a:endParaRPr lang="en-US" dirty="0" smtClean="0"/>
          </a:p>
          <a:p>
            <a:r>
              <a:rPr lang="en-US" dirty="0" smtClean="0"/>
              <a:t>b</a:t>
            </a:r>
            <a:r>
              <a:rPr lang="en-US" baseline="0" dirty="0" smtClean="0"/>
              <a:t> = '\x05'</a:t>
            </a:r>
          </a:p>
          <a:p>
            <a:r>
              <a:rPr lang="en-US" baseline="0" dirty="0" err="1" smtClean="0"/>
              <a:t>len</a:t>
            </a:r>
            <a:r>
              <a:rPr lang="en-US" baseline="0" dirty="0" smtClean="0"/>
              <a:t>(b)</a:t>
            </a:r>
          </a:p>
          <a:p>
            <a:r>
              <a:rPr lang="en-US" baseline="0" dirty="0" smtClean="0"/>
              <a:t># 1</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66567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16421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61684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8940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20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33879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54153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687424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hex(</a:t>
            </a:r>
            <a:r>
              <a:rPr lang="en-US" dirty="0" err="1" smtClean="0"/>
              <a:t>i</a:t>
            </a:r>
            <a:r>
              <a:rPr lang="en-US" dirty="0" smtClean="0"/>
              <a:t>)[2:]</a:t>
            </a:r>
            <a:r>
              <a:rPr lang="en-US" baseline="0" dirty="0" smtClean="0"/>
              <a:t> is popular, but doesn't have a way to include padding zeros.  It also doesn't work for negative numbers. format(0xAFF,'+05x') is quite predictable. format(0xAFF,'x') also works nicely if you don't care how many digits there are.</a:t>
            </a:r>
          </a:p>
          <a:p>
            <a:endParaRPr lang="en-US" baseline="0" dirty="0" smtClean="0"/>
          </a:p>
          <a:p>
            <a:endParaRPr lang="en-US" baseline="0" dirty="0" smtClean="0"/>
          </a:p>
          <a:p>
            <a:r>
              <a:rPr lang="en-US" baseline="0" dirty="0" smtClean="0"/>
              <a:t>Note that you can also use 'b', 'o' bases</a:t>
            </a:r>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6081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47685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76058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436179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Why are </a:t>
            </a:r>
            <a:r>
              <a:rPr lang="en-US" dirty="0" err="1" smtClean="0"/>
              <a:t>int</a:t>
            </a:r>
            <a:r>
              <a:rPr lang="en-US" dirty="0" smtClean="0"/>
              <a:t>(…)</a:t>
            </a:r>
            <a:r>
              <a:rPr lang="en-US" baseline="0" dirty="0" smtClean="0"/>
              <a:t> and </a:t>
            </a:r>
            <a:r>
              <a:rPr lang="en-US" baseline="0" dirty="0" err="1" smtClean="0"/>
              <a:t>chr</a:t>
            </a:r>
            <a:r>
              <a:rPr lang="en-US" baseline="0" dirty="0" smtClean="0"/>
              <a:t>(…) less natural?</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198016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191232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894133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80932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kumimoji="1" lang="en-US" sz="1200" b="0" i="0" kern="1200" dirty="0" smtClean="0">
                <a:solidFill>
                  <a:schemeClr val="tx1"/>
                </a:solidFill>
                <a:effectLst/>
                <a:latin typeface="Arial" charset="0"/>
                <a:ea typeface="+mn-ea"/>
                <a:cs typeface="+mn-cs"/>
              </a:rPr>
              <a:t>"The string data type is also used to represent arrays of bytes, e.g., to hold data read from a file."</a:t>
            </a:r>
            <a:endParaRPr lang="en-US" dirty="0" smtClean="0"/>
          </a:p>
          <a:p>
            <a:r>
              <a:rPr lang="en-US" dirty="0" smtClean="0"/>
              <a:t>https://docs.python.org/2/reference/datamodel.html</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90995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50476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207943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758176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480268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887739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Inte</a:t>
            </a:r>
            <a:r>
              <a:rPr lang="en-US" baseline="0" dirty="0" smtClean="0"/>
              <a:t>l machines can operate in any mode (I believe), but there is one endian-ness that is the "standard default"</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355057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861740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342418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285070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0060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815094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912382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662089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23852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What was the muddiest point?</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53</a:t>
            </a:fld>
            <a:endParaRPr lang="en-US"/>
          </a:p>
        </p:txBody>
      </p:sp>
      <p:sp>
        <p:nvSpPr>
          <p:cNvPr id="8" name="TextBox 7"/>
          <p:cNvSpPr txBox="1"/>
          <p:nvPr>
            <p:custDataLst>
              <p:tags r:id="rId1"/>
            </p:custDataLst>
          </p:nvPr>
        </p:nvSpPr>
        <p:spPr>
          <a:xfrm>
            <a:off x="2" y="0"/>
            <a:ext cx="3810000" cy="1495367"/>
          </a:xfrm>
          <a:prstGeom prst="rect">
            <a:avLst/>
          </a:prstGeom>
          <a:noFill/>
        </p:spPr>
        <p:txBody>
          <a:bodyPr vert="horz" lIns="91409" tIns="45704" rIns="91409" bIns="45704" rtlCol="0">
            <a:spAutoFit/>
          </a:bodyPr>
          <a:lstStyle/>
          <a:p>
            <a:r>
              <a:rPr lang="en-US" smtClean="0"/>
              <a:t>
Poll Title: What was the muddiest point? (CS2910)
https://www.polleverywhere.com/free_text_polls/zIp2tH2IVWjXv4H</a:t>
            </a:r>
            <a:endParaRPr lang="en-US"/>
          </a:p>
        </p:txBody>
      </p:sp>
    </p:spTree>
    <p:extLst>
      <p:ext uri="{BB962C8B-B14F-4D97-AF65-F5344CB8AC3E}">
        <p14:creationId xmlns:p14="http://schemas.microsoft.com/office/powerpoint/2010/main" val="16468683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17C68054-FD2B-4B02-9DCB-25F8542E8EF6}" type="datetime3">
              <a:rPr lang="en-US" smtClean="0"/>
              <a:t>20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31357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5923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74367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9/20/2016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00744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python-notes.curiousefficiency.org/en/latest/python3/binary_protocols.html#binary-protoco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cs.python.org/3/library/stdtypes.html#int.to_byte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docs.python.org/3/library/stdtypes.html#int.from_byte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ocs.python.org/3/library/stdtypes.html#int.to_byte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docs.python.org/3/library/stdtypes.html#int.from_bytes"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8.xml"/><Relationship Id="rId1" Type="http://schemas.openxmlformats.org/officeDocument/2006/relationships/tags" Target="../tags/tag53.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CS2911</a:t>
            </a:r>
            <a:br>
              <a:rPr lang="en-US" dirty="0" smtClean="0"/>
            </a:br>
            <a:r>
              <a:rPr lang="en-US" dirty="0" smtClean="0"/>
              <a:t>Week 2, Class 1</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p>
          <a:p>
            <a:pPr lvl="1"/>
            <a:r>
              <a:rPr lang="en-US" b="1" dirty="0" smtClean="0">
                <a:sym typeface="Wingdings" panose="05000000000000000000" pitchFamily="2" charset="2"/>
              </a:rPr>
              <a:t>Hand out lab checklist (011)</a:t>
            </a:r>
          </a:p>
          <a:p>
            <a:pPr lvl="1"/>
            <a:r>
              <a:rPr lang="en-US" dirty="0" smtClean="0">
                <a:sym typeface="Wingdings" panose="05000000000000000000" pitchFamily="2" charset="2"/>
              </a:rPr>
              <a:t>Muddiest Point</a:t>
            </a:r>
          </a:p>
          <a:p>
            <a:pPr lvl="1"/>
            <a:r>
              <a:rPr lang="en-US" dirty="0" smtClean="0">
                <a:sym typeface="Wingdings" panose="05000000000000000000" pitchFamily="2" charset="2"/>
              </a:rPr>
              <a:t>Practice Quiz</a:t>
            </a:r>
          </a:p>
          <a:p>
            <a:pPr lvl="1"/>
            <a:r>
              <a:rPr lang="en-US" dirty="0" smtClean="0">
                <a:sym typeface="Wingdings" panose="05000000000000000000" pitchFamily="2" charset="2"/>
              </a:rPr>
              <a:t>Lab </a:t>
            </a:r>
            <a:r>
              <a:rPr lang="en-US" dirty="0">
                <a:sym typeface="Wingdings" panose="05000000000000000000" pitchFamily="2" charset="2"/>
              </a:rPr>
              <a:t>2</a:t>
            </a:r>
            <a:r>
              <a:rPr lang="en-US" dirty="0" smtClean="0">
                <a:sym typeface="Wingdings" panose="05000000000000000000" pitchFamily="2" charset="2"/>
              </a:rPr>
              <a:t>: Questions?</a:t>
            </a:r>
          </a:p>
          <a:p>
            <a:pPr lvl="1"/>
            <a:r>
              <a:rPr lang="en-US" dirty="0" smtClean="0">
                <a:sym typeface="Wingdings" panose="05000000000000000000" pitchFamily="2" charset="2"/>
              </a:rPr>
              <a:t>Introduction to Python</a:t>
            </a:r>
            <a:endParaRPr lang="en-US" dirty="0">
              <a:sym typeface="Wingdings" panose="05000000000000000000" pitchFamily="2" charset="2"/>
            </a:endParaRPr>
          </a:p>
          <a:p>
            <a:pPr lvl="1"/>
            <a:r>
              <a:rPr lang="en-US" dirty="0" smtClean="0">
                <a:sym typeface="Wingdings" panose="05000000000000000000" pitchFamily="2" charset="2"/>
              </a:rPr>
              <a:t>Encoding in Python</a:t>
            </a:r>
            <a:endParaRPr lang="en-US" dirty="0">
              <a:sym typeface="Wingdings" panose="05000000000000000000" pitchFamily="2" charset="2"/>
            </a:endParaRPr>
          </a:p>
          <a:p>
            <a:pPr lvl="1"/>
            <a:r>
              <a:rPr lang="en-US" dirty="0" smtClean="0">
                <a:sym typeface="Wingdings" panose="05000000000000000000" pitchFamily="2" charset="2"/>
              </a:rPr>
              <a:t>Muddiest Point</a:t>
            </a:r>
            <a:endParaRPr lang="en-US" b="1" dirty="0" smtClean="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Python 2 vs. Python 3</a:t>
            </a:r>
            <a:endParaRPr lang="en-US" dirty="0"/>
          </a:p>
        </p:txBody>
      </p:sp>
      <p:sp>
        <p:nvSpPr>
          <p:cNvPr id="10" name="Content Placeholder 9"/>
          <p:cNvSpPr>
            <a:spLocks noGrp="1"/>
          </p:cNvSpPr>
          <p:nvPr>
            <p:ph idx="1"/>
          </p:nvPr>
        </p:nvSpPr>
        <p:spPr/>
        <p:txBody>
          <a:bodyPr/>
          <a:lstStyle/>
          <a:p>
            <a:pPr marL="0" indent="0">
              <a:buNone/>
            </a:pPr>
            <a:r>
              <a:rPr lang="en-US" dirty="0" smtClean="0"/>
              <a:t>Python 3 makes very clear the difference between DATA (bytes) and TEXT (</a:t>
            </a:r>
            <a:r>
              <a:rPr lang="en-US" dirty="0" err="1" smtClean="0"/>
              <a:t>str</a:t>
            </a:r>
            <a:r>
              <a:rPr lang="en-US" dirty="0" smtClean="0"/>
              <a:t>)</a:t>
            </a:r>
          </a:p>
          <a:p>
            <a:pPr marL="0" indent="0">
              <a:buNone/>
            </a:pPr>
            <a:r>
              <a:rPr lang="en-US" dirty="0" smtClean="0"/>
              <a:t>This requires web framework developers to explicitly decide what encoding their data is in</a:t>
            </a:r>
          </a:p>
          <a:p>
            <a:pPr marL="0" indent="0">
              <a:buNone/>
            </a:pPr>
            <a:r>
              <a:rPr lang="en-US" dirty="0" smtClean="0"/>
              <a:t>This can be inconvenient at times, but helps avoid very subtle bugs</a:t>
            </a:r>
            <a:endParaRPr lang="en-US" dirty="0">
              <a:hlinkClick r:id="rId3"/>
            </a:endParaRPr>
          </a:p>
          <a:p>
            <a:r>
              <a:rPr lang="en-US" dirty="0" smtClean="0">
                <a:hlinkClick r:id="rId3"/>
              </a:rPr>
              <a:t>http</a:t>
            </a:r>
            <a:r>
              <a:rPr lang="en-US" dirty="0">
                <a:hlinkClick r:id="rId3"/>
              </a:rPr>
              <a:t>://</a:t>
            </a:r>
            <a:r>
              <a:rPr lang="en-US" dirty="0" smtClean="0">
                <a:hlinkClick r:id="rId3"/>
              </a:rPr>
              <a:t>python-notes.curiousefficiency.org/en/latest/python3/binary_protocols.html#binary-protocols</a:t>
            </a:r>
            <a:endParaRPr lang="en-US" dirty="0" smtClean="0"/>
          </a:p>
          <a:p>
            <a:endParaRPr lang="en-US" dirty="0"/>
          </a:p>
          <a:p>
            <a:endParaRPr lang="en-US" dirty="0" smtClean="0"/>
          </a:p>
          <a:p>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10</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18</a:t>
            </a:r>
            <a:endParaRPr lang="en-US" sz="2400" dirty="0"/>
          </a:p>
        </p:txBody>
      </p:sp>
    </p:spTree>
    <p:extLst>
      <p:ext uri="{BB962C8B-B14F-4D97-AF65-F5344CB8AC3E}">
        <p14:creationId xmlns:p14="http://schemas.microsoft.com/office/powerpoint/2010/main" val="212001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characters with bytes</a:t>
            </a:r>
            <a:endParaRPr lang="en-US" dirty="0"/>
          </a:p>
        </p:txBody>
      </p:sp>
      <p:sp>
        <p:nvSpPr>
          <p:cNvPr id="3" name="Content Placeholder 2"/>
          <p:cNvSpPr>
            <a:spLocks noGrp="1"/>
          </p:cNvSpPr>
          <p:nvPr>
            <p:ph idx="1"/>
          </p:nvPr>
        </p:nvSpPr>
        <p:spPr/>
        <p:txBody>
          <a:bodyPr/>
          <a:lstStyle/>
          <a:p>
            <a:pPr marL="0" indent="0">
              <a:buNone/>
            </a:pPr>
            <a:r>
              <a:rPr lang="en-US" dirty="0" smtClean="0"/>
              <a:t>ASCII characters:</a:t>
            </a:r>
          </a:p>
          <a:p>
            <a:r>
              <a:rPr lang="en-US" dirty="0" smtClean="0"/>
              <a:t>0100 0001 ‘A’</a:t>
            </a:r>
          </a:p>
          <a:p>
            <a:r>
              <a:rPr lang="en-US" dirty="0" smtClean="0"/>
              <a:t>0100 0010 ‘B’    </a:t>
            </a:r>
          </a:p>
          <a:p>
            <a:r>
              <a:rPr lang="en-US" dirty="0" smtClean="0"/>
              <a:t>0110 </a:t>
            </a:r>
            <a:r>
              <a:rPr lang="en-US" dirty="0"/>
              <a:t>0001 </a:t>
            </a:r>
            <a:r>
              <a:rPr lang="en-US" dirty="0" smtClean="0"/>
              <a:t>‘a’</a:t>
            </a:r>
          </a:p>
          <a:p>
            <a:r>
              <a:rPr lang="en-US" dirty="0" smtClean="0"/>
              <a:t>0011 0000 ‘0’</a:t>
            </a:r>
            <a:endParaRPr lang="en-US" dirty="0"/>
          </a:p>
          <a:p>
            <a:r>
              <a:rPr lang="en-US" dirty="0"/>
              <a:t>0011 </a:t>
            </a:r>
            <a:r>
              <a:rPr lang="en-US" dirty="0" smtClean="0"/>
              <a:t>0001 ‘1’</a:t>
            </a:r>
          </a:p>
          <a:p>
            <a:r>
              <a:rPr lang="en-US" dirty="0" smtClean="0"/>
              <a:t>0000 </a:t>
            </a:r>
            <a:r>
              <a:rPr lang="en-US" dirty="0"/>
              <a:t>1101 </a:t>
            </a:r>
            <a:r>
              <a:rPr lang="en-US" dirty="0" smtClean="0"/>
              <a:t>‘\r’ CR (Carriage return)</a:t>
            </a:r>
          </a:p>
          <a:p>
            <a:r>
              <a:rPr lang="en-US" dirty="0" smtClean="0"/>
              <a:t>0000 </a:t>
            </a:r>
            <a:r>
              <a:rPr lang="en-US" dirty="0"/>
              <a:t>1010 ‘\</a:t>
            </a:r>
            <a:r>
              <a:rPr lang="en-US" dirty="0" smtClean="0"/>
              <a:t>n’ LF (Line feed, New line)</a:t>
            </a:r>
          </a:p>
          <a:p>
            <a:r>
              <a:rPr lang="en-US" dirty="0" smtClean="0"/>
              <a:t>0010 0000 ‘ ’ (Space)</a:t>
            </a:r>
          </a:p>
        </p:txBody>
      </p:sp>
      <p:sp>
        <p:nvSpPr>
          <p:cNvPr id="5" name="Slide Number Placeholder 4"/>
          <p:cNvSpPr>
            <a:spLocks noGrp="1"/>
          </p:cNvSpPr>
          <p:nvPr>
            <p:ph type="sldNum" sz="quarter" idx="12"/>
          </p:nvPr>
        </p:nvSpPr>
        <p:spPr>
          <a:xfrm>
            <a:off x="6705600" y="6203950"/>
            <a:ext cx="2133600" cy="457200"/>
          </a:xfrm>
        </p:spPr>
        <p:txBody>
          <a:bodyPr/>
          <a:lstStyle/>
          <a:p>
            <a:pPr>
              <a:defRPr/>
            </a:pPr>
            <a:fld id="{7F893BA9-EED0-4C55-A7BC-486A0027BAD0}" type="slidenum">
              <a:rPr lang="en-US" altLang="en-US" smtClean="0"/>
              <a:pPr>
                <a:defRPr/>
              </a:pPr>
              <a:t>11</a:t>
            </a:fld>
            <a:endParaRPr lang="en-US" altLang="en-US" dirty="0"/>
          </a:p>
        </p:txBody>
      </p:sp>
      <p:sp>
        <p:nvSpPr>
          <p:cNvPr id="4" name="TextBox 3"/>
          <p:cNvSpPr txBox="1"/>
          <p:nvPr/>
        </p:nvSpPr>
        <p:spPr>
          <a:xfrm>
            <a:off x="7983625" y="4561265"/>
            <a:ext cx="955711" cy="1569660"/>
          </a:xfrm>
          <a:prstGeom prst="rect">
            <a:avLst/>
          </a:prstGeom>
          <a:noFill/>
        </p:spPr>
        <p:txBody>
          <a:bodyPr wrap="none" rtlCol="0">
            <a:spAutoFit/>
          </a:bodyPr>
          <a:lstStyle/>
          <a:p>
            <a:r>
              <a:rPr lang="en-US" sz="2400" dirty="0" smtClean="0"/>
              <a:t>Class</a:t>
            </a:r>
          </a:p>
          <a:p>
            <a:r>
              <a:rPr lang="en-US" sz="2400" dirty="0" smtClean="0"/>
              <a:t>1-1:</a:t>
            </a:r>
          </a:p>
          <a:p>
            <a:r>
              <a:rPr lang="en-US" sz="2400" dirty="0" smtClean="0"/>
              <a:t>Slide</a:t>
            </a:r>
          </a:p>
          <a:p>
            <a:r>
              <a:rPr lang="en-US" sz="2400" dirty="0" smtClean="0"/>
              <a:t>18</a:t>
            </a:r>
            <a:endParaRPr lang="en-US" sz="2400" dirty="0"/>
          </a:p>
        </p:txBody>
      </p:sp>
      <p:sp>
        <p:nvSpPr>
          <p:cNvPr id="6" name="Rectangle 5"/>
          <p:cNvSpPr/>
          <p:nvPr/>
        </p:nvSpPr>
        <p:spPr>
          <a:xfrm>
            <a:off x="5529346" y="1981200"/>
            <a:ext cx="2492990" cy="646331"/>
          </a:xfrm>
          <a:prstGeom prst="rect">
            <a:avLst/>
          </a:prstGeom>
        </p:spPr>
        <p:txBody>
          <a:bodyPr wrap="none">
            <a:spAutoFit/>
          </a:bodyPr>
          <a:lstStyle/>
          <a:p>
            <a:r>
              <a:rPr lang="en-US" sz="3600" dirty="0"/>
              <a:t>0100 0001 </a:t>
            </a:r>
          </a:p>
        </p:txBody>
      </p:sp>
      <p:sp>
        <p:nvSpPr>
          <p:cNvPr id="7" name="Rectangle 6"/>
          <p:cNvSpPr/>
          <p:nvPr/>
        </p:nvSpPr>
        <p:spPr>
          <a:xfrm>
            <a:off x="5529346" y="1261844"/>
            <a:ext cx="663387" cy="646331"/>
          </a:xfrm>
          <a:prstGeom prst="rect">
            <a:avLst/>
          </a:prstGeom>
        </p:spPr>
        <p:txBody>
          <a:bodyPr wrap="none">
            <a:spAutoFit/>
          </a:bodyPr>
          <a:lstStyle/>
          <a:p>
            <a:r>
              <a:rPr lang="en-US" sz="3600" dirty="0"/>
              <a:t>‘A’</a:t>
            </a:r>
          </a:p>
        </p:txBody>
      </p:sp>
      <p:sp>
        <p:nvSpPr>
          <p:cNvPr id="8" name="Oval 7"/>
          <p:cNvSpPr/>
          <p:nvPr/>
        </p:nvSpPr>
        <p:spPr bwMode="auto">
          <a:xfrm>
            <a:off x="5459105" y="1981199"/>
            <a:ext cx="2492990" cy="646331"/>
          </a:xfrm>
          <a:prstGeom prst="ellipse">
            <a:avLst/>
          </a:prstGeom>
          <a:noFill/>
          <a:ln w="254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a:xfrm>
            <a:off x="4795718" y="2889466"/>
            <a:ext cx="1107996" cy="646331"/>
          </a:xfrm>
          <a:prstGeom prst="rect">
            <a:avLst/>
          </a:prstGeom>
        </p:spPr>
        <p:txBody>
          <a:bodyPr wrap="none">
            <a:spAutoFit/>
          </a:bodyPr>
          <a:lstStyle/>
          <a:p>
            <a:r>
              <a:rPr lang="en-US" sz="3600" dirty="0" smtClean="0">
                <a:solidFill>
                  <a:srgbClr val="FF0000"/>
                </a:solidFill>
              </a:rPr>
              <a:t>Byte</a:t>
            </a:r>
            <a:endParaRPr lang="en-US" sz="3600" dirty="0">
              <a:solidFill>
                <a:srgbClr val="FF0000"/>
              </a:solidFill>
            </a:endParaRPr>
          </a:p>
        </p:txBody>
      </p:sp>
      <p:cxnSp>
        <p:nvCxnSpPr>
          <p:cNvPr id="11" name="Straight Connector 10"/>
          <p:cNvCxnSpPr>
            <a:stCxn id="8" idx="3"/>
          </p:cNvCxnSpPr>
          <p:nvPr/>
        </p:nvCxnSpPr>
        <p:spPr bwMode="auto">
          <a:xfrm flipH="1">
            <a:off x="5529346" y="2532877"/>
            <a:ext cx="294849" cy="356589"/>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sp>
        <p:nvSpPr>
          <p:cNvPr id="12" name="Oval 11"/>
          <p:cNvSpPr/>
          <p:nvPr/>
        </p:nvSpPr>
        <p:spPr bwMode="auto">
          <a:xfrm>
            <a:off x="6705599" y="1988564"/>
            <a:ext cx="1246495" cy="646331"/>
          </a:xfrm>
          <a:prstGeom prst="ellipse">
            <a:avLst/>
          </a:prstGeom>
          <a:noFill/>
          <a:ln w="25400" cap="flat" cmpd="sng" algn="ctr">
            <a:solidFill>
              <a:schemeClr val="accent5">
                <a:lumMod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92D050"/>
              </a:solidFill>
              <a:effectLst/>
              <a:latin typeface="Arial" charset="0"/>
            </a:endParaRPr>
          </a:p>
        </p:txBody>
      </p:sp>
      <p:sp>
        <p:nvSpPr>
          <p:cNvPr id="13" name="Rectangle 12"/>
          <p:cNvSpPr/>
          <p:nvPr/>
        </p:nvSpPr>
        <p:spPr>
          <a:xfrm>
            <a:off x="6384289" y="2969973"/>
            <a:ext cx="1415772" cy="646331"/>
          </a:xfrm>
          <a:prstGeom prst="rect">
            <a:avLst/>
          </a:prstGeom>
        </p:spPr>
        <p:txBody>
          <a:bodyPr wrap="none">
            <a:spAutoFit/>
          </a:bodyPr>
          <a:lstStyle/>
          <a:p>
            <a:r>
              <a:rPr lang="en-US" sz="3600" dirty="0" smtClean="0">
                <a:solidFill>
                  <a:schemeClr val="accent5">
                    <a:lumMod val="50000"/>
                  </a:schemeClr>
                </a:solidFill>
              </a:rPr>
              <a:t>nibble</a:t>
            </a:r>
            <a:endParaRPr lang="en-US" sz="3600" dirty="0">
              <a:solidFill>
                <a:schemeClr val="accent5">
                  <a:lumMod val="50000"/>
                </a:schemeClr>
              </a:solidFill>
            </a:endParaRPr>
          </a:p>
        </p:txBody>
      </p:sp>
      <p:cxnSp>
        <p:nvCxnSpPr>
          <p:cNvPr id="14" name="Straight Connector 13"/>
          <p:cNvCxnSpPr/>
          <p:nvPr/>
        </p:nvCxnSpPr>
        <p:spPr bwMode="auto">
          <a:xfrm flipH="1">
            <a:off x="6785118" y="2627530"/>
            <a:ext cx="215330" cy="342443"/>
          </a:xfrm>
          <a:prstGeom prst="line">
            <a:avLst/>
          </a:prstGeom>
          <a:solidFill>
            <a:schemeClr val="accent1"/>
          </a:solidFill>
          <a:ln w="25400" cap="flat" cmpd="sng" algn="ctr">
            <a:solidFill>
              <a:schemeClr val="accent5">
                <a:lumMod val="50000"/>
              </a:schemeClr>
            </a:solidFill>
            <a:prstDash val="solid"/>
            <a:miter lim="800000"/>
            <a:headEnd type="none" w="med" len="med"/>
            <a:tailEnd type="none" w="med" len="med"/>
          </a:ln>
          <a:effectLst/>
        </p:spPr>
      </p:cxnSp>
    </p:spTree>
    <p:extLst>
      <p:ext uri="{BB962C8B-B14F-4D97-AF65-F5344CB8AC3E}">
        <p14:creationId xmlns:p14="http://schemas.microsoft.com/office/powerpoint/2010/main" val="399840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Required</a:t>
            </a:r>
            <a:br>
              <a:rPr lang="en-US" dirty="0" smtClean="0"/>
            </a:br>
            <a:r>
              <a:rPr lang="en-US" dirty="0" smtClean="0"/>
              <a:t>ASCII characters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58701006"/>
              </p:ext>
            </p:extLst>
          </p:nvPr>
        </p:nvGraphicFramePr>
        <p:xfrm>
          <a:off x="457200" y="1719263"/>
          <a:ext cx="8219465" cy="4836000"/>
        </p:xfrm>
        <a:graphic>
          <a:graphicData uri="http://schemas.openxmlformats.org/drawingml/2006/table">
            <a:tbl>
              <a:tblPr firstRow="1" bandRow="1">
                <a:tableStyleId>{073A0DAA-6AF3-43AB-8588-CEC1D06C72B9}</a:tableStyleId>
              </a:tblPr>
              <a:tblGrid>
                <a:gridCol w="934378"/>
                <a:gridCol w="934378"/>
                <a:gridCol w="251527"/>
                <a:gridCol w="932688"/>
                <a:gridCol w="932688"/>
                <a:gridCol w="251527"/>
                <a:gridCol w="932688"/>
                <a:gridCol w="932688"/>
                <a:gridCol w="251527"/>
                <a:gridCol w="932688"/>
                <a:gridCol w="932688"/>
              </a:tblGrid>
              <a:tr h="729456">
                <a:tc>
                  <a:txBody>
                    <a:bodyPr/>
                    <a:lstStyle/>
                    <a:p>
                      <a:pPr algn="ctr"/>
                      <a:r>
                        <a:rPr lang="en-US" dirty="0" smtClean="0"/>
                        <a:t>Hex code</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Hex code</a:t>
                      </a:r>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noFill/>
                  </a:tcPr>
                </a:tc>
                <a:tc>
                  <a:txBody>
                    <a:bodyPr/>
                    <a:lstStyle/>
                    <a:p>
                      <a:pPr algn="ctr"/>
                      <a:r>
                        <a:rPr lang="en-US" dirty="0" smtClean="0"/>
                        <a:t>Hex code</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noFill/>
                  </a:tcPr>
                </a:tc>
                <a:tc>
                  <a:txBody>
                    <a:bodyPr/>
                    <a:lstStyle/>
                    <a:p>
                      <a:pPr algn="ctr"/>
                      <a:r>
                        <a:rPr lang="en-US" dirty="0" smtClean="0"/>
                        <a:t>Hex code</a:t>
                      </a:r>
                      <a:endParaRPr lang="en-US" dirty="0"/>
                    </a:p>
                  </a:txBody>
                  <a:tcPr anchor="ctr"/>
                </a:tc>
                <a:tc>
                  <a:txBody>
                    <a:bodyPr/>
                    <a:lstStyle/>
                    <a:p>
                      <a:pPr algn="ctr"/>
                      <a:r>
                        <a:rPr lang="en-US" dirty="0" smtClean="0"/>
                        <a:t>Char</a:t>
                      </a:r>
                      <a:endParaRPr lang="en-US" dirty="0"/>
                    </a:p>
                  </a:txBody>
                  <a:tcPr anchor="ctr"/>
                </a:tc>
              </a:tr>
              <a:tr h="729456">
                <a:tc rowSpan="2">
                  <a:txBody>
                    <a:bodyPr/>
                    <a:lstStyle/>
                    <a:p>
                      <a:r>
                        <a:rPr lang="en-US" sz="3600" dirty="0" smtClean="0"/>
                        <a:t>0d</a:t>
                      </a:r>
                      <a:endParaRPr lang="en-US" sz="3600" dirty="0"/>
                    </a:p>
                  </a:txBody>
                  <a:tcPr/>
                </a:tc>
                <a:tc rowSpan="2">
                  <a:txBody>
                    <a:bodyPr/>
                    <a:lstStyle/>
                    <a:p>
                      <a:r>
                        <a:rPr lang="en-US" sz="3600" dirty="0" smtClean="0"/>
                        <a:t>'\r' CR</a:t>
                      </a:r>
                      <a:endParaRPr lang="en-US" sz="3600" dirty="0"/>
                    </a:p>
                  </a:txBody>
                  <a:tcPr/>
                </a:tc>
                <a:tc>
                  <a:txBody>
                    <a:bodyPr/>
                    <a:lstStyle/>
                    <a:p>
                      <a:endParaRPr lang="en-US" sz="3600" dirty="0"/>
                    </a:p>
                  </a:txBody>
                  <a:tcPr>
                    <a:solidFill>
                      <a:schemeClr val="bg1"/>
                    </a:solidFill>
                  </a:tcPr>
                </a:tc>
                <a:tc>
                  <a:txBody>
                    <a:bodyPr/>
                    <a:lstStyle/>
                    <a:p>
                      <a:r>
                        <a:rPr lang="en-US" sz="3600" dirty="0" smtClean="0"/>
                        <a:t>30</a:t>
                      </a:r>
                      <a:endParaRPr lang="en-US" sz="3600" dirty="0"/>
                    </a:p>
                  </a:txBody>
                  <a:tcPr/>
                </a:tc>
                <a:tc>
                  <a:txBody>
                    <a:bodyPr/>
                    <a:lstStyle/>
                    <a:p>
                      <a:r>
                        <a:rPr lang="en-US" sz="3600" dirty="0" smtClean="0"/>
                        <a:t>'0'</a:t>
                      </a:r>
                      <a:endParaRPr lang="en-US" sz="3600" dirty="0"/>
                    </a:p>
                  </a:txBody>
                  <a:tcPr/>
                </a:tc>
                <a:tc>
                  <a:txBody>
                    <a:bodyPr/>
                    <a:lstStyle/>
                    <a:p>
                      <a:endParaRPr lang="en-US" sz="3600" dirty="0"/>
                    </a:p>
                  </a:txBody>
                  <a:tcPr>
                    <a:noFill/>
                  </a:tcPr>
                </a:tc>
                <a:tc>
                  <a:txBody>
                    <a:bodyPr/>
                    <a:lstStyle/>
                    <a:p>
                      <a:r>
                        <a:rPr lang="en-US" sz="3600" dirty="0" smtClean="0"/>
                        <a:t>41</a:t>
                      </a:r>
                      <a:endParaRPr lang="en-US" sz="3600" dirty="0"/>
                    </a:p>
                  </a:txBody>
                  <a:tcPr/>
                </a:tc>
                <a:tc>
                  <a:txBody>
                    <a:bodyPr/>
                    <a:lstStyle/>
                    <a:p>
                      <a:r>
                        <a:rPr lang="en-US" sz="3600" dirty="0" smtClean="0"/>
                        <a:t>'A'</a:t>
                      </a:r>
                      <a:endParaRPr lang="en-US" sz="3600" dirty="0"/>
                    </a:p>
                  </a:txBody>
                  <a:tcPr/>
                </a:tc>
                <a:tc>
                  <a:txBody>
                    <a:bodyPr/>
                    <a:lstStyle/>
                    <a:p>
                      <a:endParaRPr lang="en-US" sz="3600" dirty="0"/>
                    </a:p>
                  </a:txBody>
                  <a:tcPr>
                    <a:noFill/>
                  </a:tcPr>
                </a:tc>
                <a:tc>
                  <a:txBody>
                    <a:bodyPr/>
                    <a:lstStyle/>
                    <a:p>
                      <a:r>
                        <a:rPr lang="en-US" sz="3600" dirty="0" smtClean="0"/>
                        <a:t>61</a:t>
                      </a:r>
                      <a:endParaRPr lang="en-US" sz="3600" dirty="0"/>
                    </a:p>
                  </a:txBody>
                  <a:tcPr/>
                </a:tc>
                <a:tc>
                  <a:txBody>
                    <a:bodyPr/>
                    <a:lstStyle/>
                    <a:p>
                      <a:r>
                        <a:rPr lang="en-US" sz="3600" dirty="0" smtClean="0"/>
                        <a:t>'a'</a:t>
                      </a:r>
                      <a:endParaRPr lang="en-US" sz="3600" dirty="0"/>
                    </a:p>
                  </a:txBody>
                  <a:tcPr/>
                </a:tc>
              </a:tr>
              <a:tr h="729456">
                <a:tc vMerge="1">
                  <a:txBody>
                    <a:bodyPr/>
                    <a:lstStyle/>
                    <a:p>
                      <a:endParaRPr lang="en-US" dirty="0"/>
                    </a:p>
                  </a:txBody>
                  <a:tcPr/>
                </a:tc>
                <a:tc vMerge="1">
                  <a:txBody>
                    <a:bodyPr/>
                    <a:lstStyle/>
                    <a:p>
                      <a:endParaRPr lang="en-US" dirty="0"/>
                    </a:p>
                  </a:txBody>
                  <a:tcPr/>
                </a:tc>
                <a:tc>
                  <a:txBody>
                    <a:bodyPr/>
                    <a:lstStyle/>
                    <a:p>
                      <a:endParaRPr lang="en-US" sz="3600" dirty="0"/>
                    </a:p>
                  </a:txBody>
                  <a:tcPr>
                    <a:solidFill>
                      <a:schemeClr val="bg1"/>
                    </a:solidFill>
                  </a:tcPr>
                </a:tc>
                <a:tc>
                  <a:txBody>
                    <a:bodyPr/>
                    <a:lstStyle/>
                    <a:p>
                      <a:r>
                        <a:rPr lang="en-US" sz="3600" dirty="0" smtClean="0"/>
                        <a:t>31</a:t>
                      </a:r>
                      <a:endParaRPr lang="en-US" sz="3600" dirty="0"/>
                    </a:p>
                  </a:txBody>
                  <a:tcPr/>
                </a:tc>
                <a:tc>
                  <a:txBody>
                    <a:bodyPr/>
                    <a:lstStyle/>
                    <a:p>
                      <a:r>
                        <a:rPr lang="en-US" sz="3600" dirty="0" smtClean="0"/>
                        <a:t>'1'</a:t>
                      </a:r>
                      <a:endParaRPr lang="en-US" sz="3600" dirty="0"/>
                    </a:p>
                  </a:txBody>
                  <a:tcPr/>
                </a:tc>
                <a:tc>
                  <a:txBody>
                    <a:bodyPr/>
                    <a:lstStyle/>
                    <a:p>
                      <a:endParaRPr lang="en-US" sz="3600" dirty="0"/>
                    </a:p>
                  </a:txBody>
                  <a:tcPr>
                    <a:noFill/>
                  </a:tcPr>
                </a:tc>
                <a:tc>
                  <a:txBody>
                    <a:bodyPr/>
                    <a:lstStyle/>
                    <a:p>
                      <a:r>
                        <a:rPr lang="en-US" sz="3600" dirty="0" smtClean="0"/>
                        <a:t>42</a:t>
                      </a:r>
                      <a:endParaRPr lang="en-US" sz="3600" dirty="0"/>
                    </a:p>
                  </a:txBody>
                  <a:tcPr/>
                </a:tc>
                <a:tc>
                  <a:txBody>
                    <a:bodyPr/>
                    <a:lstStyle/>
                    <a:p>
                      <a:r>
                        <a:rPr lang="en-US" sz="3600" dirty="0" smtClean="0"/>
                        <a:t>'B'</a:t>
                      </a:r>
                      <a:endParaRPr lang="en-US" sz="3600" dirty="0"/>
                    </a:p>
                  </a:txBody>
                  <a:tcPr/>
                </a:tc>
                <a:tc>
                  <a:txBody>
                    <a:bodyPr/>
                    <a:lstStyle/>
                    <a:p>
                      <a:endParaRPr lang="en-US" sz="3600" dirty="0"/>
                    </a:p>
                  </a:txBody>
                  <a:tcPr>
                    <a:noFill/>
                  </a:tcPr>
                </a:tc>
                <a:tc>
                  <a:txBody>
                    <a:bodyPr/>
                    <a:lstStyle/>
                    <a:p>
                      <a:r>
                        <a:rPr lang="en-US" sz="3600" dirty="0" smtClean="0"/>
                        <a:t>62</a:t>
                      </a:r>
                      <a:endParaRPr lang="en-US" sz="3600" dirty="0"/>
                    </a:p>
                  </a:txBody>
                  <a:tcPr/>
                </a:tc>
                <a:tc>
                  <a:txBody>
                    <a:bodyPr/>
                    <a:lstStyle/>
                    <a:p>
                      <a:r>
                        <a:rPr lang="en-US" sz="3600" dirty="0" smtClean="0"/>
                        <a:t>'b'</a:t>
                      </a:r>
                      <a:endParaRPr lang="en-US" sz="3600" dirty="0"/>
                    </a:p>
                  </a:txBody>
                  <a:tcPr/>
                </a:tc>
              </a:tr>
              <a:tr h="729456">
                <a:tc rowSpan="2">
                  <a:txBody>
                    <a:bodyPr/>
                    <a:lstStyle/>
                    <a:p>
                      <a:r>
                        <a:rPr lang="en-US" sz="3600" dirty="0" smtClean="0"/>
                        <a:t>0a</a:t>
                      </a:r>
                      <a:endParaRPr lang="en-US" sz="3600" dirty="0"/>
                    </a:p>
                  </a:txBody>
                  <a:tcPr/>
                </a:tc>
                <a:tc rowSpan="2">
                  <a:txBody>
                    <a:bodyPr/>
                    <a:lstStyle/>
                    <a:p>
                      <a:r>
                        <a:rPr lang="en-US" sz="3600" dirty="0" smtClean="0"/>
                        <a:t>'\n'</a:t>
                      </a:r>
                      <a:r>
                        <a:rPr lang="en-US" sz="3600" baseline="0" dirty="0" smtClean="0"/>
                        <a:t> LF</a:t>
                      </a:r>
                      <a:endParaRPr lang="en-US" sz="3600" dirty="0"/>
                    </a:p>
                  </a:txBody>
                  <a:tcPr/>
                </a:tc>
                <a:tc>
                  <a:txBody>
                    <a:bodyPr/>
                    <a:lstStyle/>
                    <a:p>
                      <a:endParaRPr lang="en-US" sz="3600" dirty="0"/>
                    </a:p>
                  </a:txBody>
                  <a:tcPr>
                    <a:solidFill>
                      <a:schemeClr val="bg1"/>
                    </a:solidFill>
                  </a:tcPr>
                </a:tc>
                <a:tc>
                  <a:txBody>
                    <a:bodyPr/>
                    <a:lstStyle/>
                    <a:p>
                      <a:r>
                        <a:rPr lang="en-US" sz="3600" dirty="0" smtClean="0"/>
                        <a:t>…</a:t>
                      </a:r>
                      <a:endParaRPr lang="en-US" sz="3600" dirty="0"/>
                    </a:p>
                  </a:txBody>
                  <a:tcPr/>
                </a:tc>
                <a:tc>
                  <a:txBody>
                    <a:bodyPr/>
                    <a:lstStyle/>
                    <a:p>
                      <a:r>
                        <a:rPr lang="en-US" sz="3600" dirty="0" smtClean="0"/>
                        <a:t>…</a:t>
                      </a:r>
                      <a:endParaRPr lang="en-US" sz="3600" dirty="0"/>
                    </a:p>
                  </a:txBody>
                  <a:tcPr/>
                </a:tc>
                <a:tc>
                  <a:txBody>
                    <a:bodyPr/>
                    <a:lstStyle/>
                    <a:p>
                      <a:endParaRPr lang="en-US" sz="3600" dirty="0"/>
                    </a:p>
                  </a:txBody>
                  <a:tcPr>
                    <a:noFill/>
                  </a:tcPr>
                </a:tc>
                <a:tc>
                  <a:txBody>
                    <a:bodyPr/>
                    <a:lstStyle/>
                    <a:p>
                      <a:r>
                        <a:rPr lang="en-US" sz="3600" dirty="0" smtClean="0"/>
                        <a:t>43</a:t>
                      </a:r>
                      <a:endParaRPr lang="en-US" sz="3600" dirty="0"/>
                    </a:p>
                  </a:txBody>
                  <a:tcPr/>
                </a:tc>
                <a:tc>
                  <a:txBody>
                    <a:bodyPr/>
                    <a:lstStyle/>
                    <a:p>
                      <a:r>
                        <a:rPr lang="en-US" sz="3600" dirty="0" smtClean="0"/>
                        <a:t>'C'</a:t>
                      </a:r>
                      <a:endParaRPr lang="en-US" sz="3600" dirty="0"/>
                    </a:p>
                  </a:txBody>
                  <a:tcPr/>
                </a:tc>
                <a:tc>
                  <a:txBody>
                    <a:bodyPr/>
                    <a:lstStyle/>
                    <a:p>
                      <a:endParaRPr lang="en-US" sz="3600" dirty="0"/>
                    </a:p>
                  </a:txBody>
                  <a:tcPr>
                    <a:noFill/>
                  </a:tcPr>
                </a:tc>
                <a:tc>
                  <a:txBody>
                    <a:bodyPr/>
                    <a:lstStyle/>
                    <a:p>
                      <a:r>
                        <a:rPr lang="en-US" sz="3600" dirty="0" smtClean="0"/>
                        <a:t>63</a:t>
                      </a:r>
                      <a:endParaRPr lang="en-US" sz="3600" dirty="0"/>
                    </a:p>
                  </a:txBody>
                  <a:tcPr/>
                </a:tc>
                <a:tc>
                  <a:txBody>
                    <a:bodyPr/>
                    <a:lstStyle/>
                    <a:p>
                      <a:r>
                        <a:rPr lang="en-US" sz="3600" dirty="0" smtClean="0"/>
                        <a:t>'c'</a:t>
                      </a:r>
                      <a:endParaRPr lang="en-US" sz="3600" dirty="0"/>
                    </a:p>
                  </a:txBody>
                  <a:tcPr/>
                </a:tc>
              </a:tr>
              <a:tr h="729456">
                <a:tc vMerge="1">
                  <a:txBody>
                    <a:bodyPr/>
                    <a:lstStyle/>
                    <a:p>
                      <a:endParaRPr lang="en-US" dirty="0"/>
                    </a:p>
                  </a:txBody>
                  <a:tcPr/>
                </a:tc>
                <a:tc vMerge="1">
                  <a:txBody>
                    <a:bodyPr/>
                    <a:lstStyle/>
                    <a:p>
                      <a:endParaRPr lang="en-US" dirty="0"/>
                    </a:p>
                  </a:txBody>
                  <a:tcPr/>
                </a:tc>
                <a:tc>
                  <a:txBody>
                    <a:bodyPr/>
                    <a:lstStyle/>
                    <a:p>
                      <a:endParaRPr lang="en-US" sz="3600" dirty="0"/>
                    </a:p>
                  </a:txBody>
                  <a:tcPr>
                    <a:solidFill>
                      <a:schemeClr val="bg1"/>
                    </a:solidFill>
                  </a:tcPr>
                </a:tc>
                <a:tc>
                  <a:txBody>
                    <a:bodyPr/>
                    <a:lstStyle/>
                    <a:p>
                      <a:r>
                        <a:rPr lang="en-US" sz="3600" dirty="0" smtClean="0"/>
                        <a:t>38</a:t>
                      </a:r>
                      <a:endParaRPr lang="en-US" sz="3600" dirty="0"/>
                    </a:p>
                  </a:txBody>
                  <a:tcPr/>
                </a:tc>
                <a:tc>
                  <a:txBody>
                    <a:bodyPr/>
                    <a:lstStyle/>
                    <a:p>
                      <a:r>
                        <a:rPr lang="en-US" sz="3600" dirty="0" smtClean="0"/>
                        <a:t>'8'</a:t>
                      </a:r>
                      <a:endParaRPr lang="en-US" sz="3600" dirty="0"/>
                    </a:p>
                  </a:txBody>
                  <a:tcPr/>
                </a:tc>
                <a:tc>
                  <a:txBody>
                    <a:bodyPr/>
                    <a:lstStyle/>
                    <a:p>
                      <a:endParaRPr lang="en-US" sz="3600" dirty="0"/>
                    </a:p>
                  </a:txBody>
                  <a:tcPr>
                    <a:noFill/>
                  </a:tcPr>
                </a:tc>
                <a:tc>
                  <a:txBody>
                    <a:bodyPr/>
                    <a:lstStyle/>
                    <a:p>
                      <a:r>
                        <a:rPr lang="en-US" sz="3600" dirty="0" smtClean="0"/>
                        <a:t>44</a:t>
                      </a:r>
                      <a:endParaRPr lang="en-US" sz="3600" dirty="0"/>
                    </a:p>
                  </a:txBody>
                  <a:tcPr/>
                </a:tc>
                <a:tc>
                  <a:txBody>
                    <a:bodyPr/>
                    <a:lstStyle/>
                    <a:p>
                      <a:r>
                        <a:rPr lang="en-US" sz="3600" dirty="0" smtClean="0"/>
                        <a:t>'D'</a:t>
                      </a:r>
                      <a:endParaRPr lang="en-US" sz="3600" dirty="0"/>
                    </a:p>
                  </a:txBody>
                  <a:tcPr/>
                </a:tc>
                <a:tc>
                  <a:txBody>
                    <a:bodyPr/>
                    <a:lstStyle/>
                    <a:p>
                      <a:endParaRPr lang="en-US" sz="3600" dirty="0"/>
                    </a:p>
                  </a:txBody>
                  <a:tcPr>
                    <a:noFill/>
                  </a:tcPr>
                </a:tc>
                <a:tc>
                  <a:txBody>
                    <a:bodyPr/>
                    <a:lstStyle/>
                    <a:p>
                      <a:r>
                        <a:rPr lang="en-US" sz="3600" dirty="0" smtClean="0"/>
                        <a:t>64</a:t>
                      </a:r>
                      <a:endParaRPr lang="en-US" sz="3600" dirty="0"/>
                    </a:p>
                  </a:txBody>
                  <a:tcPr/>
                </a:tc>
                <a:tc>
                  <a:txBody>
                    <a:bodyPr/>
                    <a:lstStyle/>
                    <a:p>
                      <a:r>
                        <a:rPr lang="en-US" sz="3600" dirty="0" smtClean="0"/>
                        <a:t>'d'</a:t>
                      </a:r>
                      <a:endParaRPr lang="en-US" sz="3600" dirty="0"/>
                    </a:p>
                  </a:txBody>
                  <a:tcPr/>
                </a:tc>
              </a:tr>
              <a:tr h="729456">
                <a:tc>
                  <a:txBody>
                    <a:bodyPr/>
                    <a:lstStyle/>
                    <a:p>
                      <a:r>
                        <a:rPr lang="en-US" sz="3600" dirty="0" smtClean="0"/>
                        <a:t>20</a:t>
                      </a:r>
                      <a:endParaRPr lang="en-US" sz="3600" dirty="0"/>
                    </a:p>
                  </a:txBody>
                  <a:tcPr/>
                </a:tc>
                <a:tc>
                  <a:txBody>
                    <a:bodyPr/>
                    <a:lstStyle/>
                    <a:p>
                      <a:r>
                        <a:rPr lang="en-US" sz="3600" dirty="0" smtClean="0"/>
                        <a:t>' ' SP</a:t>
                      </a:r>
                      <a:endParaRPr lang="en-US" sz="3600" dirty="0"/>
                    </a:p>
                  </a:txBody>
                  <a:tcPr/>
                </a:tc>
                <a:tc>
                  <a:txBody>
                    <a:bodyPr/>
                    <a:lstStyle/>
                    <a:p>
                      <a:endParaRPr lang="en-US" sz="3600" dirty="0"/>
                    </a:p>
                  </a:txBody>
                  <a:tcPr>
                    <a:solidFill>
                      <a:schemeClr val="bg1"/>
                    </a:solidFill>
                  </a:tcPr>
                </a:tc>
                <a:tc>
                  <a:txBody>
                    <a:bodyPr/>
                    <a:lstStyle/>
                    <a:p>
                      <a:r>
                        <a:rPr lang="en-US" sz="3600" dirty="0" smtClean="0"/>
                        <a:t>39</a:t>
                      </a:r>
                      <a:endParaRPr lang="en-US" sz="3600" dirty="0"/>
                    </a:p>
                  </a:txBody>
                  <a:tcPr/>
                </a:tc>
                <a:tc>
                  <a:txBody>
                    <a:bodyPr/>
                    <a:lstStyle/>
                    <a:p>
                      <a:r>
                        <a:rPr lang="en-US" sz="3600" dirty="0" smtClean="0"/>
                        <a:t>'9'</a:t>
                      </a:r>
                      <a:endParaRPr lang="en-US" sz="3600" dirty="0"/>
                    </a:p>
                  </a:txBody>
                  <a:tcPr/>
                </a:tc>
                <a:tc>
                  <a:txBody>
                    <a:bodyPr/>
                    <a:lstStyle/>
                    <a:p>
                      <a:endParaRPr lang="en-US" sz="3600" dirty="0"/>
                    </a:p>
                  </a:txBody>
                  <a:tcPr>
                    <a:noFill/>
                  </a:tcPr>
                </a:tc>
                <a:tc>
                  <a:txBody>
                    <a:bodyPr/>
                    <a:lstStyle/>
                    <a:p>
                      <a:r>
                        <a:rPr lang="en-US" sz="3600" dirty="0" smtClean="0"/>
                        <a:t>45</a:t>
                      </a:r>
                      <a:endParaRPr lang="en-US" sz="3600" dirty="0"/>
                    </a:p>
                  </a:txBody>
                  <a:tcPr/>
                </a:tc>
                <a:tc>
                  <a:txBody>
                    <a:bodyPr/>
                    <a:lstStyle/>
                    <a:p>
                      <a:r>
                        <a:rPr lang="en-US" sz="3600" dirty="0" smtClean="0"/>
                        <a:t>'E'</a:t>
                      </a:r>
                      <a:endParaRPr lang="en-US" sz="3600" dirty="0"/>
                    </a:p>
                  </a:txBody>
                  <a:tcPr/>
                </a:tc>
                <a:tc>
                  <a:txBody>
                    <a:bodyPr/>
                    <a:lstStyle/>
                    <a:p>
                      <a:endParaRPr lang="en-US" sz="3600" dirty="0"/>
                    </a:p>
                  </a:txBody>
                  <a:tcPr>
                    <a:noFill/>
                  </a:tcPr>
                </a:tc>
                <a:tc>
                  <a:txBody>
                    <a:bodyPr/>
                    <a:lstStyle/>
                    <a:p>
                      <a:r>
                        <a:rPr lang="en-US" sz="3600" dirty="0" smtClean="0"/>
                        <a:t>65</a:t>
                      </a:r>
                      <a:endParaRPr lang="en-US" sz="3600" dirty="0"/>
                    </a:p>
                  </a:txBody>
                  <a:tcPr/>
                </a:tc>
                <a:tc>
                  <a:txBody>
                    <a:bodyPr/>
                    <a:lstStyle/>
                    <a:p>
                      <a:r>
                        <a:rPr lang="en-US" sz="3600" dirty="0" smtClean="0"/>
                        <a:t>'e'</a:t>
                      </a:r>
                      <a:endParaRPr lang="en-US" sz="3600" dirty="0"/>
                    </a:p>
                  </a:txBody>
                  <a:tcPr/>
                </a:tc>
              </a:tr>
            </a:tbl>
          </a:graphicData>
        </a:graphic>
      </p:graphicFrame>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4</a:t>
            </a:r>
            <a:endParaRPr lang="en-US" sz="2400" dirty="0"/>
          </a:p>
        </p:txBody>
      </p:sp>
    </p:spTree>
    <p:extLst>
      <p:ext uri="{BB962C8B-B14F-4D97-AF65-F5344CB8AC3E}">
        <p14:creationId xmlns:p14="http://schemas.microsoft.com/office/powerpoint/2010/main" val="3576528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integers are stored conceptually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err="1" smtClean="0"/>
              <a:t>i</a:t>
            </a:r>
            <a:r>
              <a:rPr lang="en-US" dirty="0" smtClean="0"/>
              <a:t> = 5</a:t>
            </a:r>
          </a:p>
          <a:p>
            <a:pPr marL="0" indent="0">
              <a:buNone/>
            </a:pPr>
            <a:r>
              <a:rPr lang="en-US" sz="3200" b="1" dirty="0" smtClean="0"/>
              <a:t>101</a:t>
            </a:r>
          </a:p>
          <a:p>
            <a:pPr marL="0" indent="0">
              <a:buNone/>
            </a:pPr>
            <a:r>
              <a:rPr lang="en-US" dirty="0" err="1" smtClean="0"/>
              <a:t>i</a:t>
            </a:r>
            <a:r>
              <a:rPr lang="en-US" dirty="0" smtClean="0"/>
              <a:t> = 255</a:t>
            </a:r>
          </a:p>
          <a:p>
            <a:pPr marL="0" indent="0">
              <a:buNone/>
            </a:pPr>
            <a:r>
              <a:rPr lang="en-US" sz="3200" b="1" dirty="0" smtClean="0"/>
              <a:t>11111111</a:t>
            </a:r>
          </a:p>
          <a:p>
            <a:pPr marL="0" indent="0">
              <a:buNone/>
            </a:pPr>
            <a:r>
              <a:rPr lang="en-US" dirty="0" err="1" smtClean="0"/>
              <a:t>i</a:t>
            </a:r>
            <a:r>
              <a:rPr lang="en-US" dirty="0" smtClean="0"/>
              <a:t> </a:t>
            </a:r>
            <a:r>
              <a:rPr lang="en-US" dirty="0"/>
              <a:t>= </a:t>
            </a:r>
            <a:r>
              <a:rPr lang="en-US" dirty="0" smtClean="0"/>
              <a:t>1000</a:t>
            </a:r>
            <a:endParaRPr lang="en-US" dirty="0"/>
          </a:p>
          <a:p>
            <a:pPr marL="0" indent="0">
              <a:buNone/>
            </a:pPr>
            <a:r>
              <a:rPr lang="en-US" sz="3200" b="1" dirty="0" smtClean="0"/>
              <a:t>1111101000</a:t>
            </a:r>
          </a:p>
          <a:p>
            <a:pPr marL="0" indent="0">
              <a:buNone/>
            </a:pPr>
            <a:r>
              <a:rPr lang="en-US" dirty="0" err="1" smtClean="0"/>
              <a:t>i</a:t>
            </a:r>
            <a:r>
              <a:rPr lang="en-US" dirty="0" smtClean="0"/>
              <a:t> </a:t>
            </a:r>
            <a:r>
              <a:rPr lang="en-US" dirty="0"/>
              <a:t>= </a:t>
            </a:r>
            <a:r>
              <a:rPr lang="en-US" dirty="0" smtClean="0"/>
              <a:t>2147483647</a:t>
            </a:r>
            <a:endParaRPr lang="en-US" dirty="0"/>
          </a:p>
          <a:p>
            <a:pPr marL="0" indent="0">
              <a:buNone/>
            </a:pPr>
            <a:r>
              <a:rPr lang="en-US" sz="3200" b="1" dirty="0" smtClean="0"/>
              <a:t>1111111111111111111111111111111</a:t>
            </a:r>
            <a:endParaRPr lang="en-US" sz="3200" b="1" dirty="0"/>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13</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21</a:t>
            </a:r>
            <a:endParaRPr lang="en-US" sz="2400" dirty="0"/>
          </a:p>
        </p:txBody>
      </p:sp>
    </p:spTree>
    <p:extLst>
      <p:ext uri="{BB962C8B-B14F-4D97-AF65-F5344CB8AC3E}">
        <p14:creationId xmlns:p14="http://schemas.microsoft.com/office/powerpoint/2010/main" val="2528312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ways of writing an integer literal in Python</a:t>
            </a:r>
            <a:endParaRPr lang="en-US" dirty="0"/>
          </a:p>
        </p:txBody>
      </p:sp>
      <p:sp>
        <p:nvSpPr>
          <p:cNvPr id="3" name="Content Placeholder 2"/>
          <p:cNvSpPr>
            <a:spLocks noGrp="1"/>
          </p:cNvSpPr>
          <p:nvPr>
            <p:ph idx="1"/>
          </p:nvPr>
        </p:nvSpPr>
        <p:spPr/>
        <p:txBody>
          <a:bodyPr/>
          <a:lstStyle/>
          <a:p>
            <a:pPr marL="0" indent="0">
              <a:buNone/>
            </a:pPr>
            <a:r>
              <a:rPr lang="en-US" dirty="0" err="1" smtClean="0"/>
              <a:t>i</a:t>
            </a:r>
            <a:r>
              <a:rPr lang="en-US" dirty="0" smtClean="0"/>
              <a:t> = 14</a:t>
            </a:r>
          </a:p>
          <a:p>
            <a:pPr marL="0" indent="0">
              <a:buNone/>
            </a:pPr>
            <a:r>
              <a:rPr lang="en-US" dirty="0" err="1" smtClean="0"/>
              <a:t>i</a:t>
            </a:r>
            <a:r>
              <a:rPr lang="en-US" dirty="0" smtClean="0"/>
              <a:t> = 0b1110</a:t>
            </a:r>
          </a:p>
          <a:p>
            <a:pPr marL="0" indent="0">
              <a:buNone/>
            </a:pPr>
            <a:r>
              <a:rPr lang="en-US" dirty="0" err="1" smtClean="0"/>
              <a:t>i</a:t>
            </a:r>
            <a:r>
              <a:rPr lang="en-US" dirty="0" smtClean="0"/>
              <a:t> = 0o16</a:t>
            </a:r>
            <a:r>
              <a:rPr lang="en-US" dirty="0"/>
              <a:t> </a:t>
            </a:r>
            <a:r>
              <a:rPr lang="en-US" dirty="0" smtClean="0"/>
              <a:t>         // Java, C, C++ write this 016(!!!)</a:t>
            </a:r>
          </a:p>
          <a:p>
            <a:pPr marL="0" indent="0">
              <a:buNone/>
            </a:pPr>
            <a:r>
              <a:rPr lang="en-US" dirty="0" err="1" smtClean="0"/>
              <a:t>i</a:t>
            </a:r>
            <a:r>
              <a:rPr lang="en-US" dirty="0" smtClean="0"/>
              <a:t> = 0xe</a:t>
            </a:r>
          </a:p>
          <a:p>
            <a:pPr marL="0" indent="0">
              <a:buNone/>
            </a:pPr>
            <a:endParaRPr lang="en-US" dirty="0"/>
          </a:p>
          <a:p>
            <a:pPr marL="0" indent="0">
              <a:buNone/>
            </a:pPr>
            <a:r>
              <a:rPr lang="en-US" dirty="0" err="1" smtClean="0"/>
              <a:t>i</a:t>
            </a:r>
            <a:r>
              <a:rPr lang="en-US" dirty="0" smtClean="0"/>
              <a:t> = 100</a:t>
            </a:r>
          </a:p>
          <a:p>
            <a:pPr marL="0" indent="0">
              <a:buNone/>
            </a:pPr>
            <a:r>
              <a:rPr lang="en-US" dirty="0" err="1" smtClean="0"/>
              <a:t>i</a:t>
            </a:r>
            <a:r>
              <a:rPr lang="en-US" dirty="0" smtClean="0"/>
              <a:t> = 0b1100100</a:t>
            </a:r>
          </a:p>
          <a:p>
            <a:pPr marL="0" indent="0">
              <a:buNone/>
            </a:pPr>
            <a:r>
              <a:rPr lang="en-US" dirty="0" err="1" smtClean="0"/>
              <a:t>i</a:t>
            </a:r>
            <a:r>
              <a:rPr lang="en-US" dirty="0" smtClean="0"/>
              <a:t> = 0o144</a:t>
            </a:r>
          </a:p>
          <a:p>
            <a:pPr marL="0" indent="0">
              <a:buNone/>
            </a:pPr>
            <a:r>
              <a:rPr lang="en-US" dirty="0" err="1" smtClean="0"/>
              <a:t>i</a:t>
            </a:r>
            <a:r>
              <a:rPr lang="en-US" dirty="0" smtClean="0"/>
              <a:t> = 0x64</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14</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22</a:t>
            </a:r>
            <a:endParaRPr lang="en-US" sz="2400" dirty="0"/>
          </a:p>
        </p:txBody>
      </p:sp>
    </p:spTree>
    <p:extLst>
      <p:ext uri="{BB962C8B-B14F-4D97-AF65-F5344CB8AC3E}">
        <p14:creationId xmlns:p14="http://schemas.microsoft.com/office/powerpoint/2010/main" val="949950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75</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indent="0">
              <a:buNone/>
            </a:pPr>
            <a:r>
              <a:rPr lang="en-US" dirty="0" smtClean="0"/>
              <a:t>How many bits are needed? How many bytes?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23</a:t>
            </a:r>
            <a:endParaRPr lang="en-US" sz="2400" dirty="0"/>
          </a:p>
        </p:txBody>
      </p:sp>
      <p:sp>
        <p:nvSpPr>
          <p:cNvPr id="7" name="Rectangle 6"/>
          <p:cNvSpPr/>
          <p:nvPr/>
        </p:nvSpPr>
        <p:spPr>
          <a:xfrm>
            <a:off x="2895600" y="149603"/>
            <a:ext cx="4932307" cy="1569660"/>
          </a:xfrm>
          <a:prstGeom prst="rect">
            <a:avLst/>
          </a:prstGeom>
        </p:spPr>
        <p:txBody>
          <a:bodyPr wrap="square">
            <a:spAutoFit/>
          </a:bodyPr>
          <a:lstStyle/>
          <a:p>
            <a:r>
              <a:rPr lang="en-US" sz="3200" b="1" dirty="0"/>
              <a:t>(Check </a:t>
            </a:r>
            <a:r>
              <a:rPr lang="en-US" sz="3200" b="1" dirty="0" smtClean="0"/>
              <a:t>your work on this one by converting back to decimal)</a:t>
            </a:r>
            <a:endParaRPr lang="en-US" sz="3200" b="1" dirty="0"/>
          </a:p>
        </p:txBody>
      </p:sp>
    </p:spTree>
    <p:extLst>
      <p:ext uri="{BB962C8B-B14F-4D97-AF65-F5344CB8AC3E}">
        <p14:creationId xmlns:p14="http://schemas.microsoft.com/office/powerpoint/2010/main" val="917739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40</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16</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24</a:t>
            </a:r>
            <a:endParaRPr lang="en-US" sz="2400" dirty="0"/>
          </a:p>
        </p:txBody>
      </p:sp>
    </p:spTree>
    <p:extLst>
      <p:ext uri="{BB962C8B-B14F-4D97-AF65-F5344CB8AC3E}">
        <p14:creationId xmlns:p14="http://schemas.microsoft.com/office/powerpoint/2010/main" val="588233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130</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17</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25</a:t>
            </a:r>
            <a:endParaRPr lang="en-US" sz="2400" dirty="0"/>
          </a:p>
        </p:txBody>
      </p:sp>
    </p:spTree>
    <p:extLst>
      <p:ext uri="{BB962C8B-B14F-4D97-AF65-F5344CB8AC3E}">
        <p14:creationId xmlns:p14="http://schemas.microsoft.com/office/powerpoint/2010/main" val="1574679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178</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18</a:t>
            </a:fld>
            <a:endParaRPr lang="en-US" altLang="en-US" dirty="0"/>
          </a:p>
        </p:txBody>
      </p:sp>
    </p:spTree>
    <p:extLst>
      <p:ext uri="{BB962C8B-B14F-4D97-AF65-F5344CB8AC3E}">
        <p14:creationId xmlns:p14="http://schemas.microsoft.com/office/powerpoint/2010/main" val="1408972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255</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19</a:t>
            </a:fld>
            <a:endParaRPr lang="en-US" altLang="en-US" dirty="0"/>
          </a:p>
        </p:txBody>
      </p:sp>
    </p:spTree>
    <p:extLst>
      <p:ext uri="{BB962C8B-B14F-4D97-AF65-F5344CB8AC3E}">
        <p14:creationId xmlns:p14="http://schemas.microsoft.com/office/powerpoint/2010/main" val="513515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Muddiest Point 1-3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1549459"/>
              </p:ext>
            </p:extLst>
          </p:nvPr>
        </p:nvGraphicFramePr>
        <p:xfrm>
          <a:off x="457200" y="1686630"/>
          <a:ext cx="8229600" cy="184911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000" b="0" i="0" u="none" strike="noStrike" dirty="0">
                          <a:solidFill>
                            <a:srgbClr val="000000"/>
                          </a:solidFill>
                          <a:effectLst/>
                          <a:latin typeface="+mn-lt"/>
                        </a:rPr>
                        <a:t>Can you </a:t>
                      </a:r>
                      <a:r>
                        <a:rPr lang="en-US" sz="2000" b="1" i="0" u="none" strike="noStrike" dirty="0">
                          <a:solidFill>
                            <a:srgbClr val="000000"/>
                          </a:solidFill>
                          <a:effectLst/>
                          <a:latin typeface="+mn-lt"/>
                        </a:rPr>
                        <a:t>start including answers to your exercises</a:t>
                      </a:r>
                      <a:r>
                        <a:rPr lang="en-US" sz="2000" b="0" i="0" u="none" strike="noStrike" dirty="0">
                          <a:solidFill>
                            <a:srgbClr val="000000"/>
                          </a:solidFill>
                          <a:effectLst/>
                          <a:latin typeface="+mn-lt"/>
                        </a:rPr>
                        <a:t> so we know if we did it right? Otherwise we might be doing things wrong and have no idea</a:t>
                      </a:r>
                    </a:p>
                  </a:txBody>
                  <a:tcPr marL="7620" marR="7620" marT="7620" marB="0" anchor="b"/>
                </a:tc>
                <a:tc>
                  <a:txBody>
                    <a:bodyPr/>
                    <a:lstStyle/>
                    <a:p>
                      <a:pPr algn="l" fontAlgn="b"/>
                      <a:r>
                        <a:rPr lang="en-US" sz="2000" u="none" strike="noStrike" dirty="0" smtClean="0">
                          <a:effectLst/>
                        </a:rPr>
                        <a:t>Answers to exercises</a:t>
                      </a:r>
                      <a:endParaRPr lang="en-US" sz="2000" b="0" i="0" u="none" strike="noStrike" dirty="0">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b="0" i="0" u="none" strike="noStrike" dirty="0">
                          <a:solidFill>
                            <a:srgbClr val="000000"/>
                          </a:solidFill>
                          <a:effectLst/>
                          <a:latin typeface="+mn-lt"/>
                        </a:rPr>
                        <a:t>Nothing today:)</a:t>
                      </a:r>
                    </a:p>
                  </a:txBody>
                  <a:tcPr marL="7620" marR="7620" marT="7620" marB="0" anchor="b"/>
                </a:tc>
                <a:tc>
                  <a:txBody>
                    <a:bodyPr/>
                    <a:lstStyle/>
                    <a:p>
                      <a:pPr algn="l" fontAlgn="b"/>
                      <a:r>
                        <a:rPr lang="en-US" sz="2000" u="none" strike="noStrike" dirty="0" smtClean="0">
                          <a:effectLst/>
                        </a:rPr>
                        <a:t>nothing</a:t>
                      </a:r>
                      <a:endParaRPr lang="en-US" sz="2000" b="0" i="0" u="none" strike="noStrike" dirty="0">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smtClean="0">
                          <a:effectLst/>
                        </a:rPr>
                        <a:t>So when a browser replaces a space in a </a:t>
                      </a:r>
                      <a:r>
                        <a:rPr lang="en-US" sz="2000" u="none" strike="noStrike" dirty="0" err="1" smtClean="0">
                          <a:effectLst/>
                        </a:rPr>
                        <a:t>url</a:t>
                      </a:r>
                      <a:r>
                        <a:rPr lang="en-US" sz="2000" u="none" strike="noStrike" dirty="0" smtClean="0">
                          <a:effectLst/>
                        </a:rPr>
                        <a:t> with </a:t>
                      </a:r>
                      <a:r>
                        <a:rPr lang="en-US" sz="2000" b="1" u="none" strike="noStrike" dirty="0" smtClean="0">
                          <a:effectLst/>
                        </a:rPr>
                        <a:t>%20, </a:t>
                      </a:r>
                      <a:r>
                        <a:rPr lang="en-US" sz="2000" b="0" u="none" strike="noStrike" dirty="0" smtClean="0">
                          <a:effectLst/>
                        </a:rPr>
                        <a:t>that</a:t>
                      </a:r>
                      <a:r>
                        <a:rPr lang="en-US" sz="2000" b="1" u="none" strike="noStrike" dirty="0" smtClean="0">
                          <a:effectLst/>
                        </a:rPr>
                        <a:t> is a hexadecimal replacement?</a:t>
                      </a:r>
                    </a:p>
                  </a:txBody>
                  <a:tcPr marL="5070" marR="5070" marT="5070" marB="0" anchor="b"/>
                </a:tc>
                <a:tc>
                  <a:txBody>
                    <a:bodyPr/>
                    <a:lstStyle/>
                    <a:p>
                      <a:pPr algn="l" fontAlgn="b"/>
                      <a:r>
                        <a:rPr lang="en-US" sz="2000" u="none" strike="noStrike" dirty="0" smtClean="0">
                          <a:effectLst/>
                        </a:rPr>
                        <a:t>Hex for space</a:t>
                      </a:r>
                      <a:endParaRPr lang="en-US" sz="2000" b="0" i="0" u="none" strike="noStrike" dirty="0">
                        <a:solidFill>
                          <a:srgbClr val="000000"/>
                        </a:solidFill>
                        <a:effectLst/>
                        <a:latin typeface="Calibri" panose="020F0502020204030204" pitchFamily="34" charset="0"/>
                      </a:endParaRPr>
                    </a:p>
                  </a:txBody>
                  <a:tcPr marL="5070" marR="5070" marT="5070" marB="0" anchor="b"/>
                </a:tc>
              </a:tr>
            </a:tbl>
          </a:graphicData>
        </a:graphic>
      </p:graphicFrame>
      <p:sp>
        <p:nvSpPr>
          <p:cNvPr id="4" name="Footer Placeholder 3"/>
          <p:cNvSpPr>
            <a:spLocks noGrp="1"/>
          </p:cNvSpPr>
          <p:nvPr>
            <p:ph type="ftr" sz="quarter" idx="11"/>
          </p:nvPr>
        </p:nvSpPr>
        <p:spPr>
          <a:xfrm>
            <a:off x="3124200" y="6400800"/>
            <a:ext cx="2895600" cy="457200"/>
          </a:xfrm>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2145079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=191</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2431873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strings are conceptually stored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(Number of characters is also stored)</a:t>
            </a:r>
          </a:p>
          <a:p>
            <a:pPr marL="0" indent="0">
              <a:buNone/>
            </a:pPr>
            <a:r>
              <a:rPr lang="en-US" dirty="0" smtClean="0"/>
              <a:t>s = 'ABC'</a:t>
            </a:r>
          </a:p>
          <a:p>
            <a:pPr marL="0" indent="0">
              <a:buNone/>
            </a:pPr>
            <a:r>
              <a:rPr lang="en-US" sz="3200" b="1" dirty="0"/>
              <a:t>00000 00000000 01000001 </a:t>
            </a:r>
            <a:endParaRPr lang="en-US" sz="3200" b="1" dirty="0" smtClean="0"/>
          </a:p>
          <a:p>
            <a:pPr marL="0" indent="0">
              <a:buNone/>
            </a:pPr>
            <a:r>
              <a:rPr lang="en-US" sz="3200" b="1" dirty="0"/>
              <a:t>00000 00000000 01000010 </a:t>
            </a:r>
            <a:endParaRPr lang="en-US" sz="3200" b="1" dirty="0" smtClean="0"/>
          </a:p>
          <a:p>
            <a:pPr marL="0" indent="0">
              <a:buNone/>
            </a:pPr>
            <a:r>
              <a:rPr lang="en-US" sz="3200" b="1" dirty="0"/>
              <a:t>00000 00000000 01000011</a:t>
            </a:r>
            <a:endParaRPr lang="en-US" sz="3200" b="1" dirty="0" smtClean="0"/>
          </a:p>
          <a:p>
            <a:pPr marL="0" indent="0">
              <a:buNone/>
            </a:pPr>
            <a:r>
              <a:rPr lang="en-US" dirty="0" smtClean="0"/>
              <a:t>s </a:t>
            </a:r>
            <a:r>
              <a:rPr lang="en-US" dirty="0"/>
              <a:t>= </a:t>
            </a:r>
            <a:r>
              <a:rPr lang="en-US" dirty="0" smtClean="0"/>
              <a:t>'\r\n'</a:t>
            </a:r>
            <a:endParaRPr lang="en-US" dirty="0"/>
          </a:p>
          <a:p>
            <a:pPr marL="0" indent="0">
              <a:buNone/>
            </a:pPr>
            <a:r>
              <a:rPr lang="en-US" sz="3200" b="1" dirty="0"/>
              <a:t>00000 00000000 00001101 </a:t>
            </a:r>
            <a:endParaRPr lang="en-US" sz="3200" b="1" dirty="0" smtClean="0"/>
          </a:p>
          <a:p>
            <a:pPr marL="0" indent="0">
              <a:buNone/>
            </a:pPr>
            <a:r>
              <a:rPr lang="en-US" sz="3200" b="1" dirty="0"/>
              <a:t>00000 00000000 00001010 </a:t>
            </a:r>
            <a:endParaRPr lang="en-US" sz="3200" b="1" dirty="0" smtClean="0"/>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21</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26</a:t>
            </a:r>
            <a:endParaRPr lang="en-US" sz="2400" dirty="0"/>
          </a:p>
        </p:txBody>
      </p:sp>
    </p:spTree>
    <p:extLst>
      <p:ext uri="{BB962C8B-B14F-4D97-AF65-F5344CB8AC3E}">
        <p14:creationId xmlns:p14="http://schemas.microsoft.com/office/powerpoint/2010/main" val="3592759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strings are </a:t>
            </a:r>
            <a:r>
              <a:rPr lang="en-US" dirty="0"/>
              <a:t>conceptually stored </a:t>
            </a:r>
            <a:r>
              <a:rPr lang="en-US" dirty="0" smtClean="0"/>
              <a:t>in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s = '0123'</a:t>
            </a:r>
          </a:p>
          <a:p>
            <a:pPr marL="0" indent="0">
              <a:buNone/>
            </a:pPr>
            <a:r>
              <a:rPr lang="en-US" sz="3200" b="1" dirty="0"/>
              <a:t>00000 00000000 00110000 </a:t>
            </a:r>
            <a:endParaRPr lang="en-US" sz="3200" b="1" dirty="0" smtClean="0"/>
          </a:p>
          <a:p>
            <a:pPr marL="0" indent="0">
              <a:buNone/>
            </a:pPr>
            <a:r>
              <a:rPr lang="en-US" sz="3200" b="1" dirty="0"/>
              <a:t>00000 00000000 00110001 </a:t>
            </a:r>
            <a:endParaRPr lang="en-US" sz="3200" b="1" dirty="0" smtClean="0"/>
          </a:p>
          <a:p>
            <a:pPr marL="0" indent="0">
              <a:buNone/>
            </a:pPr>
            <a:r>
              <a:rPr lang="en-US" sz="3200" b="1" dirty="0"/>
              <a:t>00000 00000000 00110010 </a:t>
            </a:r>
            <a:endParaRPr lang="en-US" sz="3200" b="1" dirty="0" smtClean="0"/>
          </a:p>
          <a:p>
            <a:pPr marL="0" indent="0">
              <a:buNone/>
            </a:pPr>
            <a:r>
              <a:rPr lang="en-US" sz="3200" b="1" dirty="0"/>
              <a:t>00000 00000000 00110011</a:t>
            </a:r>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22</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27</a:t>
            </a:r>
            <a:endParaRPr lang="en-US" sz="2400" dirty="0"/>
          </a:p>
        </p:txBody>
      </p:sp>
    </p:spTree>
    <p:extLst>
      <p:ext uri="{BB962C8B-B14F-4D97-AF65-F5344CB8AC3E}">
        <p14:creationId xmlns:p14="http://schemas.microsoft.com/office/powerpoint/2010/main" val="2123353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strings are conceptually stored in in Python</a:t>
            </a:r>
          </a:p>
        </p:txBody>
      </p:sp>
      <p:sp>
        <p:nvSpPr>
          <p:cNvPr id="3" name="Content Placeholder 2"/>
          <p:cNvSpPr>
            <a:spLocks noGrp="1"/>
          </p:cNvSpPr>
          <p:nvPr>
            <p:ph idx="1"/>
          </p:nvPr>
        </p:nvSpPr>
        <p:spPr/>
        <p:txBody>
          <a:bodyPr/>
          <a:lstStyle/>
          <a:p>
            <a:pPr marL="0" indent="0">
              <a:buNone/>
            </a:pPr>
            <a:r>
              <a:rPr lang="en-US" dirty="0" smtClean="0"/>
              <a:t>s = '</a:t>
            </a:r>
            <a:r>
              <a:rPr lang="ja-JP" altLang="en-US" dirty="0" smtClean="0"/>
              <a:t>日</a:t>
            </a:r>
            <a:r>
              <a:rPr lang="ja-JP" altLang="en-US" dirty="0"/>
              <a:t>本</a:t>
            </a:r>
            <a:r>
              <a:rPr lang="ja-JP" altLang="en-US" dirty="0" smtClean="0"/>
              <a:t>語</a:t>
            </a:r>
            <a:r>
              <a:rPr lang="en-US" altLang="ja-JP" dirty="0" smtClean="0"/>
              <a:t>' # means "Japanese Language"</a:t>
            </a:r>
          </a:p>
          <a:p>
            <a:pPr marL="0" indent="0">
              <a:buNone/>
            </a:pPr>
            <a:r>
              <a:rPr lang="en-US" sz="2800" b="1" dirty="0"/>
              <a:t>00000 </a:t>
            </a:r>
            <a:r>
              <a:rPr lang="en-US" sz="2800" b="1" dirty="0" smtClean="0"/>
              <a:t>01100101 11100101  #</a:t>
            </a:r>
            <a:r>
              <a:rPr lang="ja-JP" altLang="en-US" sz="2800" dirty="0" smtClean="0"/>
              <a:t>日 </a:t>
            </a:r>
            <a:r>
              <a:rPr lang="en-US" altLang="ja-JP" sz="2800" dirty="0" smtClean="0"/>
              <a:t>sun</a:t>
            </a:r>
            <a:endParaRPr lang="en-US" sz="2800" b="1" dirty="0"/>
          </a:p>
          <a:p>
            <a:pPr marL="0" indent="0">
              <a:buNone/>
            </a:pPr>
            <a:r>
              <a:rPr lang="en-US" sz="2800" b="1" dirty="0" smtClean="0"/>
              <a:t>00000 01100111 00101100  #</a:t>
            </a:r>
            <a:r>
              <a:rPr lang="ja-JP" altLang="en-US" sz="2800" dirty="0" smtClean="0"/>
              <a:t>本 </a:t>
            </a:r>
            <a:r>
              <a:rPr lang="en-US" altLang="ja-JP" sz="2800" dirty="0" smtClean="0"/>
              <a:t>root</a:t>
            </a:r>
            <a:endParaRPr lang="en-US" sz="2800" b="1" dirty="0"/>
          </a:p>
          <a:p>
            <a:pPr marL="0" indent="0">
              <a:buNone/>
            </a:pPr>
            <a:r>
              <a:rPr lang="en-US" sz="2800" b="1" dirty="0" smtClean="0"/>
              <a:t>00000 10001010 10011110  #</a:t>
            </a:r>
            <a:r>
              <a:rPr lang="ja-JP" altLang="en-US" sz="2800" dirty="0" smtClean="0"/>
              <a:t>語 </a:t>
            </a:r>
            <a:r>
              <a:rPr lang="en-US" altLang="ja-JP" sz="2800" dirty="0" smtClean="0"/>
              <a:t>language</a:t>
            </a:r>
            <a:endParaRPr lang="en-US" sz="2800" b="1" dirty="0"/>
          </a:p>
          <a:p>
            <a:pPr marL="0" indent="0">
              <a:buNone/>
            </a:pPr>
            <a:endParaRPr lang="en-US" altLang="ja-JP"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23</a:t>
            </a:fld>
            <a:endParaRPr lang="en-US" altLang="en-US" dirty="0"/>
          </a:p>
        </p:txBody>
      </p:sp>
    </p:spTree>
    <p:extLst>
      <p:ext uri="{BB962C8B-B14F-4D97-AF65-F5344CB8AC3E}">
        <p14:creationId xmlns:p14="http://schemas.microsoft.com/office/powerpoint/2010/main" val="2618621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719263"/>
            <a:ext cx="8229600" cy="4681537"/>
          </a:xfrm>
        </p:spPr>
        <p:txBody>
          <a:bodyPr/>
          <a:lstStyle/>
          <a:p>
            <a:pPr marL="0" indent="0">
              <a:buNone/>
            </a:pPr>
            <a:r>
              <a:rPr lang="en-US" dirty="0" err="1" smtClean="0"/>
              <a:t>i</a:t>
            </a:r>
            <a:r>
              <a:rPr lang="en-US" dirty="0" smtClean="0"/>
              <a:t> = 5    # </a:t>
            </a:r>
            <a:r>
              <a:rPr lang="en-US" dirty="0" err="1" smtClean="0"/>
              <a:t>int</a:t>
            </a:r>
            <a:r>
              <a:rPr lang="en-US" dirty="0" smtClean="0"/>
              <a:t> literal</a:t>
            </a:r>
          </a:p>
          <a:p>
            <a:pPr marL="0" indent="0">
              <a:buNone/>
            </a:pPr>
            <a:r>
              <a:rPr lang="en-US" sz="2800" b="1" dirty="0" smtClean="0"/>
              <a:t># 101</a:t>
            </a:r>
            <a:endParaRPr lang="en-US" sz="2800" b="1" dirty="0"/>
          </a:p>
          <a:p>
            <a:pPr marL="0" indent="0">
              <a:buNone/>
            </a:pPr>
            <a:r>
              <a:rPr lang="en-US" dirty="0"/>
              <a:t>s</a:t>
            </a:r>
            <a:r>
              <a:rPr lang="en-US" dirty="0" smtClean="0"/>
              <a:t> = </a:t>
            </a:r>
            <a:r>
              <a:rPr lang="en-US" dirty="0" err="1" smtClean="0"/>
              <a:t>chr</a:t>
            </a:r>
            <a:r>
              <a:rPr lang="en-US" dirty="0" smtClean="0"/>
              <a:t>(</a:t>
            </a:r>
            <a:r>
              <a:rPr lang="en-US" dirty="0" err="1" smtClean="0"/>
              <a:t>i</a:t>
            </a:r>
            <a:r>
              <a:rPr lang="en-US" dirty="0" smtClean="0"/>
              <a:t>)</a:t>
            </a:r>
          </a:p>
          <a:p>
            <a:pPr marL="0" indent="0">
              <a:buNone/>
            </a:pPr>
            <a:r>
              <a:rPr lang="en-US" sz="2800" dirty="0" smtClean="0"/>
              <a:t># </a:t>
            </a:r>
            <a:r>
              <a:rPr lang="en-US" sz="2800" b="1" dirty="0" smtClean="0"/>
              <a:t>00000 00000000 00000101</a:t>
            </a:r>
            <a:r>
              <a:rPr lang="en-US" sz="2800" dirty="0" smtClean="0"/>
              <a:t> </a:t>
            </a:r>
          </a:p>
          <a:p>
            <a:pPr marL="0" indent="0">
              <a:buNone/>
            </a:pPr>
            <a:r>
              <a:rPr lang="en-US" sz="2800" dirty="0"/>
              <a:t>s</a:t>
            </a:r>
            <a:r>
              <a:rPr lang="en-US" sz="2800" dirty="0" smtClean="0"/>
              <a:t> = 'a'   # </a:t>
            </a:r>
            <a:r>
              <a:rPr lang="en-US" sz="2800" dirty="0" err="1" smtClean="0"/>
              <a:t>str</a:t>
            </a:r>
            <a:r>
              <a:rPr lang="en-US" sz="2800" dirty="0" smtClean="0"/>
              <a:t> literal</a:t>
            </a:r>
          </a:p>
          <a:p>
            <a:pPr marL="0" indent="0">
              <a:buNone/>
            </a:pPr>
            <a:r>
              <a:rPr lang="en-US" sz="2800" dirty="0"/>
              <a:t># </a:t>
            </a:r>
            <a:r>
              <a:rPr lang="en-US" sz="2800" b="1" dirty="0"/>
              <a:t>00000 00000000 </a:t>
            </a:r>
            <a:r>
              <a:rPr lang="en-US" sz="2800" b="1" dirty="0" smtClean="0"/>
              <a:t>01100001</a:t>
            </a:r>
            <a:r>
              <a:rPr lang="en-US" sz="2800" dirty="0" smtClean="0"/>
              <a:t> </a:t>
            </a:r>
            <a:endParaRPr lang="en-US" sz="2800" dirty="0"/>
          </a:p>
          <a:p>
            <a:pPr marL="0" indent="0">
              <a:buNone/>
            </a:pPr>
            <a:r>
              <a:rPr lang="en-US" sz="2800" dirty="0" err="1" smtClean="0"/>
              <a:t>i</a:t>
            </a:r>
            <a:r>
              <a:rPr lang="en-US" sz="2800" dirty="0" smtClean="0"/>
              <a:t> = </a:t>
            </a:r>
            <a:r>
              <a:rPr lang="en-US" sz="2800" dirty="0" err="1" smtClean="0"/>
              <a:t>ord</a:t>
            </a:r>
            <a:r>
              <a:rPr lang="en-US" sz="2800" dirty="0" smtClean="0"/>
              <a:t>(s)</a:t>
            </a:r>
          </a:p>
          <a:p>
            <a:pPr marL="0" indent="0">
              <a:buNone/>
            </a:pPr>
            <a:r>
              <a:rPr lang="en-US" sz="2800" b="1" dirty="0"/>
              <a:t># </a:t>
            </a:r>
            <a:r>
              <a:rPr lang="en-US" sz="2800" b="1" dirty="0" smtClean="0"/>
              <a:t>1100001</a:t>
            </a:r>
          </a:p>
          <a:p>
            <a:pPr marL="0" indent="0">
              <a:buNone/>
            </a:pPr>
            <a:endParaRPr lang="en-US" sz="2800" b="1" dirty="0"/>
          </a:p>
          <a:p>
            <a:pPr marL="0" indent="0">
              <a:buNone/>
            </a:pPr>
            <a:endParaRPr lang="en-US" sz="2800" dirty="0" smtClean="0"/>
          </a:p>
          <a:p>
            <a:pPr marL="0" indent="0">
              <a:buNone/>
            </a:pPr>
            <a:endParaRPr lang="en-US" sz="2800" dirty="0"/>
          </a:p>
        </p:txBody>
      </p:sp>
      <p:sp>
        <p:nvSpPr>
          <p:cNvPr id="9" name="Title 8"/>
          <p:cNvSpPr>
            <a:spLocks noGrp="1"/>
          </p:cNvSpPr>
          <p:nvPr>
            <p:ph type="title"/>
          </p:nvPr>
        </p:nvSpPr>
        <p:spPr/>
        <p:txBody>
          <a:bodyPr/>
          <a:lstStyle/>
          <a:p>
            <a:r>
              <a:rPr lang="en-US" dirty="0" err="1" smtClean="0"/>
              <a:t>ord</a:t>
            </a:r>
            <a:r>
              <a:rPr lang="en-US" dirty="0" smtClean="0"/>
              <a:t>() and </a:t>
            </a:r>
            <a:r>
              <a:rPr lang="en-US" dirty="0" err="1" smtClean="0"/>
              <a:t>chr</a:t>
            </a:r>
            <a:r>
              <a:rPr lang="en-US" dirty="0" smtClean="0"/>
              <a:t>()</a:t>
            </a:r>
            <a:endParaRPr lang="en-US" dirty="0"/>
          </a:p>
        </p:txBody>
      </p:sp>
      <p:sp>
        <p:nvSpPr>
          <p:cNvPr id="7" name="Footer Placeholder 6"/>
          <p:cNvSpPr>
            <a:spLocks noGrp="1"/>
          </p:cNvSpPr>
          <p:nvPr>
            <p:ph type="ftr" sz="quarter" idx="15"/>
          </p:nvPr>
        </p:nvSpPr>
        <p:spPr>
          <a:xfrm>
            <a:off x="3048000" y="6553200"/>
            <a:ext cx="2895600" cy="457200"/>
          </a:xfrm>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6"/>
          </p:nvPr>
        </p:nvSpPr>
        <p:spPr>
          <a:xfrm>
            <a:off x="6477000" y="6553200"/>
            <a:ext cx="2133600" cy="457200"/>
          </a:xfrm>
        </p:spPr>
        <p:txBody>
          <a:bodyPr/>
          <a:lstStyle/>
          <a:p>
            <a:pPr>
              <a:defRPr/>
            </a:pPr>
            <a:fld id="{55F549F9-A50D-4EE7-BB49-2B165961A0DB}" type="slidenum">
              <a:rPr lang="en-US" altLang="en-US" smtClean="0"/>
              <a:pPr>
                <a:defRPr/>
              </a:pPr>
              <a:t>24</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28</a:t>
            </a:r>
          </a:p>
        </p:txBody>
      </p:sp>
    </p:spTree>
    <p:extLst>
      <p:ext uri="{BB962C8B-B14F-4D97-AF65-F5344CB8AC3E}">
        <p14:creationId xmlns:p14="http://schemas.microsoft.com/office/powerpoint/2010/main" val="260583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bytes are stored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(Length is also stored)</a:t>
            </a:r>
          </a:p>
          <a:p>
            <a:pPr marL="0" indent="0">
              <a:buNone/>
            </a:pPr>
            <a:r>
              <a:rPr lang="en-US" dirty="0" smtClean="0"/>
              <a:t>s = </a:t>
            </a:r>
            <a:r>
              <a:rPr lang="en-US" dirty="0" err="1" smtClean="0"/>
              <a:t>b'ABC</a:t>
            </a:r>
            <a:r>
              <a:rPr lang="en-US" dirty="0" smtClean="0"/>
              <a:t>'</a:t>
            </a:r>
          </a:p>
          <a:p>
            <a:pPr marL="0" indent="0">
              <a:buNone/>
            </a:pPr>
            <a:r>
              <a:rPr lang="en-US" sz="3200" b="1" dirty="0" smtClean="0"/>
              <a:t>01000001 01000010 01000011</a:t>
            </a:r>
          </a:p>
          <a:p>
            <a:pPr marL="0" indent="0">
              <a:buNone/>
            </a:pPr>
            <a:r>
              <a:rPr lang="en-US" dirty="0"/>
              <a:t>s</a:t>
            </a:r>
            <a:r>
              <a:rPr lang="en-US" dirty="0" smtClean="0"/>
              <a:t> = b'0123'</a:t>
            </a:r>
          </a:p>
          <a:p>
            <a:pPr marL="0" indent="0">
              <a:buNone/>
            </a:pPr>
            <a:r>
              <a:rPr lang="en-US" sz="3200" b="1" dirty="0" smtClean="0"/>
              <a:t>00110000 00110001 00110010 00110011</a:t>
            </a:r>
            <a:endParaRPr lang="en-US" sz="3200" b="1" dirty="0"/>
          </a:p>
          <a:p>
            <a:pPr marL="0" indent="0">
              <a:buNone/>
            </a:pPr>
            <a:r>
              <a:rPr lang="en-US" dirty="0" smtClean="0"/>
              <a:t>s </a:t>
            </a:r>
            <a:r>
              <a:rPr lang="en-US" dirty="0"/>
              <a:t>= </a:t>
            </a:r>
            <a:r>
              <a:rPr lang="en-US" dirty="0" smtClean="0"/>
              <a:t>b'\r\n'</a:t>
            </a:r>
            <a:endParaRPr lang="en-US" dirty="0"/>
          </a:p>
          <a:p>
            <a:pPr marL="0" indent="0">
              <a:buNone/>
            </a:pPr>
            <a:r>
              <a:rPr lang="en-US" sz="3200" b="1" dirty="0" smtClean="0"/>
              <a:t>00001101 00001010 </a:t>
            </a:r>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25</a:t>
            </a:fld>
            <a:endParaRPr lang="en-US" altLang="en-US"/>
          </a:p>
        </p:txBody>
      </p:sp>
    </p:spTree>
    <p:extLst>
      <p:ext uri="{BB962C8B-B14F-4D97-AF65-F5344CB8AC3E}">
        <p14:creationId xmlns:p14="http://schemas.microsoft.com/office/powerpoint/2010/main" val="1431558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Arbitrary byte literals</a:t>
            </a:r>
            <a:endParaRPr lang="en-US" dirty="0"/>
          </a:p>
        </p:txBody>
      </p:sp>
      <p:sp>
        <p:nvSpPr>
          <p:cNvPr id="3" name="Content Placeholder 2"/>
          <p:cNvSpPr>
            <a:spLocks noGrp="1"/>
          </p:cNvSpPr>
          <p:nvPr>
            <p:ph idx="1"/>
          </p:nvPr>
        </p:nvSpPr>
        <p:spPr/>
        <p:txBody>
          <a:bodyPr/>
          <a:lstStyle/>
          <a:p>
            <a:pPr marL="0" indent="0">
              <a:buNone/>
            </a:pPr>
            <a:r>
              <a:rPr lang="en-US" dirty="0" smtClean="0"/>
              <a:t>5 = 0x05</a:t>
            </a:r>
          </a:p>
          <a:p>
            <a:pPr marL="0" indent="0">
              <a:buNone/>
            </a:pPr>
            <a:r>
              <a:rPr lang="en-US" dirty="0" smtClean="0"/>
              <a:t>b'\x05'</a:t>
            </a:r>
          </a:p>
          <a:p>
            <a:pPr marL="0" indent="0">
              <a:buNone/>
            </a:pPr>
            <a:r>
              <a:rPr lang="en-US" b="1" dirty="0" smtClean="0"/>
              <a:t># 0000 0101</a:t>
            </a:r>
          </a:p>
          <a:p>
            <a:pPr marL="0" indent="0">
              <a:buNone/>
            </a:pPr>
            <a:r>
              <a:rPr lang="en-US" dirty="0" smtClean="0"/>
              <a:t>14 = 0x0e</a:t>
            </a:r>
          </a:p>
          <a:p>
            <a:pPr marL="0" indent="0">
              <a:buNone/>
            </a:pPr>
            <a:r>
              <a:rPr lang="en-US" dirty="0" smtClean="0"/>
              <a:t>b'\x0e'</a:t>
            </a:r>
          </a:p>
          <a:p>
            <a:pPr marL="0" indent="0">
              <a:buNone/>
            </a:pPr>
            <a:r>
              <a:rPr lang="en-US" b="1" dirty="0" smtClean="0"/>
              <a:t># 0000 1110</a:t>
            </a:r>
          </a:p>
          <a:p>
            <a:pPr marL="0" indent="0">
              <a:buNone/>
            </a:pPr>
            <a:r>
              <a:rPr lang="en-US" dirty="0" smtClean="0"/>
              <a:t>100 = 0b110 0100 = 0x64</a:t>
            </a:r>
          </a:p>
          <a:p>
            <a:pPr marL="0" indent="0">
              <a:buNone/>
            </a:pPr>
            <a:r>
              <a:rPr lang="en-US" dirty="0" smtClean="0"/>
              <a:t>b'\x64'</a:t>
            </a:r>
          </a:p>
          <a:p>
            <a:pPr marL="0" indent="0">
              <a:buNone/>
            </a:pPr>
            <a:r>
              <a:rPr lang="en-US" b="1" dirty="0" smtClean="0"/>
              <a:t># 0110 0100</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26</a:t>
            </a:fld>
            <a:endParaRPr lang="en-US" altLang="en-US" dirty="0"/>
          </a:p>
        </p:txBody>
      </p:sp>
    </p:spTree>
    <p:extLst>
      <p:ext uri="{BB962C8B-B14F-4D97-AF65-F5344CB8AC3E}">
        <p14:creationId xmlns:p14="http://schemas.microsoft.com/office/powerpoint/2010/main" val="4050591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bytes can be sliced like strings</a:t>
            </a:r>
            <a:endParaRPr lang="en-US" dirty="0"/>
          </a:p>
        </p:txBody>
      </p:sp>
      <p:sp>
        <p:nvSpPr>
          <p:cNvPr id="3" name="Content Placeholder 2"/>
          <p:cNvSpPr>
            <a:spLocks noGrp="1"/>
          </p:cNvSpPr>
          <p:nvPr>
            <p:ph idx="1"/>
          </p:nvPr>
        </p:nvSpPr>
        <p:spPr/>
        <p:txBody>
          <a:bodyPr/>
          <a:lstStyle/>
          <a:p>
            <a:pPr marL="0" indent="0">
              <a:buNone/>
            </a:pPr>
            <a:r>
              <a:rPr lang="en-US" dirty="0" smtClean="0"/>
              <a:t>b = </a:t>
            </a:r>
            <a:r>
              <a:rPr lang="en-US" dirty="0" err="1" smtClean="0"/>
              <a:t>b'ABC</a:t>
            </a:r>
            <a:r>
              <a:rPr lang="en-US" dirty="0" smtClean="0"/>
              <a:t>'</a:t>
            </a:r>
          </a:p>
          <a:p>
            <a:pPr marL="0" indent="0">
              <a:buNone/>
            </a:pPr>
            <a:r>
              <a:rPr lang="en-US" dirty="0" smtClean="0"/>
              <a:t># 01000001 01000010 01000011</a:t>
            </a:r>
          </a:p>
          <a:p>
            <a:pPr marL="0" indent="0">
              <a:buNone/>
            </a:pPr>
            <a:r>
              <a:rPr lang="en-US" dirty="0" smtClean="0"/>
              <a:t>b[1:3]</a:t>
            </a:r>
          </a:p>
          <a:p>
            <a:pPr marL="0" indent="0">
              <a:buNone/>
            </a:pPr>
            <a:r>
              <a:rPr lang="en-US" dirty="0" smtClean="0"/>
              <a:t># </a:t>
            </a:r>
            <a:r>
              <a:rPr lang="en-US" dirty="0"/>
              <a:t>01000010 </a:t>
            </a:r>
            <a:r>
              <a:rPr lang="en-US" dirty="0" smtClean="0"/>
              <a:t>01000011</a:t>
            </a:r>
          </a:p>
          <a:p>
            <a:pPr marL="0" indent="0">
              <a:buNone/>
            </a:pPr>
            <a:r>
              <a:rPr lang="en-US" dirty="0" smtClean="0"/>
              <a:t># </a:t>
            </a:r>
            <a:r>
              <a:rPr lang="en-US" dirty="0" err="1" smtClean="0"/>
              <a:t>b'BC</a:t>
            </a:r>
            <a:r>
              <a:rPr lang="en-US" dirty="0" smtClean="0"/>
              <a:t>'</a:t>
            </a:r>
          </a:p>
          <a:p>
            <a:pPr marL="0" indent="0">
              <a:buNone/>
            </a:pPr>
            <a:r>
              <a:rPr lang="en-US" b="1" dirty="0" smtClean="0"/>
              <a:t>But not indexed like strings!</a:t>
            </a:r>
          </a:p>
          <a:p>
            <a:pPr marL="0" indent="0">
              <a:buNone/>
            </a:pPr>
            <a:r>
              <a:rPr lang="en-US" dirty="0" smtClean="0"/>
              <a:t>b[0]</a:t>
            </a:r>
          </a:p>
          <a:p>
            <a:pPr marL="0" indent="0">
              <a:buNone/>
            </a:pPr>
            <a:r>
              <a:rPr lang="en-US" dirty="0" smtClean="0"/>
              <a:t># ….000000000001000001</a:t>
            </a:r>
          </a:p>
          <a:p>
            <a:pPr marL="0" indent="0">
              <a:buNone/>
            </a:pPr>
            <a:r>
              <a:rPr lang="en-US" dirty="0" smtClean="0"/>
              <a:t># 65 (an integer)</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27</a:t>
            </a:fld>
            <a:endParaRPr lang="en-US" altLang="en-US" dirty="0"/>
          </a:p>
        </p:txBody>
      </p:sp>
    </p:spTree>
    <p:extLst>
      <p:ext uri="{BB962C8B-B14F-4D97-AF65-F5344CB8AC3E}">
        <p14:creationId xmlns:p14="http://schemas.microsoft.com/office/powerpoint/2010/main" val="3468013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between strings and bytes</a:t>
            </a:r>
            <a:endParaRPr lang="en-US" dirty="0"/>
          </a:p>
        </p:txBody>
      </p:sp>
      <p:sp>
        <p:nvSpPr>
          <p:cNvPr id="3" name="Content Placeholder 2"/>
          <p:cNvSpPr>
            <a:spLocks noGrp="1"/>
          </p:cNvSpPr>
          <p:nvPr>
            <p:ph idx="1"/>
          </p:nvPr>
        </p:nvSpPr>
        <p:spPr/>
        <p:txBody>
          <a:bodyPr/>
          <a:lstStyle/>
          <a:p>
            <a:pPr marL="0" indent="0">
              <a:buNone/>
            </a:pPr>
            <a:r>
              <a:rPr lang="en-US" dirty="0" smtClean="0"/>
              <a:t># Use UTF-8 for the byte string</a:t>
            </a:r>
          </a:p>
          <a:p>
            <a:pPr marL="0" indent="0">
              <a:buNone/>
            </a:pPr>
            <a:r>
              <a:rPr lang="en-US" dirty="0" smtClean="0"/>
              <a:t># If a non-ASCII characters is used in s,</a:t>
            </a:r>
          </a:p>
          <a:p>
            <a:pPr marL="0" indent="0">
              <a:buNone/>
            </a:pPr>
            <a:r>
              <a:rPr lang="en-US" dirty="0" smtClean="0"/>
              <a:t># multiple bytes in b will replace it.</a:t>
            </a:r>
          </a:p>
          <a:p>
            <a:pPr marL="0" indent="0">
              <a:buNone/>
            </a:pPr>
            <a:r>
              <a:rPr lang="en-US" dirty="0" smtClean="0"/>
              <a:t>s = </a:t>
            </a:r>
            <a:r>
              <a:rPr lang="en-US" dirty="0" err="1" smtClean="0"/>
              <a:t>bytes.decode</a:t>
            </a:r>
            <a:r>
              <a:rPr lang="en-US" dirty="0" smtClean="0"/>
              <a:t>(b)</a:t>
            </a:r>
          </a:p>
          <a:p>
            <a:pPr marL="0" indent="0">
              <a:buNone/>
            </a:pPr>
            <a:r>
              <a:rPr lang="en-US" dirty="0" smtClean="0"/>
              <a:t>b = </a:t>
            </a:r>
            <a:r>
              <a:rPr lang="en-US" dirty="0" err="1" smtClean="0"/>
              <a:t>s.encode</a:t>
            </a:r>
            <a:r>
              <a:rPr lang="en-US" dirty="0" smtClean="0"/>
              <a:t>()</a:t>
            </a:r>
          </a:p>
          <a:p>
            <a:pPr marL="0" indent="0">
              <a:buNone/>
            </a:pPr>
            <a:r>
              <a:rPr lang="en-US" dirty="0" smtClean="0"/>
              <a:t># Use ASCII for the byte string</a:t>
            </a:r>
          </a:p>
          <a:p>
            <a:pPr marL="0" indent="0">
              <a:buNone/>
            </a:pPr>
            <a:r>
              <a:rPr lang="en-US" dirty="0" smtClean="0"/>
              <a:t># Only ASCII characters can be used in s</a:t>
            </a:r>
          </a:p>
          <a:p>
            <a:pPr marL="0" indent="0">
              <a:buNone/>
            </a:pPr>
            <a:r>
              <a:rPr lang="en-US" dirty="0" smtClean="0"/>
              <a:t>s </a:t>
            </a:r>
            <a:r>
              <a:rPr lang="en-US" dirty="0"/>
              <a:t>= </a:t>
            </a:r>
            <a:r>
              <a:rPr lang="en-US" dirty="0" err="1" smtClean="0"/>
              <a:t>bytes.decode</a:t>
            </a:r>
            <a:r>
              <a:rPr lang="en-US" dirty="0" smtClean="0"/>
              <a:t>(</a:t>
            </a:r>
            <a:r>
              <a:rPr lang="en-US" dirty="0" err="1" smtClean="0"/>
              <a:t>b,'ASCII</a:t>
            </a:r>
            <a:r>
              <a:rPr lang="en-US" dirty="0" smtClean="0"/>
              <a:t>')</a:t>
            </a:r>
            <a:endParaRPr lang="en-US" dirty="0"/>
          </a:p>
          <a:p>
            <a:pPr marL="0" indent="0">
              <a:buNone/>
            </a:pPr>
            <a:r>
              <a:rPr lang="en-US" dirty="0"/>
              <a:t>b = </a:t>
            </a:r>
            <a:r>
              <a:rPr lang="en-US" dirty="0" err="1"/>
              <a:t>s.encode</a:t>
            </a:r>
            <a:r>
              <a:rPr lang="en-US" dirty="0" smtClean="0"/>
              <a:t>('ASCII')</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28</a:t>
            </a:fld>
            <a:endParaRPr lang="en-US" altLang="en-US" dirty="0"/>
          </a:p>
        </p:txBody>
      </p:sp>
    </p:spTree>
    <p:extLst>
      <p:ext uri="{BB962C8B-B14F-4D97-AF65-F5344CB8AC3E}">
        <p14:creationId xmlns:p14="http://schemas.microsoft.com/office/powerpoint/2010/main" val="3566133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 and </a:t>
            </a:r>
            <a:r>
              <a:rPr lang="en-US" dirty="0" err="1" smtClean="0"/>
              <a:t>str</a:t>
            </a:r>
            <a:r>
              <a:rPr lang="en-US" dirty="0" smtClean="0"/>
              <a:t>()</a:t>
            </a:r>
            <a:endParaRPr lang="en-US" dirty="0"/>
          </a:p>
        </p:txBody>
      </p:sp>
      <p:sp>
        <p:nvSpPr>
          <p:cNvPr id="9" name="Content Placeholder 8"/>
          <p:cNvSpPr>
            <a:spLocks noGrp="1"/>
          </p:cNvSpPr>
          <p:nvPr>
            <p:ph idx="1"/>
          </p:nvPr>
        </p:nvSpPr>
        <p:spPr>
          <a:xfrm>
            <a:off x="457200" y="1989138"/>
            <a:ext cx="8229600" cy="4411662"/>
          </a:xfrm>
        </p:spPr>
        <p:txBody>
          <a:bodyPr/>
          <a:lstStyle/>
          <a:p>
            <a:pPr marL="0" indent="0">
              <a:buNone/>
            </a:pPr>
            <a:r>
              <a:rPr lang="en-US" dirty="0"/>
              <a:t>s = </a:t>
            </a:r>
            <a:r>
              <a:rPr lang="en-US" dirty="0" smtClean="0"/>
              <a:t>b'1234'</a:t>
            </a:r>
            <a:endParaRPr lang="en-US" dirty="0"/>
          </a:p>
          <a:p>
            <a:pPr marL="0" indent="0">
              <a:buNone/>
            </a:pPr>
            <a:r>
              <a:rPr lang="en-US" sz="3200" b="1" dirty="0" smtClean="0"/>
              <a:t># 00000 </a:t>
            </a:r>
            <a:r>
              <a:rPr lang="en-US" sz="3200" b="1" dirty="0"/>
              <a:t>00000000 00110001 </a:t>
            </a:r>
          </a:p>
          <a:p>
            <a:pPr marL="0" indent="0">
              <a:buNone/>
            </a:pPr>
            <a:r>
              <a:rPr lang="en-US" sz="3200" b="1" dirty="0"/>
              <a:t># </a:t>
            </a:r>
            <a:r>
              <a:rPr lang="en-US" sz="3200" b="1" dirty="0" smtClean="0"/>
              <a:t>00000 </a:t>
            </a:r>
            <a:r>
              <a:rPr lang="en-US" sz="3200" b="1" dirty="0"/>
              <a:t>00000000 00110010 </a:t>
            </a:r>
          </a:p>
          <a:p>
            <a:pPr marL="0" indent="0">
              <a:buNone/>
            </a:pPr>
            <a:r>
              <a:rPr lang="en-US" sz="3200" b="1" dirty="0"/>
              <a:t># </a:t>
            </a:r>
            <a:r>
              <a:rPr lang="en-US" sz="3200" b="1" dirty="0" smtClean="0"/>
              <a:t>00000 </a:t>
            </a:r>
            <a:r>
              <a:rPr lang="en-US" sz="3200" b="1" dirty="0"/>
              <a:t>00000000 00110011</a:t>
            </a:r>
          </a:p>
          <a:p>
            <a:pPr marL="0" indent="0">
              <a:buNone/>
            </a:pPr>
            <a:r>
              <a:rPr lang="en-US" sz="3200" b="1" dirty="0"/>
              <a:t># </a:t>
            </a:r>
            <a:r>
              <a:rPr lang="en-US" sz="3200" b="1" dirty="0" smtClean="0"/>
              <a:t>00000 </a:t>
            </a:r>
            <a:r>
              <a:rPr lang="en-US" sz="3200" b="1" dirty="0"/>
              <a:t>00000000 00110100</a:t>
            </a:r>
          </a:p>
          <a:p>
            <a:pPr marL="0" indent="0">
              <a:buNone/>
            </a:pPr>
            <a:r>
              <a:rPr lang="en-US" dirty="0"/>
              <a:t>i</a:t>
            </a:r>
            <a:r>
              <a:rPr lang="en-US" dirty="0" smtClean="0"/>
              <a:t> </a:t>
            </a:r>
            <a:r>
              <a:rPr lang="en-US" dirty="0"/>
              <a:t>= </a:t>
            </a:r>
            <a:r>
              <a:rPr lang="en-US" dirty="0" err="1" smtClean="0"/>
              <a:t>int</a:t>
            </a:r>
            <a:r>
              <a:rPr lang="en-US" dirty="0" smtClean="0"/>
              <a:t>(s)</a:t>
            </a:r>
            <a:endParaRPr lang="en-US" dirty="0"/>
          </a:p>
          <a:p>
            <a:pPr marL="0" indent="0">
              <a:buNone/>
            </a:pPr>
            <a:r>
              <a:rPr lang="en-US" sz="3200" b="1" dirty="0"/>
              <a:t># </a:t>
            </a:r>
            <a:r>
              <a:rPr lang="en-US" sz="3200" b="1" dirty="0" smtClean="0"/>
              <a:t>10011010010</a:t>
            </a:r>
            <a:endParaRPr lang="en-US" sz="3200" b="1"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29</a:t>
            </a:fld>
            <a:endParaRPr lang="en-US" altLang="en-US" dirty="0"/>
          </a:p>
        </p:txBody>
      </p:sp>
    </p:spTree>
    <p:extLst>
      <p:ext uri="{BB962C8B-B14F-4D97-AF65-F5344CB8AC3E}">
        <p14:creationId xmlns:p14="http://schemas.microsoft.com/office/powerpoint/2010/main" val="164023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t>
            </a:r>
            <a:r>
              <a:rPr lang="en-US" dirty="0" smtClean="0"/>
              <a:t>uestions about Lab 2?</a:t>
            </a:r>
            <a:endParaRPr lang="en-US" dirty="0"/>
          </a:p>
        </p:txBody>
      </p:sp>
      <p:sp>
        <p:nvSpPr>
          <p:cNvPr id="3" name="Content Placeholder 2"/>
          <p:cNvSpPr>
            <a:spLocks noGrp="1"/>
          </p:cNvSpPr>
          <p:nvPr>
            <p:ph idx="1"/>
          </p:nvPr>
        </p:nvSpPr>
        <p:spPr/>
        <p:txBody>
          <a:bodyPr/>
          <a:lstStyle/>
          <a:p>
            <a:r>
              <a:rPr lang="en-US" dirty="0" smtClean="0"/>
              <a:t>What we've discussed today</a:t>
            </a:r>
          </a:p>
          <a:p>
            <a:r>
              <a:rPr lang="en-US" dirty="0" smtClean="0"/>
              <a:t>Team lab, individual report</a:t>
            </a:r>
          </a:p>
          <a:p>
            <a:r>
              <a:rPr lang="en-US" dirty="0" smtClean="0"/>
              <a:t>Python code in lab assignment</a:t>
            </a:r>
          </a:p>
          <a:p>
            <a:r>
              <a:rPr lang="en-US" dirty="0" smtClean="0"/>
              <a:t>Role of UDP in network stack</a:t>
            </a:r>
          </a:p>
          <a:p>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17104921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 and </a:t>
            </a:r>
            <a:r>
              <a:rPr lang="en-US" dirty="0" err="1" smtClean="0"/>
              <a:t>str</a:t>
            </a:r>
            <a:r>
              <a:rPr lang="en-US" dirty="0" smtClean="0"/>
              <a:t>()</a:t>
            </a:r>
            <a:endParaRPr lang="en-US" dirty="0"/>
          </a:p>
        </p:txBody>
      </p:sp>
      <p:sp>
        <p:nvSpPr>
          <p:cNvPr id="9" name="Content Placeholder 8"/>
          <p:cNvSpPr>
            <a:spLocks noGrp="1"/>
          </p:cNvSpPr>
          <p:nvPr>
            <p:ph idx="1"/>
          </p:nvPr>
        </p:nvSpPr>
        <p:spPr>
          <a:xfrm>
            <a:off x="457200" y="1989138"/>
            <a:ext cx="8229600" cy="4411662"/>
          </a:xfrm>
        </p:spPr>
        <p:txBody>
          <a:bodyPr/>
          <a:lstStyle/>
          <a:p>
            <a:pPr marL="0" indent="0">
              <a:buNone/>
            </a:pPr>
            <a:r>
              <a:rPr lang="en-US" sz="2800" dirty="0" err="1"/>
              <a:t>i</a:t>
            </a:r>
            <a:r>
              <a:rPr lang="en-US" sz="2800" dirty="0"/>
              <a:t> = 999</a:t>
            </a:r>
          </a:p>
          <a:p>
            <a:pPr marL="0" indent="0">
              <a:buNone/>
            </a:pPr>
            <a:r>
              <a:rPr lang="en-US" sz="2800" b="1" dirty="0"/>
              <a:t># </a:t>
            </a:r>
            <a:r>
              <a:rPr lang="en-US" sz="2800" b="1" dirty="0" smtClean="0"/>
              <a:t>11 11100111</a:t>
            </a:r>
            <a:endParaRPr lang="en-US" sz="2800" dirty="0"/>
          </a:p>
          <a:p>
            <a:pPr marL="0" indent="0">
              <a:buNone/>
            </a:pPr>
            <a:r>
              <a:rPr lang="en-US" sz="2800" dirty="0"/>
              <a:t>s = </a:t>
            </a:r>
            <a:r>
              <a:rPr lang="en-US" sz="2800" dirty="0" err="1"/>
              <a:t>str</a:t>
            </a:r>
            <a:r>
              <a:rPr lang="en-US" sz="2800" dirty="0"/>
              <a:t>(</a:t>
            </a:r>
            <a:r>
              <a:rPr lang="en-US" sz="2800" dirty="0" err="1"/>
              <a:t>i</a:t>
            </a:r>
            <a:r>
              <a:rPr lang="en-US" sz="2800" dirty="0"/>
              <a:t>)</a:t>
            </a:r>
          </a:p>
          <a:p>
            <a:pPr marL="0" indent="0">
              <a:buNone/>
            </a:pPr>
            <a:r>
              <a:rPr lang="en-US" sz="2800" b="1" dirty="0"/>
              <a:t># 00000 00000000 </a:t>
            </a:r>
            <a:r>
              <a:rPr lang="en-US" sz="2800" b="1" dirty="0" smtClean="0"/>
              <a:t>00111001 </a:t>
            </a:r>
          </a:p>
          <a:p>
            <a:pPr marL="0" indent="0">
              <a:buNone/>
            </a:pPr>
            <a:r>
              <a:rPr lang="en-US" sz="2800" b="1" dirty="0" smtClean="0"/>
              <a:t># </a:t>
            </a:r>
            <a:r>
              <a:rPr lang="en-US" sz="2800" b="1" dirty="0"/>
              <a:t>00000 00000000 </a:t>
            </a:r>
            <a:r>
              <a:rPr lang="en-US" sz="2800" b="1" dirty="0" smtClean="0"/>
              <a:t>00111001 </a:t>
            </a:r>
          </a:p>
          <a:p>
            <a:pPr marL="0" indent="0">
              <a:buNone/>
            </a:pPr>
            <a:r>
              <a:rPr lang="en-US" sz="2800" b="1" dirty="0" smtClean="0"/>
              <a:t># </a:t>
            </a:r>
            <a:r>
              <a:rPr lang="en-US" sz="2800" b="1" dirty="0"/>
              <a:t>00000 00000000 </a:t>
            </a:r>
            <a:r>
              <a:rPr lang="en-US" sz="2800" b="1" dirty="0" smtClean="0"/>
              <a:t>00111001 </a:t>
            </a:r>
            <a:endParaRPr lang="en-US" sz="28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30</a:t>
            </a:fld>
            <a:endParaRPr lang="en-US" altLang="en-US" dirty="0"/>
          </a:p>
        </p:txBody>
      </p:sp>
    </p:spTree>
    <p:extLst>
      <p:ext uri="{BB962C8B-B14F-4D97-AF65-F5344CB8AC3E}">
        <p14:creationId xmlns:p14="http://schemas.microsoft.com/office/powerpoint/2010/main" val="2253815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(…,16)</a:t>
            </a:r>
            <a:endParaRPr lang="en-US" dirty="0"/>
          </a:p>
        </p:txBody>
      </p:sp>
      <p:sp>
        <p:nvSpPr>
          <p:cNvPr id="9" name="Content Placeholder 8"/>
          <p:cNvSpPr>
            <a:spLocks noGrp="1"/>
          </p:cNvSpPr>
          <p:nvPr>
            <p:ph idx="1"/>
          </p:nvPr>
        </p:nvSpPr>
        <p:spPr/>
        <p:txBody>
          <a:bodyPr/>
          <a:lstStyle/>
          <a:p>
            <a:pPr marL="0" indent="0">
              <a:buNone/>
            </a:pPr>
            <a:r>
              <a:rPr lang="en-US" sz="3200" dirty="0"/>
              <a:t>s = </a:t>
            </a:r>
            <a:r>
              <a:rPr lang="en-US" sz="3200" dirty="0" smtClean="0"/>
              <a:t>'1AFF'</a:t>
            </a:r>
            <a:endParaRPr lang="en-US" sz="3200" dirty="0"/>
          </a:p>
          <a:p>
            <a:pPr marL="0" indent="0">
              <a:buNone/>
            </a:pPr>
            <a:r>
              <a:rPr lang="en-US" sz="3200" b="1" dirty="0"/>
              <a:t># 00000 00000000 00110001 </a:t>
            </a:r>
            <a:endParaRPr lang="en-US" sz="3200" b="1" dirty="0" smtClean="0"/>
          </a:p>
          <a:p>
            <a:pPr marL="0" indent="0">
              <a:buNone/>
            </a:pPr>
            <a:r>
              <a:rPr lang="en-US" sz="3200" b="1" dirty="0" smtClean="0"/>
              <a:t># </a:t>
            </a:r>
            <a:r>
              <a:rPr lang="en-US" sz="3200" b="1" dirty="0"/>
              <a:t>00000 00000000 01000001 </a:t>
            </a:r>
            <a:endParaRPr lang="en-US" sz="3200" b="1" dirty="0" smtClean="0"/>
          </a:p>
          <a:p>
            <a:pPr marL="0" indent="0">
              <a:buNone/>
            </a:pPr>
            <a:r>
              <a:rPr lang="en-US" sz="3200" b="1" dirty="0" smtClean="0"/>
              <a:t># </a:t>
            </a:r>
            <a:r>
              <a:rPr lang="en-US" sz="3200" b="1" dirty="0"/>
              <a:t>00000 00000000 01000110 </a:t>
            </a:r>
            <a:endParaRPr lang="en-US" sz="3200" b="1" dirty="0" smtClean="0"/>
          </a:p>
          <a:p>
            <a:pPr marL="0" indent="0">
              <a:buNone/>
            </a:pPr>
            <a:r>
              <a:rPr lang="en-US" sz="3200" b="1" dirty="0" smtClean="0"/>
              <a:t># </a:t>
            </a:r>
            <a:r>
              <a:rPr lang="en-US" sz="3200" b="1" dirty="0"/>
              <a:t>00000 00000000 01000110</a:t>
            </a:r>
          </a:p>
          <a:p>
            <a:pPr marL="0" indent="0">
              <a:buNone/>
            </a:pPr>
            <a:r>
              <a:rPr lang="en-US" sz="3200" dirty="0" err="1"/>
              <a:t>i</a:t>
            </a:r>
            <a:r>
              <a:rPr lang="en-US" sz="3200" dirty="0"/>
              <a:t> = </a:t>
            </a:r>
            <a:r>
              <a:rPr lang="en-US" sz="3200" dirty="0" err="1" smtClean="0"/>
              <a:t>int</a:t>
            </a:r>
            <a:r>
              <a:rPr lang="en-US" sz="3200" dirty="0" smtClean="0"/>
              <a:t>(s,16)</a:t>
            </a:r>
            <a:endParaRPr lang="en-US" sz="3200" dirty="0"/>
          </a:p>
          <a:p>
            <a:pPr marL="0" indent="0">
              <a:buNone/>
            </a:pPr>
            <a:r>
              <a:rPr lang="en-US" sz="3200" b="1" dirty="0"/>
              <a:t># </a:t>
            </a:r>
            <a:r>
              <a:rPr lang="en-US" sz="3200" b="1" dirty="0" smtClean="0"/>
              <a:t>1 1010   1111 1111</a:t>
            </a:r>
            <a:endParaRPr lang="en-US" sz="3200" b="1"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31</a:t>
            </a:fld>
            <a:endParaRPr lang="en-US" altLang="en-US" dirty="0"/>
          </a:p>
        </p:txBody>
      </p:sp>
    </p:spTree>
    <p:extLst>
      <p:ext uri="{BB962C8B-B14F-4D97-AF65-F5344CB8AC3E}">
        <p14:creationId xmlns:p14="http://schemas.microsoft.com/office/powerpoint/2010/main" val="4085526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format(…,'x')</a:t>
            </a:r>
            <a:endParaRPr lang="en-US" dirty="0"/>
          </a:p>
        </p:txBody>
      </p:sp>
      <p:sp>
        <p:nvSpPr>
          <p:cNvPr id="9" name="Content Placeholder 8"/>
          <p:cNvSpPr>
            <a:spLocks noGrp="1"/>
          </p:cNvSpPr>
          <p:nvPr>
            <p:ph idx="1"/>
          </p:nvPr>
        </p:nvSpPr>
        <p:spPr/>
        <p:txBody>
          <a:bodyPr/>
          <a:lstStyle/>
          <a:p>
            <a:pPr marL="0" indent="0">
              <a:buNone/>
            </a:pPr>
            <a:r>
              <a:rPr lang="en-US" sz="3200" dirty="0" err="1" smtClean="0"/>
              <a:t>i</a:t>
            </a:r>
            <a:r>
              <a:rPr lang="en-US" sz="3200" dirty="0" smtClean="0"/>
              <a:t> = 0xAFF</a:t>
            </a:r>
          </a:p>
          <a:p>
            <a:pPr marL="0" indent="0">
              <a:buNone/>
            </a:pPr>
            <a:r>
              <a:rPr lang="en-US" sz="3200" b="1" dirty="0"/>
              <a:t># 1010 11111111</a:t>
            </a:r>
          </a:p>
          <a:p>
            <a:pPr marL="0" indent="0">
              <a:buNone/>
            </a:pPr>
            <a:r>
              <a:rPr lang="en-US" sz="3200" dirty="0" smtClean="0"/>
              <a:t>s </a:t>
            </a:r>
            <a:r>
              <a:rPr lang="en-US" sz="3200" dirty="0"/>
              <a:t>=</a:t>
            </a:r>
            <a:r>
              <a:rPr lang="en-US" sz="3200" dirty="0" smtClean="0"/>
              <a:t>format(i,'04x')</a:t>
            </a:r>
          </a:p>
          <a:p>
            <a:pPr marL="0" indent="0">
              <a:buNone/>
            </a:pPr>
            <a:r>
              <a:rPr lang="en-US" sz="3200" b="1" dirty="0"/>
              <a:t># 00000 00000000 00110000 </a:t>
            </a:r>
            <a:endParaRPr lang="en-US" sz="3200" b="1" dirty="0" smtClean="0"/>
          </a:p>
          <a:p>
            <a:pPr marL="0" indent="0">
              <a:buNone/>
            </a:pPr>
            <a:r>
              <a:rPr lang="en-US" sz="3200" b="1" dirty="0"/>
              <a:t># 00000 00000000 </a:t>
            </a:r>
            <a:r>
              <a:rPr lang="en-US" sz="3200" b="1" dirty="0" smtClean="0"/>
              <a:t>01100001 </a:t>
            </a:r>
          </a:p>
          <a:p>
            <a:pPr marL="0" indent="0">
              <a:buNone/>
            </a:pPr>
            <a:r>
              <a:rPr lang="en-US" sz="3200" b="1" dirty="0"/>
              <a:t># 00000 00000000 </a:t>
            </a:r>
            <a:r>
              <a:rPr lang="en-US" sz="3200" b="1" dirty="0" smtClean="0"/>
              <a:t>01100110 </a:t>
            </a:r>
          </a:p>
          <a:p>
            <a:pPr marL="0" indent="0">
              <a:buNone/>
            </a:pPr>
            <a:r>
              <a:rPr lang="en-US" sz="3200" b="1" dirty="0"/>
              <a:t># 00000 00000000 </a:t>
            </a:r>
            <a:r>
              <a:rPr lang="en-US" sz="3200" b="1" dirty="0" smtClean="0"/>
              <a:t>01100110 </a:t>
            </a:r>
          </a:p>
          <a:p>
            <a:pPr marL="0" indent="0">
              <a:buNone/>
            </a:pPr>
            <a:r>
              <a:rPr lang="en-US" sz="3200" b="1" dirty="0" smtClean="0"/>
              <a:t># ('0aff')</a:t>
            </a:r>
          </a:p>
          <a:p>
            <a:pPr marL="0" indent="0">
              <a:buNone/>
            </a:pPr>
            <a:endParaRPr lang="en-US" sz="32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32</a:t>
            </a:fld>
            <a:endParaRPr lang="en-US" altLang="en-US" dirty="0"/>
          </a:p>
        </p:txBody>
      </p:sp>
    </p:spTree>
    <p:extLst>
      <p:ext uri="{BB962C8B-B14F-4D97-AF65-F5344CB8AC3E}">
        <p14:creationId xmlns:p14="http://schemas.microsoft.com/office/powerpoint/2010/main" val="1648356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to_bytes</a:t>
            </a:r>
            <a:r>
              <a:rPr lang="en-US" dirty="0" smtClean="0"/>
              <a:t>() </a:t>
            </a:r>
            <a:endParaRPr lang="en-US" dirty="0"/>
          </a:p>
        </p:txBody>
      </p:sp>
      <p:sp>
        <p:nvSpPr>
          <p:cNvPr id="3" name="Content Placeholder 2"/>
          <p:cNvSpPr>
            <a:spLocks noGrp="1"/>
          </p:cNvSpPr>
          <p:nvPr>
            <p:ph idx="1"/>
          </p:nvPr>
        </p:nvSpPr>
        <p:spPr/>
        <p:txBody>
          <a:bodyPr/>
          <a:lstStyle/>
          <a:p>
            <a:pPr marL="0" lvl="0" indent="0">
              <a:buClr>
                <a:srgbClr val="330066"/>
              </a:buClr>
              <a:buNone/>
            </a:pPr>
            <a:r>
              <a:rPr lang="en-US" sz="3200" dirty="0" err="1">
                <a:solidFill>
                  <a:srgbClr val="000000"/>
                </a:solidFill>
              </a:rPr>
              <a:t>i</a:t>
            </a:r>
            <a:r>
              <a:rPr lang="en-US" sz="3200" dirty="0">
                <a:solidFill>
                  <a:srgbClr val="000000"/>
                </a:solidFill>
              </a:rPr>
              <a:t> = </a:t>
            </a:r>
            <a:r>
              <a:rPr lang="en-US" sz="3200" dirty="0" smtClean="0">
                <a:solidFill>
                  <a:srgbClr val="000000"/>
                </a:solidFill>
              </a:rPr>
              <a:t>0xAFF = 2815</a:t>
            </a:r>
            <a:r>
              <a:rPr lang="en-US" sz="3200" baseline="-25000" dirty="0" smtClean="0">
                <a:solidFill>
                  <a:srgbClr val="000000"/>
                </a:solidFill>
              </a:rPr>
              <a:t>10</a:t>
            </a:r>
            <a:endParaRPr lang="en-US" sz="3200" dirty="0">
              <a:solidFill>
                <a:srgbClr val="000000"/>
              </a:solidFill>
            </a:endParaRPr>
          </a:p>
          <a:p>
            <a:pPr marL="0" lvl="0" indent="0">
              <a:buClr>
                <a:srgbClr val="330066"/>
              </a:buClr>
              <a:buNone/>
            </a:pPr>
            <a:r>
              <a:rPr lang="en-US" sz="3200" b="1" dirty="0">
                <a:solidFill>
                  <a:srgbClr val="000000"/>
                </a:solidFill>
              </a:rPr>
              <a:t># 1010 11111111</a:t>
            </a:r>
          </a:p>
          <a:p>
            <a:pPr marL="0" lvl="0" indent="0">
              <a:buClr>
                <a:srgbClr val="330066"/>
              </a:buClr>
              <a:buNone/>
            </a:pPr>
            <a:r>
              <a:rPr lang="en-US" sz="3200" dirty="0" smtClean="0">
                <a:solidFill>
                  <a:srgbClr val="000000"/>
                </a:solidFill>
              </a:rPr>
              <a:t>b = </a:t>
            </a:r>
            <a:r>
              <a:rPr lang="en-US" sz="3200" dirty="0" err="1" smtClean="0">
                <a:solidFill>
                  <a:srgbClr val="000000"/>
                </a:solidFill>
              </a:rPr>
              <a:t>i.</a:t>
            </a:r>
            <a:r>
              <a:rPr lang="en-US" sz="3200" dirty="0" err="1" smtClean="0">
                <a:solidFill>
                  <a:srgbClr val="000000"/>
                </a:solidFill>
                <a:hlinkClick r:id="rId3"/>
              </a:rPr>
              <a:t>to_bytes</a:t>
            </a:r>
            <a:r>
              <a:rPr lang="en-US" sz="3200" dirty="0" smtClean="0">
                <a:solidFill>
                  <a:srgbClr val="000000"/>
                </a:solidFill>
              </a:rPr>
              <a:t>(2,'big')</a:t>
            </a:r>
            <a:endParaRPr lang="en-US" sz="3200" dirty="0">
              <a:solidFill>
                <a:srgbClr val="000000"/>
              </a:solidFill>
            </a:endParaRPr>
          </a:p>
          <a:p>
            <a:pPr marL="0" indent="0">
              <a:buNone/>
            </a:pPr>
            <a:r>
              <a:rPr lang="en-US" sz="3200" b="1" dirty="0" smtClean="0"/>
              <a:t># 00001010 11111111</a:t>
            </a:r>
          </a:p>
          <a:p>
            <a:pPr marL="0" indent="0">
              <a:buNone/>
            </a:pPr>
            <a:r>
              <a:rPr lang="en-US" sz="3200" b="1" dirty="0" smtClean="0"/>
              <a:t># b'\n\</a:t>
            </a:r>
            <a:r>
              <a:rPr lang="en-US" sz="3200" b="1" dirty="0" err="1" smtClean="0"/>
              <a:t>xff</a:t>
            </a:r>
            <a:r>
              <a:rPr lang="en-US" sz="3200" b="1" dirty="0" smtClean="0"/>
              <a:t>'</a:t>
            </a:r>
          </a:p>
          <a:p>
            <a:pPr marL="0" indent="0">
              <a:buNone/>
            </a:pPr>
            <a:r>
              <a:rPr lang="en-US" sz="3200" dirty="0" smtClean="0"/>
              <a:t>i2 = </a:t>
            </a:r>
            <a:r>
              <a:rPr lang="en-US" sz="3200" dirty="0" err="1" smtClean="0"/>
              <a:t>int.</a:t>
            </a:r>
            <a:r>
              <a:rPr lang="en-US" sz="3200" dirty="0" err="1" smtClean="0">
                <a:hlinkClick r:id="rId4"/>
              </a:rPr>
              <a:t>from_bytes</a:t>
            </a:r>
            <a:r>
              <a:rPr lang="en-US" sz="3200" dirty="0" smtClean="0"/>
              <a:t>(</a:t>
            </a:r>
            <a:r>
              <a:rPr lang="en-US" sz="3200" dirty="0" err="1" smtClean="0"/>
              <a:t>b,'big</a:t>
            </a:r>
            <a:r>
              <a:rPr lang="en-US" sz="3200" dirty="0" smtClean="0"/>
              <a:t>') # class method</a:t>
            </a:r>
          </a:p>
          <a:p>
            <a:pPr marL="0" indent="0">
              <a:buNone/>
            </a:pPr>
            <a:r>
              <a:rPr lang="en-US" b="1" dirty="0" smtClean="0"/>
              <a:t># 1010 11111111</a:t>
            </a:r>
            <a:endParaRPr lang="en-US" b="1"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33</a:t>
            </a:fld>
            <a:endParaRPr lang="en-US" altLang="en-US" dirty="0"/>
          </a:p>
        </p:txBody>
      </p:sp>
    </p:spTree>
    <p:extLst>
      <p:ext uri="{BB962C8B-B14F-4D97-AF65-F5344CB8AC3E}">
        <p14:creationId xmlns:p14="http://schemas.microsoft.com/office/powerpoint/2010/main" val="1633437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eyword </a:t>
            </a:r>
            <a:r>
              <a:rPr lang="en-US" dirty="0"/>
              <a:t>A</a:t>
            </a:r>
            <a:r>
              <a:rPr lang="en-US" dirty="0" smtClean="0"/>
              <a:t>rguments</a:t>
            </a:r>
            <a:endParaRPr lang="en-US" dirty="0"/>
          </a:p>
        </p:txBody>
      </p:sp>
      <p:sp>
        <p:nvSpPr>
          <p:cNvPr id="3" name="Content Placeholder 2"/>
          <p:cNvSpPr>
            <a:spLocks noGrp="1"/>
          </p:cNvSpPr>
          <p:nvPr>
            <p:ph idx="1"/>
          </p:nvPr>
        </p:nvSpPr>
        <p:spPr/>
        <p:txBody>
          <a:bodyPr/>
          <a:lstStyle/>
          <a:p>
            <a:pPr marL="0" lvl="0" indent="0">
              <a:buNone/>
            </a:pPr>
            <a:r>
              <a:rPr lang="en-US" sz="2800" dirty="0" smtClean="0">
                <a:solidFill>
                  <a:srgbClr val="000000"/>
                </a:solidFill>
              </a:rPr>
              <a:t>You can include the names of the parameters as "keywords" on your arguments:</a:t>
            </a:r>
          </a:p>
          <a:p>
            <a:pPr marL="0" lvl="0" indent="0">
              <a:buNone/>
            </a:pPr>
            <a:r>
              <a:rPr lang="en-US" sz="2800" dirty="0" smtClean="0">
                <a:solidFill>
                  <a:srgbClr val="000000"/>
                </a:solidFill>
              </a:rPr>
              <a:t>b </a:t>
            </a:r>
            <a:r>
              <a:rPr lang="en-US" sz="2800" dirty="0">
                <a:solidFill>
                  <a:srgbClr val="000000"/>
                </a:solidFill>
              </a:rPr>
              <a:t>= </a:t>
            </a:r>
            <a:r>
              <a:rPr lang="en-US" sz="2800" dirty="0" err="1" smtClean="0">
                <a:solidFill>
                  <a:srgbClr val="000000"/>
                </a:solidFill>
              </a:rPr>
              <a:t>i.</a:t>
            </a:r>
            <a:r>
              <a:rPr lang="en-US" sz="2800" dirty="0" err="1" smtClean="0">
                <a:solidFill>
                  <a:srgbClr val="000000"/>
                </a:solidFill>
                <a:hlinkClick r:id="rId3"/>
              </a:rPr>
              <a:t>to_bytes</a:t>
            </a:r>
            <a:r>
              <a:rPr lang="en-US" sz="2800" dirty="0" smtClean="0">
                <a:solidFill>
                  <a:srgbClr val="000000"/>
                </a:solidFill>
              </a:rPr>
              <a:t>(length=2, </a:t>
            </a:r>
            <a:r>
              <a:rPr lang="en-US" sz="2800" dirty="0" err="1" smtClean="0">
                <a:solidFill>
                  <a:srgbClr val="000000"/>
                </a:solidFill>
              </a:rPr>
              <a:t>byteorder</a:t>
            </a:r>
            <a:r>
              <a:rPr lang="en-US" sz="2800" dirty="0">
                <a:solidFill>
                  <a:srgbClr val="000000"/>
                </a:solidFill>
              </a:rPr>
              <a:t>='big</a:t>
            </a:r>
            <a:r>
              <a:rPr lang="en-US" sz="2800" dirty="0" smtClean="0">
                <a:solidFill>
                  <a:srgbClr val="000000"/>
                </a:solidFill>
              </a:rPr>
              <a:t>')</a:t>
            </a:r>
          </a:p>
          <a:p>
            <a:pPr marL="0" lvl="0" indent="0">
              <a:buNone/>
            </a:pPr>
            <a:r>
              <a:rPr lang="en-US" sz="2800" dirty="0" smtClean="0"/>
              <a:t># length – number of bytes to produce in b</a:t>
            </a:r>
          </a:p>
          <a:p>
            <a:pPr marL="0" lvl="0" indent="0">
              <a:buNone/>
            </a:pPr>
            <a:endParaRPr lang="en-US" sz="2800" dirty="0" smtClean="0"/>
          </a:p>
          <a:p>
            <a:pPr marL="0" indent="0">
              <a:buNone/>
            </a:pPr>
            <a:r>
              <a:rPr lang="en-US" sz="2800" dirty="0" smtClean="0"/>
              <a:t>i2 </a:t>
            </a:r>
            <a:r>
              <a:rPr lang="en-US" sz="2800" dirty="0"/>
              <a:t>= </a:t>
            </a:r>
            <a:r>
              <a:rPr lang="en-US" sz="2800" dirty="0" err="1" smtClean="0"/>
              <a:t>int.</a:t>
            </a:r>
            <a:r>
              <a:rPr lang="en-US" sz="2800" dirty="0" err="1" smtClean="0">
                <a:hlinkClick r:id="rId4"/>
              </a:rPr>
              <a:t>from_bytes</a:t>
            </a:r>
            <a:r>
              <a:rPr lang="en-US" sz="2800" dirty="0" smtClean="0"/>
              <a:t>(bytes=b, </a:t>
            </a:r>
            <a:r>
              <a:rPr lang="en-US" sz="2800" dirty="0" err="1" smtClean="0"/>
              <a:t>byteorder</a:t>
            </a:r>
            <a:r>
              <a:rPr lang="en-US" sz="2800" dirty="0" smtClean="0"/>
              <a:t>='big')</a:t>
            </a:r>
          </a:p>
          <a:p>
            <a:pPr marL="0" indent="0">
              <a:buNone/>
            </a:pPr>
            <a:endParaRPr lang="en-US" sz="2800" dirty="0" smtClean="0"/>
          </a:p>
          <a:p>
            <a:pPr marL="0" indent="0">
              <a:buNone/>
            </a:pPr>
            <a:r>
              <a:rPr lang="en-US" sz="2800" dirty="0" smtClean="0"/>
              <a:t># This can help make code self-documenting</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34</a:t>
            </a:fld>
            <a:endParaRPr lang="en-US" altLang="en-US" dirty="0"/>
          </a:p>
        </p:txBody>
      </p:sp>
    </p:spTree>
    <p:extLst>
      <p:ext uri="{BB962C8B-B14F-4D97-AF65-F5344CB8AC3E}">
        <p14:creationId xmlns:p14="http://schemas.microsoft.com/office/powerpoint/2010/main" val="1871007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9" name="Content Placeholder 8"/>
          <p:cNvSpPr>
            <a:spLocks noGrp="1"/>
          </p:cNvSpPr>
          <p:nvPr>
            <p:ph idx="1"/>
          </p:nvPr>
        </p:nvSpPr>
        <p:spPr/>
        <p:txBody>
          <a:bodyPr/>
          <a:lstStyle/>
          <a:p>
            <a:r>
              <a:rPr lang="en-US" dirty="0" smtClean="0"/>
              <a:t>b'\</a:t>
            </a:r>
            <a:r>
              <a:rPr lang="en-US" dirty="0" err="1" smtClean="0"/>
              <a:t>xbe</a:t>
            </a:r>
            <a:r>
              <a:rPr lang="en-US" dirty="0" smtClean="0"/>
              <a:t>\</a:t>
            </a:r>
            <a:r>
              <a:rPr lang="en-US" dirty="0" err="1" smtClean="0"/>
              <a:t>xef</a:t>
            </a:r>
            <a:r>
              <a:rPr lang="en-US" dirty="0"/>
              <a:t>'</a:t>
            </a:r>
            <a:r>
              <a:rPr lang="en-US" dirty="0" smtClean="0"/>
              <a:t> = 1011 1110 1110 1111 (as bytes)</a:t>
            </a:r>
          </a:p>
          <a:p>
            <a:r>
              <a:rPr lang="en-US" dirty="0" smtClean="0"/>
              <a:t>0xbeef = 1011 1110 1110 1111 (as </a:t>
            </a:r>
            <a:r>
              <a:rPr lang="en-US" dirty="0" err="1" smtClean="0"/>
              <a:t>int</a:t>
            </a:r>
            <a:r>
              <a:rPr lang="en-US" dirty="0" smtClean="0"/>
              <a:t>)</a:t>
            </a:r>
          </a:p>
          <a:p>
            <a:r>
              <a:rPr lang="en-US" dirty="0" smtClean="0"/>
              <a:t>(…).</a:t>
            </a:r>
            <a:r>
              <a:rPr lang="en-US" dirty="0" err="1" smtClean="0"/>
              <a:t>to_bytes</a:t>
            </a:r>
            <a:r>
              <a:rPr lang="en-US" dirty="0" smtClean="0"/>
              <a:t>(…,</a:t>
            </a:r>
            <a:r>
              <a:rPr lang="en-US" dirty="0" err="1" smtClean="0"/>
              <a:t>byteorder</a:t>
            </a:r>
            <a:r>
              <a:rPr lang="en-US" dirty="0" smtClean="0"/>
              <a:t>='big')</a:t>
            </a:r>
          </a:p>
          <a:p>
            <a:r>
              <a:rPr lang="en-US" dirty="0" err="1" smtClean="0"/>
              <a:t>int.from_bytes</a:t>
            </a:r>
            <a:r>
              <a:rPr lang="en-US" dirty="0" smtClean="0"/>
              <a:t>(…,</a:t>
            </a:r>
            <a:r>
              <a:rPr lang="en-US" dirty="0" err="1" smtClean="0"/>
              <a:t>byteorder</a:t>
            </a:r>
            <a:r>
              <a:rPr lang="en-US" dirty="0" smtClean="0"/>
              <a:t>='big')</a:t>
            </a:r>
          </a:p>
          <a:p>
            <a:r>
              <a:rPr lang="en-US" dirty="0" err="1" smtClean="0"/>
              <a:t>ord</a:t>
            </a:r>
            <a:r>
              <a:rPr lang="en-US" dirty="0" smtClean="0"/>
              <a:t>(…)</a:t>
            </a:r>
          </a:p>
          <a:p>
            <a:r>
              <a:rPr lang="en-US" dirty="0" err="1" smtClean="0"/>
              <a:t>chr</a:t>
            </a:r>
            <a:r>
              <a:rPr lang="en-US" dirty="0" smtClean="0"/>
              <a:t>(…)</a:t>
            </a:r>
          </a:p>
          <a:p>
            <a:r>
              <a:rPr lang="en-US" dirty="0" err="1" smtClean="0"/>
              <a:t>int</a:t>
            </a:r>
            <a:r>
              <a:rPr lang="en-US" dirty="0" smtClean="0"/>
              <a:t>(…)</a:t>
            </a:r>
          </a:p>
          <a:p>
            <a:r>
              <a:rPr lang="en-US" dirty="0" smtClean="0"/>
              <a:t>format(…,'x')</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35</a:t>
            </a:fld>
            <a:endParaRPr lang="en-US" altLang="en-US"/>
          </a:p>
        </p:txBody>
      </p:sp>
    </p:spTree>
    <p:extLst>
      <p:ext uri="{BB962C8B-B14F-4D97-AF65-F5344CB8AC3E}">
        <p14:creationId xmlns:p14="http://schemas.microsoft.com/office/powerpoint/2010/main" val="1160374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smtClean="0"/>
              <a:t>Why might </a:t>
            </a:r>
            <a:r>
              <a:rPr lang="en-US" b="1" dirty="0" err="1" smtClean="0"/>
              <a:t>int</a:t>
            </a:r>
            <a:r>
              <a:rPr lang="en-US" b="1" dirty="0" smtClean="0"/>
              <a:t>(…)</a:t>
            </a:r>
            <a:r>
              <a:rPr lang="en-US" dirty="0" smtClean="0"/>
              <a:t> and </a:t>
            </a:r>
            <a:r>
              <a:rPr lang="en-US" b="1" dirty="0" smtClean="0"/>
              <a:t>format(…)</a:t>
            </a:r>
            <a:r>
              <a:rPr lang="en-US" dirty="0" smtClean="0"/>
              <a:t> be less efficient than the others for creating a raw encoding?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36</a:t>
            </a:fld>
            <a:endParaRPr lang="en-US" altLang="en-US" dirty="0"/>
          </a:p>
        </p:txBody>
      </p:sp>
    </p:spTree>
    <p:extLst>
      <p:ext uri="{BB962C8B-B14F-4D97-AF65-F5344CB8AC3E}">
        <p14:creationId xmlns:p14="http://schemas.microsoft.com/office/powerpoint/2010/main" val="16099129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Message Length</a:t>
            </a:r>
            <a:endParaRPr lang="en-US" dirty="0"/>
          </a:p>
        </p:txBody>
      </p:sp>
      <p:sp>
        <p:nvSpPr>
          <p:cNvPr id="3" name="Content Placeholder 2"/>
          <p:cNvSpPr>
            <a:spLocks noGrp="1"/>
          </p:cNvSpPr>
          <p:nvPr>
            <p:ph idx="1"/>
          </p:nvPr>
        </p:nvSpPr>
        <p:spPr/>
        <p:txBody>
          <a:bodyPr/>
          <a:lstStyle/>
          <a:p>
            <a:r>
              <a:rPr lang="en-US" dirty="0"/>
              <a:t>Field </a:t>
            </a:r>
            <a:r>
              <a:rPr lang="en-US" dirty="0" smtClean="0"/>
              <a:t>at start of message</a:t>
            </a:r>
          </a:p>
          <a:p>
            <a:pPr marL="0" indent="0">
              <a:buNone/>
            </a:pPr>
            <a:r>
              <a:rPr lang="en-US" dirty="0" smtClean="0"/>
              <a:t>	</a:t>
            </a:r>
            <a:r>
              <a:rPr lang="en-US" b="1" dirty="0" smtClean="0"/>
              <a:t>03</a:t>
            </a:r>
            <a:r>
              <a:rPr lang="en-US" dirty="0" smtClean="0"/>
              <a:t> 31 0d 0a</a:t>
            </a:r>
          </a:p>
          <a:p>
            <a:r>
              <a:rPr lang="en-US" dirty="0" smtClean="0"/>
              <a:t>Special code at end of message</a:t>
            </a:r>
          </a:p>
          <a:p>
            <a:pPr marL="0" indent="0">
              <a:buNone/>
            </a:pPr>
            <a:r>
              <a:rPr lang="en-US" dirty="0"/>
              <a:t>	</a:t>
            </a:r>
            <a:r>
              <a:rPr lang="en-US" dirty="0" smtClean="0"/>
              <a:t>31 0d 0a </a:t>
            </a:r>
            <a:r>
              <a:rPr lang="en-US" b="1" dirty="0" smtClean="0"/>
              <a:t>00</a:t>
            </a:r>
          </a:p>
          <a:p>
            <a:pPr marL="0" indent="0">
              <a:buNone/>
            </a:pPr>
            <a:r>
              <a:rPr lang="en-US" dirty="0"/>
              <a:t>	</a:t>
            </a:r>
            <a:r>
              <a:rPr lang="en-US" dirty="0" smtClean="0"/>
              <a:t>HTTP header lines: </a:t>
            </a:r>
            <a:r>
              <a:rPr lang="en-US" b="1" dirty="0" smtClean="0"/>
              <a:t>0d0a</a:t>
            </a:r>
            <a:endParaRPr lang="en-US" b="1" dirty="0"/>
          </a:p>
          <a:p>
            <a:r>
              <a:rPr lang="en-US" dirty="0" smtClean="0"/>
              <a:t>Predetermined size</a:t>
            </a:r>
          </a:p>
          <a:p>
            <a:pPr marL="0" indent="0">
              <a:buNone/>
            </a:pPr>
            <a:r>
              <a:rPr lang="en-US" dirty="0" smtClean="0"/>
              <a:t>	TCP header</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37</a:t>
            </a:fld>
            <a:endParaRPr lang="en-US" altLang="en-US" dirty="0"/>
          </a:p>
        </p:txBody>
      </p:sp>
    </p:spTree>
    <p:extLst>
      <p:ext uri="{BB962C8B-B14F-4D97-AF65-F5344CB8AC3E}">
        <p14:creationId xmlns:p14="http://schemas.microsoft.com/office/powerpoint/2010/main" val="8091826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Messages</a:t>
            </a:r>
            <a:endParaRPr lang="en-US" dirty="0"/>
          </a:p>
        </p:txBody>
      </p:sp>
      <p:sp>
        <p:nvSpPr>
          <p:cNvPr id="3" name="Content Placeholder 2"/>
          <p:cNvSpPr>
            <a:spLocks noGrp="1"/>
          </p:cNvSpPr>
          <p:nvPr>
            <p:ph idx="1"/>
          </p:nvPr>
        </p:nvSpPr>
        <p:spPr/>
        <p:txBody>
          <a:bodyPr/>
          <a:lstStyle/>
          <a:p>
            <a:r>
              <a:rPr lang="en-US" dirty="0" smtClean="0"/>
              <a:t>Field at start of message</a:t>
            </a:r>
          </a:p>
          <a:p>
            <a:pPr marL="0" indent="0">
              <a:buNone/>
            </a:pPr>
            <a:r>
              <a:rPr lang="en-US" dirty="0"/>
              <a:t>	</a:t>
            </a:r>
            <a:r>
              <a:rPr lang="en-US" dirty="0" smtClean="0"/>
              <a:t>Read field – you know exactly what is where</a:t>
            </a:r>
          </a:p>
          <a:p>
            <a:r>
              <a:rPr lang="en-US" dirty="0" smtClean="0"/>
              <a:t>Special code at end of message</a:t>
            </a:r>
          </a:p>
          <a:p>
            <a:pPr marL="0" indent="0">
              <a:buNone/>
            </a:pPr>
            <a:r>
              <a:rPr lang="en-US" dirty="0"/>
              <a:t>	</a:t>
            </a:r>
            <a:r>
              <a:rPr lang="en-US" dirty="0" smtClean="0"/>
              <a:t>Keep reading until you find the code</a:t>
            </a:r>
          </a:p>
          <a:p>
            <a:r>
              <a:rPr lang="en-US" dirty="0" smtClean="0"/>
              <a:t>Predetermined size</a:t>
            </a:r>
          </a:p>
          <a:p>
            <a:pPr marL="0" indent="0">
              <a:buNone/>
            </a:pPr>
            <a:r>
              <a:rPr lang="en-US" dirty="0"/>
              <a:t>	</a:t>
            </a:r>
            <a:r>
              <a:rPr lang="en-US" dirty="0" smtClean="0"/>
              <a:t>Read all fields – you know exactly what is where</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38</a:t>
            </a:fld>
            <a:endParaRPr lang="en-US" altLang="en-US" dirty="0"/>
          </a:p>
        </p:txBody>
      </p:sp>
    </p:spTree>
    <p:extLst>
      <p:ext uri="{BB962C8B-B14F-4D97-AF65-F5344CB8AC3E}">
        <p14:creationId xmlns:p14="http://schemas.microsoft.com/office/powerpoint/2010/main" val="404614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The second and third bytes give the number of bytes in the payload.</a:t>
            </a:r>
          </a:p>
          <a:p>
            <a:pPr marL="0" indent="0">
              <a:buNone/>
            </a:pPr>
            <a:r>
              <a:rPr lang="en-US" dirty="0" smtClean="0"/>
              <a:t>Write a program in </a:t>
            </a:r>
            <a:r>
              <a:rPr lang="en-US" dirty="0" err="1" smtClean="0"/>
              <a:t>pseudocode</a:t>
            </a:r>
            <a:r>
              <a:rPr lang="en-US" dirty="0" smtClean="0"/>
              <a:t> to read the message and save the payload.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39</a:t>
            </a:fld>
            <a:endParaRPr lang="en-US" altLang="en-US" dirty="0"/>
          </a:p>
        </p:txBody>
      </p:sp>
    </p:spTree>
    <p:extLst>
      <p:ext uri="{BB962C8B-B14F-4D97-AF65-F5344CB8AC3E}">
        <p14:creationId xmlns:p14="http://schemas.microsoft.com/office/powerpoint/2010/main" val="342985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lists and strings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a = [1,2,3,4,5]</a:t>
            </a:r>
            <a:endParaRPr lang="en-US" dirty="0"/>
          </a:p>
          <a:p>
            <a:pPr marL="0" indent="0">
              <a:buNone/>
            </a:pPr>
            <a:r>
              <a:rPr lang="en-US" dirty="0" smtClean="0"/>
              <a:t>x = a[0]        	# x is an </a:t>
            </a:r>
            <a:r>
              <a:rPr lang="en-US" dirty="0" err="1" smtClean="0"/>
              <a:t>int</a:t>
            </a:r>
            <a:endParaRPr lang="en-US" dirty="0" smtClean="0"/>
          </a:p>
          <a:p>
            <a:pPr marL="0" indent="0">
              <a:buNone/>
            </a:pPr>
            <a:r>
              <a:rPr lang="en-US" dirty="0" smtClean="0"/>
              <a:t>y = a[2:4]       # y is a list</a:t>
            </a:r>
          </a:p>
          <a:p>
            <a:pPr marL="0" indent="0">
              <a:buNone/>
            </a:pPr>
            <a:r>
              <a:rPr lang="en-US" dirty="0" smtClean="0"/>
              <a:t>s = "</a:t>
            </a:r>
            <a:r>
              <a:rPr lang="en-US" dirty="0" err="1" smtClean="0"/>
              <a:t>abcde</a:t>
            </a:r>
            <a:r>
              <a:rPr lang="en-US" dirty="0" smtClean="0"/>
              <a:t>"  	# s is a </a:t>
            </a:r>
            <a:r>
              <a:rPr lang="en-US" dirty="0" err="1" smtClean="0"/>
              <a:t>str</a:t>
            </a:r>
            <a:endParaRPr lang="en-US" dirty="0" smtClean="0"/>
          </a:p>
          <a:p>
            <a:pPr marL="0" indent="0">
              <a:buNone/>
            </a:pPr>
            <a:r>
              <a:rPr lang="en-US" dirty="0" smtClean="0"/>
              <a:t>c = s[0]        	</a:t>
            </a:r>
            <a:r>
              <a:rPr lang="en-US" b="1" dirty="0" smtClean="0"/>
              <a:t># c is a </a:t>
            </a:r>
            <a:r>
              <a:rPr lang="en-US" b="1" dirty="0" err="1" smtClean="0"/>
              <a:t>str</a:t>
            </a:r>
            <a:r>
              <a:rPr lang="en-US" b="1" dirty="0" smtClean="0"/>
              <a:t>!</a:t>
            </a:r>
          </a:p>
          <a:p>
            <a:pPr marL="0" indent="0">
              <a:buNone/>
            </a:pPr>
            <a:r>
              <a:rPr lang="en-US" dirty="0" smtClean="0"/>
              <a:t>b = s[2:4]     	# b is a </a:t>
            </a:r>
            <a:r>
              <a:rPr lang="en-US" dirty="0" err="1" smtClean="0"/>
              <a:t>str</a:t>
            </a:r>
            <a:endParaRPr lang="en-US" dirty="0" smtClean="0"/>
          </a:p>
          <a:p>
            <a:pPr marL="0" indent="0">
              <a:buNone/>
            </a:pPr>
            <a:endParaRPr lang="en-US" dirty="0" smtClean="0"/>
          </a:p>
          <a:p>
            <a:pPr marL="0" indent="0">
              <a:buNone/>
            </a:pPr>
            <a:r>
              <a:rPr lang="en-US" dirty="0" smtClean="0"/>
              <a:t>if </a:t>
            </a:r>
            <a:r>
              <a:rPr lang="en-US" dirty="0" err="1" smtClean="0"/>
              <a:t>isinstance</a:t>
            </a:r>
            <a:r>
              <a:rPr lang="en-US" dirty="0" smtClean="0"/>
              <a:t>(</a:t>
            </a:r>
            <a:r>
              <a:rPr lang="en-US" dirty="0" err="1" smtClean="0"/>
              <a:t>c,str</a:t>
            </a:r>
            <a:r>
              <a:rPr lang="en-US" dirty="0" smtClean="0"/>
              <a:t>):</a:t>
            </a:r>
          </a:p>
          <a:p>
            <a:pPr marL="0" indent="0">
              <a:buNone/>
            </a:pPr>
            <a:r>
              <a:rPr lang="en-US" dirty="0" smtClean="0"/>
              <a:t>if type(c) is </a:t>
            </a:r>
            <a:r>
              <a:rPr lang="en-US" dirty="0" err="1" smtClean="0"/>
              <a:t>str</a:t>
            </a:r>
            <a:r>
              <a:rPr lang="en-US" dirty="0" smtClean="0"/>
              <a:t>:</a:t>
            </a:r>
          </a:p>
          <a:p>
            <a:pPr marL="0" indent="0">
              <a:buNone/>
            </a:pPr>
            <a:endParaRPr lang="en-US" dirty="0" smtClean="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645025" y="2174874"/>
            <a:ext cx="4498975" cy="4378325"/>
          </a:xfrm>
        </p:spPr>
        <p:txBody>
          <a:bodyPr/>
          <a:lstStyle/>
          <a:p>
            <a:pPr marL="0" indent="0">
              <a:buNone/>
            </a:pPr>
            <a:r>
              <a:rPr lang="en-US" dirty="0" smtClean="0"/>
              <a:t>long[] a = {1,2,3,4,5};</a:t>
            </a:r>
          </a:p>
          <a:p>
            <a:pPr marL="0" indent="0">
              <a:buNone/>
            </a:pPr>
            <a:r>
              <a:rPr lang="en-US" dirty="0" smtClean="0"/>
              <a:t>long x = a[0];</a:t>
            </a:r>
          </a:p>
          <a:p>
            <a:pPr marL="0" indent="0">
              <a:buNone/>
            </a:pPr>
            <a:r>
              <a:rPr lang="en-US" dirty="0" smtClean="0"/>
              <a:t># not possible for an array</a:t>
            </a:r>
          </a:p>
          <a:p>
            <a:pPr marL="0" indent="0">
              <a:buNone/>
            </a:pPr>
            <a:r>
              <a:rPr lang="en-US" dirty="0" smtClean="0"/>
              <a:t>String s = "</a:t>
            </a:r>
            <a:r>
              <a:rPr lang="en-US" dirty="0" err="1" smtClean="0"/>
              <a:t>abcde</a:t>
            </a:r>
            <a:r>
              <a:rPr lang="en-US" dirty="0" smtClean="0"/>
              <a:t>";</a:t>
            </a:r>
          </a:p>
          <a:p>
            <a:pPr marL="0" indent="0">
              <a:buNone/>
            </a:pPr>
            <a:r>
              <a:rPr lang="en-US" dirty="0" smtClean="0"/>
              <a:t>char c = </a:t>
            </a:r>
            <a:r>
              <a:rPr lang="en-US" dirty="0" err="1" smtClean="0"/>
              <a:t>s.charAt</a:t>
            </a:r>
            <a:r>
              <a:rPr lang="en-US" dirty="0" smtClean="0"/>
              <a:t>(0);</a:t>
            </a:r>
          </a:p>
          <a:p>
            <a:pPr marL="0" indent="0">
              <a:buNone/>
            </a:pPr>
            <a:r>
              <a:rPr lang="en-US" dirty="0" smtClean="0"/>
              <a:t>String b = </a:t>
            </a:r>
            <a:r>
              <a:rPr lang="en-US" dirty="0" err="1" smtClean="0"/>
              <a:t>s.substring</a:t>
            </a:r>
            <a:r>
              <a:rPr lang="en-US" dirty="0" smtClean="0"/>
              <a:t>(2,4);</a:t>
            </a:r>
          </a:p>
          <a:p>
            <a:pPr marL="0" indent="0">
              <a:buNone/>
            </a:pPr>
            <a:endParaRPr lang="en-US" dirty="0" smtClean="0"/>
          </a:p>
          <a:p>
            <a:pPr marL="0" indent="0">
              <a:buNone/>
            </a:pPr>
            <a:r>
              <a:rPr lang="en-US" dirty="0" smtClean="0"/>
              <a:t>if(b </a:t>
            </a:r>
            <a:r>
              <a:rPr lang="en-US" dirty="0" err="1" smtClean="0"/>
              <a:t>instanceof</a:t>
            </a:r>
            <a:r>
              <a:rPr lang="en-US" dirty="0" smtClean="0"/>
              <a:t> String)</a:t>
            </a:r>
          </a:p>
          <a:p>
            <a:pPr marL="0" indent="0">
              <a:buNone/>
            </a:pPr>
            <a:r>
              <a:rPr lang="en-US" dirty="0" smtClean="0"/>
              <a:t>if(</a:t>
            </a:r>
            <a:r>
              <a:rPr lang="en-US" dirty="0" err="1" smtClean="0"/>
              <a:t>b.getClass</a:t>
            </a:r>
            <a:r>
              <a:rPr lang="en-US" dirty="0" smtClean="0"/>
              <a:t>() == </a:t>
            </a:r>
            <a:r>
              <a:rPr lang="en-US" dirty="0" err="1" smtClean="0"/>
              <a:t>String.class</a:t>
            </a:r>
            <a:r>
              <a:rPr lang="en-US" dirty="0" smtClean="0"/>
              <a:t>)</a:t>
            </a:r>
          </a:p>
        </p:txBody>
      </p:sp>
      <p:sp>
        <p:nvSpPr>
          <p:cNvPr id="7" name="Footer Placeholder 6"/>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4</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12</a:t>
            </a:r>
            <a:endParaRPr lang="en-US" sz="2400" dirty="0"/>
          </a:p>
        </p:txBody>
      </p:sp>
    </p:spTree>
    <p:extLst>
      <p:ext uri="{BB962C8B-B14F-4D97-AF65-F5344CB8AC3E}">
        <p14:creationId xmlns:p14="http://schemas.microsoft.com/office/powerpoint/2010/main" val="26539209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Create a striped sequence of bytes</a:t>
            </a:r>
          </a:p>
          <a:p>
            <a:pPr marL="0" indent="0">
              <a:buNone/>
            </a:pPr>
            <a:r>
              <a:rPr lang="en-US" b="1" dirty="0" smtClean="0"/>
              <a:t>10101010 11001100</a:t>
            </a:r>
          </a:p>
          <a:p>
            <a:pPr marL="0" indent="0">
              <a:buNone/>
            </a:pPr>
            <a:r>
              <a:rPr lang="en-US" dirty="0" smtClean="0"/>
              <a:t>Create the integer stored (in Python) as</a:t>
            </a:r>
          </a:p>
          <a:p>
            <a:pPr marL="0" indent="0">
              <a:buNone/>
            </a:pPr>
            <a:r>
              <a:rPr lang="en-US" b="1" dirty="0" smtClean="0"/>
              <a:t>1100110010101010</a:t>
            </a:r>
          </a:p>
          <a:p>
            <a:pPr marL="0" indent="0">
              <a:buNone/>
            </a:pPr>
            <a:r>
              <a:rPr lang="en-US" dirty="0" smtClean="0"/>
              <a:t>Create the byte array</a:t>
            </a:r>
          </a:p>
          <a:p>
            <a:pPr marL="0" indent="0">
              <a:buNone/>
            </a:pPr>
            <a:r>
              <a:rPr lang="en-US" b="1" dirty="0" smtClean="0"/>
              <a:t>11001100 11001100 </a:t>
            </a:r>
            <a:r>
              <a:rPr lang="en-US" b="1" dirty="0"/>
              <a:t>10101010 10101010 </a:t>
            </a:r>
            <a:endParaRPr lang="en-US" b="1" dirty="0" smtClean="0"/>
          </a:p>
          <a:p>
            <a:pPr marL="0" indent="0">
              <a:buNone/>
            </a:pPr>
            <a:r>
              <a:rPr lang="en-US" dirty="0" smtClean="0"/>
              <a:t>Create the integer</a:t>
            </a:r>
          </a:p>
          <a:p>
            <a:pPr marL="0" indent="0">
              <a:buNone/>
            </a:pPr>
            <a:r>
              <a:rPr lang="en-US" b="1" dirty="0"/>
              <a:t>11001100 11001100 10101010 10101010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40</a:t>
            </a:fld>
            <a:endParaRPr lang="en-US" altLang="en-US" dirty="0"/>
          </a:p>
        </p:txBody>
      </p:sp>
    </p:spTree>
    <p:extLst>
      <p:ext uri="{BB962C8B-B14F-4D97-AF65-F5344CB8AC3E}">
        <p14:creationId xmlns:p14="http://schemas.microsoft.com/office/powerpoint/2010/main" val="19658895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smtClean="0"/>
              <a:t>Create the bytes object </a:t>
            </a:r>
            <a:r>
              <a:rPr lang="en-US" b="1" dirty="0" err="1" smtClean="0"/>
              <a:t>b'ABC</a:t>
            </a:r>
            <a:r>
              <a:rPr lang="en-US" b="1" dirty="0" smtClean="0"/>
              <a:t>' by using literal hexadecimal byte encoding</a:t>
            </a:r>
          </a:p>
          <a:p>
            <a:pPr marL="0" indent="0">
              <a:buNone/>
            </a:pPr>
            <a:endParaRPr lang="en-US" b="1" dirty="0"/>
          </a:p>
          <a:p>
            <a:pPr marL="0" indent="0">
              <a:buNone/>
            </a:pPr>
            <a:r>
              <a:rPr lang="en-US" sz="5400" b="1" dirty="0" smtClean="0"/>
              <a:t>b'\x______</a:t>
            </a:r>
          </a:p>
          <a:p>
            <a:pPr marL="0" indent="0">
              <a:buNone/>
            </a:pPr>
            <a:endParaRPr lang="en-US" dirty="0" smtClean="0"/>
          </a:p>
          <a:p>
            <a:pPr marL="0" indent="0">
              <a:buNone/>
            </a:pPr>
            <a:r>
              <a:rPr lang="en-US" dirty="0" smtClean="0"/>
              <a:t>Choose a number from 1 to 20. Write all the bits of this number when stored in an </a:t>
            </a:r>
            <a:r>
              <a:rPr lang="en-US" dirty="0" err="1" smtClean="0"/>
              <a:t>int</a:t>
            </a:r>
            <a:r>
              <a:rPr lang="en-US" dirty="0" smtClean="0"/>
              <a:t> in Python.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41</a:t>
            </a:fld>
            <a:endParaRPr lang="en-US" altLang="en-US" dirty="0"/>
          </a:p>
        </p:txBody>
      </p:sp>
    </p:spTree>
    <p:extLst>
      <p:ext uri="{BB962C8B-B14F-4D97-AF65-F5344CB8AC3E}">
        <p14:creationId xmlns:p14="http://schemas.microsoft.com/office/powerpoint/2010/main" val="41115495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smtClean="0"/>
              <a:t>Write the number 512 as a binary number (by hand)</a:t>
            </a:r>
          </a:p>
          <a:p>
            <a:pPr marL="0" indent="0">
              <a:buNone/>
            </a:pPr>
            <a:endParaRPr lang="en-US" dirty="0"/>
          </a:p>
          <a:p>
            <a:pPr marL="0" indent="0">
              <a:buNone/>
            </a:pPr>
            <a:r>
              <a:rPr lang="en-US" b="1" dirty="0" smtClean="0"/>
              <a:t>Write how this number will be stored in binary as a python </a:t>
            </a:r>
            <a:r>
              <a:rPr lang="en-US" b="1" dirty="0" err="1" smtClean="0"/>
              <a:t>int</a:t>
            </a:r>
            <a:endParaRPr lang="en-US" b="1" dirty="0" smtClean="0"/>
          </a:p>
          <a:p>
            <a:pPr marL="0" indent="0">
              <a:buNone/>
            </a:pPr>
            <a:endParaRPr lang="en-US" dirty="0"/>
          </a:p>
          <a:p>
            <a:pPr marL="0" indent="0">
              <a:buNone/>
            </a:pPr>
            <a:r>
              <a:rPr lang="en-US" dirty="0" smtClean="0"/>
              <a:t>Write the bits used to store the result of </a:t>
            </a:r>
          </a:p>
          <a:p>
            <a:pPr marL="0" indent="0">
              <a:buNone/>
            </a:pPr>
            <a:r>
              <a:rPr lang="en-US" dirty="0" smtClean="0"/>
              <a:t>(512).</a:t>
            </a:r>
            <a:r>
              <a:rPr lang="en-US" dirty="0" err="1" smtClean="0"/>
              <a:t>to_bytes</a:t>
            </a:r>
            <a:r>
              <a:rPr lang="en-US" dirty="0" smtClean="0"/>
              <a:t>(4,"big")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42</a:t>
            </a:fld>
            <a:endParaRPr lang="en-US" altLang="en-US" dirty="0"/>
          </a:p>
        </p:txBody>
      </p:sp>
    </p:spTree>
    <p:extLst>
      <p:ext uri="{BB962C8B-B14F-4D97-AF65-F5344CB8AC3E}">
        <p14:creationId xmlns:p14="http://schemas.microsoft.com/office/powerpoint/2010/main" val="8217449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a:t>Explain why you do not want to use </a:t>
            </a:r>
            <a:r>
              <a:rPr lang="en-US" b="1" dirty="0" err="1"/>
              <a:t>int</a:t>
            </a:r>
            <a:r>
              <a:rPr lang="en-US" b="1" dirty="0"/>
              <a:t>, </a:t>
            </a:r>
            <a:r>
              <a:rPr lang="en-US" b="1" dirty="0" err="1"/>
              <a:t>str</a:t>
            </a:r>
            <a:r>
              <a:rPr lang="en-US" b="1" dirty="0"/>
              <a:t>, or .format for manipulating bits and bytes in </a:t>
            </a:r>
            <a:r>
              <a:rPr lang="en-US" b="1" dirty="0" smtClean="0"/>
              <a:t>Python</a:t>
            </a:r>
          </a:p>
          <a:p>
            <a:pPr marL="0" indent="0">
              <a:buNone/>
            </a:pPr>
            <a:endParaRPr lang="en-US" b="1" dirty="0"/>
          </a:p>
          <a:p>
            <a:pPr marL="0" indent="0">
              <a:buNone/>
            </a:pPr>
            <a:endParaRPr lang="en-US" dirty="0" smtClean="0"/>
          </a:p>
          <a:p>
            <a:pPr marL="0" indent="0">
              <a:buNone/>
            </a:pPr>
            <a:r>
              <a:rPr lang="en-US" dirty="0" smtClean="0"/>
              <a:t>Write what will be displayed by </a:t>
            </a:r>
            <a:br>
              <a:rPr lang="en-US" dirty="0" smtClean="0"/>
            </a:br>
            <a:r>
              <a:rPr lang="en-US" dirty="0" smtClean="0"/>
              <a:t>print(</a:t>
            </a:r>
            <a:r>
              <a:rPr lang="en-US" dirty="0" err="1" smtClean="0"/>
              <a:t>chr</a:t>
            </a:r>
            <a:r>
              <a:rPr lang="en-US" dirty="0" smtClean="0"/>
              <a:t>(0x32)+</a:t>
            </a:r>
            <a:r>
              <a:rPr lang="en-US" dirty="0" err="1" smtClean="0"/>
              <a:t>chr</a:t>
            </a:r>
            <a:r>
              <a:rPr lang="en-US" dirty="0" smtClean="0"/>
              <a:t>(0x30)+</a:t>
            </a:r>
            <a:r>
              <a:rPr lang="en-US" dirty="0" err="1" smtClean="0"/>
              <a:t>chr</a:t>
            </a:r>
            <a:r>
              <a:rPr lang="en-US" dirty="0" smtClean="0"/>
              <a:t>(0x31)+</a:t>
            </a:r>
            <a:r>
              <a:rPr lang="en-US" dirty="0" err="1"/>
              <a:t>chr</a:t>
            </a:r>
            <a:r>
              <a:rPr lang="en-US" dirty="0"/>
              <a:t>(0x36) </a:t>
            </a:r>
            <a:r>
              <a:rPr lang="en-US" dirty="0" smtClean="0"/>
              <a:t>	+</a:t>
            </a:r>
            <a:r>
              <a:rPr lang="en-US" dirty="0" err="1" smtClean="0"/>
              <a:t>chr</a:t>
            </a:r>
            <a:r>
              <a:rPr lang="en-US" dirty="0" smtClean="0"/>
              <a:t>(0x20)+</a:t>
            </a:r>
            <a:r>
              <a:rPr lang="en-US" dirty="0" err="1" smtClean="0"/>
              <a:t>chr</a:t>
            </a:r>
            <a:r>
              <a:rPr lang="en-US" dirty="0" smtClean="0"/>
              <a:t>(0x41)+</a:t>
            </a:r>
            <a:r>
              <a:rPr lang="en-US" dirty="0" err="1" smtClean="0"/>
              <a:t>chr</a:t>
            </a:r>
            <a:r>
              <a:rPr lang="en-US" dirty="0" smtClean="0"/>
              <a:t>(0x44))</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43</a:t>
            </a:fld>
            <a:endParaRPr lang="en-US" altLang="en-US" dirty="0"/>
          </a:p>
        </p:txBody>
      </p:sp>
    </p:spTree>
    <p:extLst>
      <p:ext uri="{BB962C8B-B14F-4D97-AF65-F5344CB8AC3E}">
        <p14:creationId xmlns:p14="http://schemas.microsoft.com/office/powerpoint/2010/main" val="30985549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 little endian byte order</a:t>
            </a:r>
            <a:endParaRPr lang="en-US" dirty="0"/>
          </a:p>
        </p:txBody>
      </p:sp>
      <p:sp>
        <p:nvSpPr>
          <p:cNvPr id="9" name="Content Placeholder 8"/>
          <p:cNvSpPr>
            <a:spLocks noGrp="1"/>
          </p:cNvSpPr>
          <p:nvPr>
            <p:ph idx="1"/>
          </p:nvPr>
        </p:nvSpPr>
        <p:spPr/>
        <p:txBody>
          <a:bodyPr/>
          <a:lstStyle/>
          <a:p>
            <a:pPr marL="344487" lvl="1" indent="0">
              <a:buNone/>
            </a:pPr>
            <a:r>
              <a:rPr lang="en-US" dirty="0" smtClean="0"/>
              <a:t>Consider the number 1030 = 1024 + 4 + 2 = </a:t>
            </a:r>
          </a:p>
          <a:p>
            <a:pPr marL="344487" lvl="1" indent="0">
              <a:buNone/>
            </a:pPr>
            <a:r>
              <a:rPr lang="en-US" dirty="0" smtClean="0"/>
              <a:t>100 0000 0110</a:t>
            </a:r>
            <a:r>
              <a:rPr lang="en-US" baseline="-25000" dirty="0" smtClean="0"/>
              <a:t>2</a:t>
            </a:r>
            <a:r>
              <a:rPr lang="en-US" dirty="0" smtClean="0"/>
              <a:t> = 406</a:t>
            </a:r>
            <a:r>
              <a:rPr lang="en-US" baseline="-25000" dirty="0" smtClean="0"/>
              <a:t>16</a:t>
            </a:r>
            <a:r>
              <a:rPr lang="en-US" dirty="0" smtClean="0"/>
              <a:t>= 0x04 06</a:t>
            </a:r>
          </a:p>
          <a:p>
            <a:pPr lvl="1"/>
            <a:r>
              <a:rPr lang="en-US" dirty="0" smtClean="0"/>
              <a:t>Big endian: the first bytes (low index bytes) are the most significant bytes </a:t>
            </a:r>
          </a:p>
          <a:p>
            <a:pPr marL="344487" lvl="1" indent="0">
              <a:buNone/>
            </a:pPr>
            <a:r>
              <a:rPr lang="en-US" dirty="0" smtClean="0"/>
              <a:t>04 06</a:t>
            </a:r>
          </a:p>
          <a:p>
            <a:pPr lvl="1"/>
            <a:r>
              <a:rPr lang="en-US" dirty="0" smtClean="0"/>
              <a:t>Little endian: the last bytes (high index bytes) are the most significant bytes</a:t>
            </a:r>
          </a:p>
          <a:p>
            <a:pPr marL="344487" lvl="1" indent="0">
              <a:buNone/>
            </a:pPr>
            <a:r>
              <a:rPr lang="en-US" dirty="0" smtClean="0"/>
              <a:t>06 04</a:t>
            </a:r>
          </a:p>
          <a:p>
            <a:pPr marL="344487" lvl="1" indent="0">
              <a:buNone/>
            </a:pPr>
            <a:r>
              <a:rPr lang="en-US" dirty="0" smtClean="0"/>
              <a:t>(Not 60 40 or 60 20 or 0110 0010 – only bytes are reversed, not bits)</a:t>
            </a:r>
          </a:p>
          <a:p>
            <a:pPr marL="344487" lvl="1" indent="0">
              <a:buNone/>
            </a:pP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44</a:t>
            </a:fld>
            <a:endParaRPr lang="en-US" altLang="en-US"/>
          </a:p>
        </p:txBody>
      </p:sp>
    </p:spTree>
    <p:extLst>
      <p:ext uri="{BB962C8B-B14F-4D97-AF65-F5344CB8AC3E}">
        <p14:creationId xmlns:p14="http://schemas.microsoft.com/office/powerpoint/2010/main" val="13614875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 one for each line:</a:t>
            </a:r>
            <a:endParaRPr lang="en-US" dirty="0"/>
          </a:p>
        </p:txBody>
      </p:sp>
      <p:sp>
        <p:nvSpPr>
          <p:cNvPr id="3" name="Content Placeholder 2"/>
          <p:cNvSpPr>
            <a:spLocks noGrp="1"/>
          </p:cNvSpPr>
          <p:nvPr>
            <p:ph idx="1"/>
          </p:nvPr>
        </p:nvSpPr>
        <p:spPr/>
        <p:txBody>
          <a:bodyPr/>
          <a:lstStyle/>
          <a:p>
            <a:pPr marL="0" indent="0">
              <a:buNone/>
            </a:pPr>
            <a:r>
              <a:rPr lang="en-US" dirty="0" smtClean="0"/>
              <a:t>Network order is:</a:t>
            </a:r>
          </a:p>
          <a:p>
            <a:pPr marL="0" indent="0">
              <a:buNone/>
            </a:pPr>
            <a:endParaRPr lang="en-US" dirty="0"/>
          </a:p>
          <a:p>
            <a:pPr marL="0" indent="0" algn="ctr">
              <a:buNone/>
            </a:pPr>
            <a:r>
              <a:rPr lang="en-US" b="1" dirty="0" smtClean="0"/>
              <a:t>Big Endian / Little Endian</a:t>
            </a:r>
          </a:p>
          <a:p>
            <a:pPr marL="0" indent="0" algn="ctr">
              <a:buNone/>
            </a:pPr>
            <a:endParaRPr lang="en-US" dirty="0"/>
          </a:p>
          <a:p>
            <a:pPr marL="0" indent="0">
              <a:buNone/>
            </a:pPr>
            <a:r>
              <a:rPr lang="en-US" dirty="0" smtClean="0"/>
              <a:t>Intel machines are:</a:t>
            </a:r>
          </a:p>
          <a:p>
            <a:pPr marL="0" indent="0">
              <a:buNone/>
            </a:pPr>
            <a:endParaRPr lang="en-US" dirty="0" smtClean="0"/>
          </a:p>
          <a:p>
            <a:pPr marL="0" indent="0" algn="ctr">
              <a:buNone/>
            </a:pPr>
            <a:r>
              <a:rPr lang="en-US" b="1" dirty="0" smtClean="0"/>
              <a:t>Big </a:t>
            </a:r>
            <a:r>
              <a:rPr lang="en-US" b="1" dirty="0"/>
              <a:t>Endian / Little Endian</a:t>
            </a:r>
          </a:p>
          <a:p>
            <a:pPr marL="0" indent="0" algn="ctr">
              <a:buNone/>
            </a:pPr>
            <a:endParaRPr lang="en-US" dirty="0" smtClean="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45</a:t>
            </a:fld>
            <a:endParaRPr lang="en-US" altLang="en-US" dirty="0"/>
          </a:p>
        </p:txBody>
      </p:sp>
    </p:spTree>
    <p:extLst>
      <p:ext uri="{BB962C8B-B14F-4D97-AF65-F5344CB8AC3E}">
        <p14:creationId xmlns:p14="http://schemas.microsoft.com/office/powerpoint/2010/main" val="12588853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(purely optional)</a:t>
            </a:r>
            <a:endParaRPr lang="en-US" dirty="0"/>
          </a:p>
        </p:txBody>
      </p:sp>
      <p:sp>
        <p:nvSpPr>
          <p:cNvPr id="3" name="Content Placeholder 2"/>
          <p:cNvSpPr>
            <a:spLocks noGrp="1"/>
          </p:cNvSpPr>
          <p:nvPr>
            <p:ph idx="1"/>
          </p:nvPr>
        </p:nvSpPr>
        <p:spPr/>
        <p:txBody>
          <a:bodyPr/>
          <a:lstStyle/>
          <a:p>
            <a:pPr marL="0" indent="0">
              <a:buNone/>
            </a:pPr>
            <a:r>
              <a:rPr lang="en-US" dirty="0" smtClean="0"/>
              <a:t>Explore the operators &lt;&lt;, &gt;&gt;, &amp;, and I in Python.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46</a:t>
            </a:fld>
            <a:endParaRPr lang="en-US" altLang="en-US" dirty="0"/>
          </a:p>
        </p:txBody>
      </p:sp>
    </p:spTree>
    <p:extLst>
      <p:ext uri="{BB962C8B-B14F-4D97-AF65-F5344CB8AC3E}">
        <p14:creationId xmlns:p14="http://schemas.microsoft.com/office/powerpoint/2010/main" val="10984836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primes string (purely optional)</a:t>
            </a:r>
            <a:endParaRPr lang="en-US" dirty="0"/>
          </a:p>
        </p:txBody>
      </p:sp>
      <p:sp>
        <p:nvSpPr>
          <p:cNvPr id="3" name="Content Placeholder 2"/>
          <p:cNvSpPr>
            <a:spLocks noGrp="1"/>
          </p:cNvSpPr>
          <p:nvPr>
            <p:ph idx="1"/>
          </p:nvPr>
        </p:nvSpPr>
        <p:spPr/>
        <p:txBody>
          <a:bodyPr/>
          <a:lstStyle/>
          <a:p>
            <a:pPr marL="0" indent="0">
              <a:buNone/>
            </a:pPr>
            <a:r>
              <a:rPr lang="en-US" dirty="0" smtClean="0"/>
              <a:t>…1111111111111111100000000000001111111111100000001111100011</a:t>
            </a:r>
          </a:p>
          <a:p>
            <a:pPr marL="0" indent="0">
              <a:buNone/>
            </a:pPr>
            <a:endParaRPr lang="en-US" dirty="0"/>
          </a:p>
          <a:p>
            <a:pPr marL="0" indent="0">
              <a:buNone/>
            </a:pPr>
            <a:endParaRPr lang="en-US" dirty="0" smtClean="0"/>
          </a:p>
          <a:p>
            <a:pPr marL="0" indent="0">
              <a:buNone/>
            </a:pPr>
            <a:r>
              <a:rPr lang="en-US" dirty="0" smtClean="0"/>
              <a:t>(Why is this a "primes" string?)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47</a:t>
            </a:fld>
            <a:endParaRPr lang="en-US" altLang="en-US" dirty="0"/>
          </a:p>
        </p:txBody>
      </p:sp>
    </p:spTree>
    <p:extLst>
      <p:ext uri="{BB962C8B-B14F-4D97-AF65-F5344CB8AC3E}">
        <p14:creationId xmlns:p14="http://schemas.microsoft.com/office/powerpoint/2010/main" val="2393032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Brainstorm a list of as many sub-methods for a program to parse this file as you can.</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48</a:t>
            </a:fld>
            <a:endParaRPr lang="en-US" altLang="en-US" dirty="0"/>
          </a:p>
        </p:txBody>
      </p:sp>
    </p:spTree>
    <p:extLst>
      <p:ext uri="{BB962C8B-B14F-4D97-AF65-F5344CB8AC3E}">
        <p14:creationId xmlns:p14="http://schemas.microsoft.com/office/powerpoint/2010/main" val="28673862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Write </a:t>
            </a:r>
            <a:r>
              <a:rPr lang="en-US" dirty="0" err="1" smtClean="0"/>
              <a:t>pseudocode</a:t>
            </a:r>
            <a:r>
              <a:rPr lang="en-US" dirty="0" smtClean="0"/>
              <a:t> to read in the file and stop before reading past the end.</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49</a:t>
            </a:fld>
            <a:endParaRPr lang="en-US" altLang="en-US" dirty="0"/>
          </a:p>
        </p:txBody>
      </p:sp>
    </p:spTree>
    <p:extLst>
      <p:ext uri="{BB962C8B-B14F-4D97-AF65-F5344CB8AC3E}">
        <p14:creationId xmlns:p14="http://schemas.microsoft.com/office/powerpoint/2010/main" val="4232889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indices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a:t>s = "</a:t>
            </a:r>
            <a:r>
              <a:rPr lang="en-US" dirty="0" err="1"/>
              <a:t>abcde</a:t>
            </a:r>
            <a:r>
              <a:rPr lang="en-US" dirty="0" smtClean="0"/>
              <a:t>"</a:t>
            </a:r>
          </a:p>
          <a:p>
            <a:pPr marL="0" indent="0">
              <a:buNone/>
            </a:pPr>
            <a:r>
              <a:rPr lang="en-US" dirty="0" smtClean="0"/>
              <a:t>length = </a:t>
            </a:r>
            <a:r>
              <a:rPr lang="en-US" dirty="0" err="1" smtClean="0"/>
              <a:t>len</a:t>
            </a:r>
            <a:r>
              <a:rPr lang="en-US" dirty="0" smtClean="0"/>
              <a:t>(s)</a:t>
            </a:r>
          </a:p>
          <a:p>
            <a:pPr marL="0" indent="0">
              <a:buNone/>
            </a:pPr>
            <a:r>
              <a:rPr lang="en-US" dirty="0" smtClean="0"/>
              <a:t>d </a:t>
            </a:r>
            <a:r>
              <a:rPr lang="en-US" dirty="0"/>
              <a:t>= s[-1</a:t>
            </a:r>
            <a:r>
              <a:rPr lang="en-US" dirty="0" smtClean="0"/>
              <a:t>]</a:t>
            </a:r>
            <a:endParaRPr lang="en-US" dirty="0"/>
          </a:p>
          <a:p>
            <a:pPr marL="0" indent="0">
              <a:buNone/>
            </a:pPr>
            <a:r>
              <a:rPr lang="en-US" dirty="0"/>
              <a:t>b = s[-2:-1</a:t>
            </a:r>
            <a:r>
              <a:rPr lang="en-US" dirty="0" smtClean="0"/>
              <a:t>]</a:t>
            </a:r>
            <a:endParaRPr lang="en-US" dirty="0"/>
          </a:p>
          <a:p>
            <a:pPr marL="0" indent="0">
              <a:buNone/>
            </a:pPr>
            <a:r>
              <a:rPr lang="en-US" dirty="0" smtClean="0"/>
              <a:t>b </a:t>
            </a:r>
            <a:r>
              <a:rPr lang="en-US" dirty="0"/>
              <a:t>= s[-2</a:t>
            </a:r>
            <a:r>
              <a:rPr lang="en-US" dirty="0" smtClean="0"/>
              <a:t>:]</a:t>
            </a:r>
            <a:endParaRPr lang="en-US" dirty="0"/>
          </a:p>
          <a:p>
            <a:pPr marL="0" indent="0">
              <a:buNone/>
            </a:pPr>
            <a:r>
              <a:rPr lang="en-US" dirty="0" smtClean="0"/>
              <a:t>b = s[:2]</a:t>
            </a:r>
          </a:p>
          <a:p>
            <a:pPr marL="0" indent="0">
              <a:buNone/>
            </a:pPr>
            <a:r>
              <a:rPr lang="en-US" b="1" dirty="0" smtClean="0"/>
              <a:t>OR</a:t>
            </a:r>
            <a:r>
              <a:rPr lang="en-US" dirty="0" smtClean="0"/>
              <a:t> b = s[0:2]</a:t>
            </a:r>
            <a:endParaRPr lang="en-US"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a:t>String s = "</a:t>
            </a:r>
            <a:r>
              <a:rPr lang="en-US" dirty="0" err="1"/>
              <a:t>abcde</a:t>
            </a:r>
            <a:r>
              <a:rPr lang="en-US" dirty="0"/>
              <a:t>";</a:t>
            </a:r>
          </a:p>
          <a:p>
            <a:pPr marL="0" indent="0">
              <a:buNone/>
            </a:pPr>
            <a:r>
              <a:rPr lang="en-US" dirty="0" err="1" smtClean="0"/>
              <a:t>int</a:t>
            </a:r>
            <a:r>
              <a:rPr lang="en-US" dirty="0"/>
              <a:t> </a:t>
            </a:r>
            <a:r>
              <a:rPr lang="en-US" dirty="0" err="1" smtClean="0"/>
              <a:t>len</a:t>
            </a:r>
            <a:r>
              <a:rPr lang="en-US" dirty="0" smtClean="0"/>
              <a:t> = </a:t>
            </a:r>
            <a:r>
              <a:rPr lang="en-US" dirty="0" err="1" smtClean="0"/>
              <a:t>s.length</a:t>
            </a:r>
            <a:r>
              <a:rPr lang="en-US" dirty="0" smtClean="0"/>
              <a:t>();</a:t>
            </a:r>
            <a:endParaRPr lang="en-US" dirty="0"/>
          </a:p>
          <a:p>
            <a:pPr marL="0" indent="0">
              <a:buNone/>
            </a:pPr>
            <a:r>
              <a:rPr lang="en-US" dirty="0"/>
              <a:t>char d = </a:t>
            </a:r>
            <a:r>
              <a:rPr lang="en-US" dirty="0" err="1" smtClean="0"/>
              <a:t>s.charAt</a:t>
            </a:r>
            <a:r>
              <a:rPr lang="en-US" dirty="0" smtClean="0"/>
              <a:t>(len-1)</a:t>
            </a:r>
          </a:p>
          <a:p>
            <a:pPr marL="0" indent="0">
              <a:buNone/>
            </a:pPr>
            <a:r>
              <a:rPr lang="en-US" dirty="0" smtClean="0"/>
              <a:t>b </a:t>
            </a:r>
            <a:r>
              <a:rPr lang="en-US" dirty="0"/>
              <a:t>= </a:t>
            </a:r>
            <a:r>
              <a:rPr lang="en-US" dirty="0" err="1" smtClean="0"/>
              <a:t>s.substring</a:t>
            </a:r>
            <a:r>
              <a:rPr lang="en-US" dirty="0" smtClean="0"/>
              <a:t>(len-2,len-1)</a:t>
            </a:r>
            <a:endParaRPr lang="en-US" dirty="0"/>
          </a:p>
          <a:p>
            <a:pPr marL="0" indent="0">
              <a:buNone/>
            </a:pPr>
            <a:r>
              <a:rPr lang="en-US" dirty="0"/>
              <a:t>b = </a:t>
            </a:r>
            <a:r>
              <a:rPr lang="en-US" dirty="0" err="1" smtClean="0"/>
              <a:t>s.substring</a:t>
            </a:r>
            <a:r>
              <a:rPr lang="en-US" dirty="0" smtClean="0"/>
              <a:t>(len-2,len)</a:t>
            </a:r>
            <a:endParaRPr lang="en-US" dirty="0"/>
          </a:p>
          <a:p>
            <a:pPr marL="0" indent="0">
              <a:buNone/>
            </a:pPr>
            <a:r>
              <a:rPr lang="en-US" dirty="0" smtClean="0"/>
              <a:t>b = </a:t>
            </a:r>
            <a:r>
              <a:rPr lang="en-US" dirty="0" err="1" smtClean="0"/>
              <a:t>s.substring</a:t>
            </a:r>
            <a:r>
              <a:rPr lang="en-US" dirty="0" smtClean="0"/>
              <a:t>(0,2)</a:t>
            </a:r>
            <a:endParaRPr lang="en-US" dirty="0"/>
          </a:p>
        </p:txBody>
      </p:sp>
      <p:sp>
        <p:nvSpPr>
          <p:cNvPr id="7" name="Footer Placeholder 6"/>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5</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13</a:t>
            </a:r>
            <a:endParaRPr lang="en-US" sz="2400" dirty="0"/>
          </a:p>
        </p:txBody>
      </p:sp>
    </p:spTree>
    <p:extLst>
      <p:ext uri="{BB962C8B-B14F-4D97-AF65-F5344CB8AC3E}">
        <p14:creationId xmlns:p14="http://schemas.microsoft.com/office/powerpoint/2010/main" val="20642242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Write </a:t>
            </a:r>
            <a:r>
              <a:rPr lang="en-US" b="1" dirty="0" smtClean="0"/>
              <a:t>Python code </a:t>
            </a:r>
            <a:r>
              <a:rPr lang="en-US" dirty="0" smtClean="0"/>
              <a:t>to read in the file and stop before reading past the end.</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50</a:t>
            </a:fld>
            <a:endParaRPr lang="en-US" altLang="en-US" dirty="0"/>
          </a:p>
        </p:txBody>
      </p:sp>
    </p:spTree>
    <p:extLst>
      <p:ext uri="{BB962C8B-B14F-4D97-AF65-F5344CB8AC3E}">
        <p14:creationId xmlns:p14="http://schemas.microsoft.com/office/powerpoint/2010/main" val="22582520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literal types</a:t>
            </a:r>
            <a:endParaRPr lang="en-US" dirty="0"/>
          </a:p>
        </p:txBody>
      </p:sp>
      <p:sp>
        <p:nvSpPr>
          <p:cNvPr id="8" name="Text Placeholder 7"/>
          <p:cNvSpPr>
            <a:spLocks noGrp="1"/>
          </p:cNvSpPr>
          <p:nvPr>
            <p:ph type="body" idx="1"/>
          </p:nvPr>
        </p:nvSpPr>
        <p:spPr/>
        <p:txBody>
          <a:bodyPr/>
          <a:lstStyle/>
          <a:p>
            <a:r>
              <a:rPr lang="en-US" dirty="0" smtClean="0"/>
              <a:t>Python</a:t>
            </a:r>
            <a:endParaRPr lang="en-US" dirty="0"/>
          </a:p>
        </p:txBody>
      </p:sp>
      <p:sp>
        <p:nvSpPr>
          <p:cNvPr id="9" name="Content Placeholder 8"/>
          <p:cNvSpPr>
            <a:spLocks noGrp="1"/>
          </p:cNvSpPr>
          <p:nvPr>
            <p:ph sz="half" idx="2"/>
          </p:nvPr>
        </p:nvSpPr>
        <p:spPr/>
        <p:txBody>
          <a:bodyPr/>
          <a:lstStyle/>
          <a:p>
            <a:pPr marL="0" indent="0">
              <a:buNone/>
            </a:pPr>
            <a:r>
              <a:rPr lang="en-US" dirty="0" smtClean="0"/>
              <a:t>Specify bits in a byte</a:t>
            </a:r>
          </a:p>
          <a:p>
            <a:pPr marL="0" indent="0">
              <a:buNone/>
            </a:pPr>
            <a:r>
              <a:rPr lang="en-US" dirty="0" smtClean="0"/>
              <a:t>b = b'\</a:t>
            </a:r>
            <a:r>
              <a:rPr lang="en-US" dirty="0" err="1" smtClean="0"/>
              <a:t>xff</a:t>
            </a:r>
            <a:r>
              <a:rPr lang="en-US" dirty="0" smtClean="0"/>
              <a:t>'</a:t>
            </a:r>
          </a:p>
          <a:p>
            <a:pPr marL="0" indent="0">
              <a:buNone/>
            </a:pPr>
            <a:r>
              <a:rPr lang="en-US" dirty="0" smtClean="0"/>
              <a:t>Specify bits in an </a:t>
            </a:r>
            <a:r>
              <a:rPr lang="en-US" dirty="0" err="1" smtClean="0"/>
              <a:t>int</a:t>
            </a:r>
            <a:endParaRPr lang="en-US" dirty="0" smtClean="0"/>
          </a:p>
          <a:p>
            <a:pPr marL="0" indent="0">
              <a:buNone/>
            </a:pPr>
            <a:r>
              <a:rPr lang="en-US" dirty="0" err="1" smtClean="0"/>
              <a:t>i</a:t>
            </a:r>
            <a:r>
              <a:rPr lang="en-US" dirty="0" smtClean="0"/>
              <a:t> = 0x7fffffff</a:t>
            </a:r>
          </a:p>
          <a:p>
            <a:pPr marL="0" indent="0">
              <a:buNone/>
            </a:pPr>
            <a:endParaRPr lang="en-US" dirty="0"/>
          </a:p>
        </p:txBody>
      </p:sp>
      <p:sp>
        <p:nvSpPr>
          <p:cNvPr id="10" name="Text Placeholder 9"/>
          <p:cNvSpPr>
            <a:spLocks noGrp="1"/>
          </p:cNvSpPr>
          <p:nvPr>
            <p:ph type="body" sz="quarter" idx="3"/>
          </p:nvPr>
        </p:nvSpPr>
        <p:spPr/>
        <p:txBody>
          <a:bodyPr/>
          <a:lstStyle/>
          <a:p>
            <a:r>
              <a:rPr lang="en-US" dirty="0" smtClean="0"/>
              <a:t>Java</a:t>
            </a:r>
            <a:endParaRPr lang="en-US" dirty="0"/>
          </a:p>
        </p:txBody>
      </p:sp>
      <p:sp>
        <p:nvSpPr>
          <p:cNvPr id="11" name="Content Placeholder 10"/>
          <p:cNvSpPr>
            <a:spLocks noGrp="1"/>
          </p:cNvSpPr>
          <p:nvPr>
            <p:ph sz="quarter" idx="4"/>
          </p:nvPr>
        </p:nvSpPr>
        <p:spPr/>
        <p:txBody>
          <a:bodyPr/>
          <a:lstStyle/>
          <a:p>
            <a:pPr marL="0" indent="0">
              <a:buNone/>
            </a:pPr>
            <a:endParaRPr lang="en-US" dirty="0" smtClean="0"/>
          </a:p>
          <a:p>
            <a:pPr marL="0" indent="0">
              <a:buNone/>
            </a:pPr>
            <a:r>
              <a:rPr lang="en-US" dirty="0" smtClean="0"/>
              <a:t>byte b = 0xff;</a:t>
            </a:r>
          </a:p>
          <a:p>
            <a:pPr marL="0" indent="0">
              <a:buNone/>
            </a:pPr>
            <a:endParaRPr lang="en-US" dirty="0" smtClean="0"/>
          </a:p>
          <a:p>
            <a:pPr marL="0" indent="0">
              <a:buNone/>
            </a:pPr>
            <a:r>
              <a:rPr lang="en-US" dirty="0" err="1" smtClean="0"/>
              <a:t>int</a:t>
            </a:r>
            <a:r>
              <a:rPr lang="en-US" dirty="0" smtClean="0"/>
              <a:t> </a:t>
            </a:r>
            <a:r>
              <a:rPr lang="en-US" dirty="0" err="1" smtClean="0"/>
              <a:t>i</a:t>
            </a:r>
            <a:r>
              <a:rPr lang="en-US" dirty="0" smtClean="0"/>
              <a:t> = 0x7fffffff;</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51</a:t>
            </a:fld>
            <a:endParaRPr lang="en-US" altLang="en-US" dirty="0"/>
          </a:p>
        </p:txBody>
      </p:sp>
    </p:spTree>
    <p:extLst>
      <p:ext uri="{BB962C8B-B14F-4D97-AF65-F5344CB8AC3E}">
        <p14:creationId xmlns:p14="http://schemas.microsoft.com/office/powerpoint/2010/main" val="36556743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byte lists and strings</a:t>
            </a:r>
            <a:endParaRPr lang="en-US" dirty="0"/>
          </a:p>
        </p:txBody>
      </p:sp>
      <p:sp>
        <p:nvSpPr>
          <p:cNvPr id="6" name="Text Placeholder 5"/>
          <p:cNvSpPr>
            <a:spLocks noGrp="1"/>
          </p:cNvSpPr>
          <p:nvPr>
            <p:ph type="body" idx="1"/>
          </p:nvPr>
        </p:nvSpPr>
        <p:spPr/>
        <p:txBody>
          <a:bodyPr/>
          <a:lstStyle/>
          <a:p>
            <a:r>
              <a:rPr lang="en-US" dirty="0" smtClean="0"/>
              <a:t>Python 2.7</a:t>
            </a:r>
            <a:endParaRPr lang="en-US" dirty="0"/>
          </a:p>
        </p:txBody>
      </p:sp>
      <p:sp>
        <p:nvSpPr>
          <p:cNvPr id="3" name="Content Placeholder 2"/>
          <p:cNvSpPr>
            <a:spLocks noGrp="1"/>
          </p:cNvSpPr>
          <p:nvPr>
            <p:ph sz="half" idx="2"/>
          </p:nvPr>
        </p:nvSpPr>
        <p:spPr/>
        <p:txBody>
          <a:bodyPr/>
          <a:lstStyle/>
          <a:p>
            <a:pPr marL="0" indent="0">
              <a:buNone/>
            </a:pPr>
            <a:r>
              <a:rPr lang="en-US" dirty="0" err="1" smtClean="0"/>
              <a:t>str</a:t>
            </a:r>
            <a:endParaRPr lang="en-US" dirty="0" smtClean="0"/>
          </a:p>
          <a:p>
            <a:pPr marL="0" indent="0">
              <a:buNone/>
            </a:pPr>
            <a:r>
              <a:rPr lang="en-US" dirty="0" err="1" smtClean="0"/>
              <a:t>bytearray</a:t>
            </a:r>
            <a:endParaRPr lang="en-US" dirty="0" smtClean="0"/>
          </a:p>
          <a:p>
            <a:pPr marL="0" indent="0">
              <a:buNone/>
            </a:pPr>
            <a:r>
              <a:rPr lang="en-US" dirty="0" err="1" smtClean="0"/>
              <a:t>unicode</a:t>
            </a:r>
            <a:endParaRPr lang="en-US" dirty="0"/>
          </a:p>
        </p:txBody>
      </p:sp>
      <p:sp>
        <p:nvSpPr>
          <p:cNvPr id="7" name="Text Placeholder 6"/>
          <p:cNvSpPr>
            <a:spLocks noGrp="1"/>
          </p:cNvSpPr>
          <p:nvPr>
            <p:ph type="body" sz="quarter" idx="3"/>
          </p:nvPr>
        </p:nvSpPr>
        <p:spPr>
          <a:xfrm>
            <a:off x="2819400" y="1524000"/>
            <a:ext cx="4041775" cy="639762"/>
          </a:xfrm>
        </p:spPr>
        <p:txBody>
          <a:bodyPr/>
          <a:lstStyle/>
          <a:p>
            <a:r>
              <a:rPr lang="en-US" dirty="0" smtClean="0"/>
              <a:t>Python 3.x</a:t>
            </a:r>
            <a:endParaRPr lang="en-US" dirty="0"/>
          </a:p>
        </p:txBody>
      </p:sp>
      <p:sp>
        <p:nvSpPr>
          <p:cNvPr id="8" name="Content Placeholder 7"/>
          <p:cNvSpPr>
            <a:spLocks noGrp="1"/>
          </p:cNvSpPr>
          <p:nvPr>
            <p:ph sz="quarter" idx="4"/>
          </p:nvPr>
        </p:nvSpPr>
        <p:spPr>
          <a:xfrm>
            <a:off x="2819400" y="2209800"/>
            <a:ext cx="6324600" cy="3951288"/>
          </a:xfrm>
        </p:spPr>
        <p:txBody>
          <a:bodyPr/>
          <a:lstStyle/>
          <a:p>
            <a:pPr marL="0" indent="0">
              <a:buNone/>
            </a:pPr>
            <a:r>
              <a:rPr lang="en-US" dirty="0" smtClean="0"/>
              <a:t>bytes               # ASCII string, array of bytes</a:t>
            </a:r>
          </a:p>
          <a:p>
            <a:pPr marL="0" indent="0">
              <a:buNone/>
            </a:pPr>
            <a:r>
              <a:rPr lang="en-US" dirty="0" err="1" smtClean="0"/>
              <a:t>bytearray</a:t>
            </a:r>
            <a:r>
              <a:rPr lang="en-US" dirty="0" smtClean="0"/>
              <a:t>         # Mutable list of bytes</a:t>
            </a:r>
          </a:p>
          <a:p>
            <a:pPr marL="0" indent="0">
              <a:buNone/>
            </a:pPr>
            <a:r>
              <a:rPr lang="en-US" dirty="0" err="1" smtClean="0"/>
              <a:t>str</a:t>
            </a:r>
            <a:r>
              <a:rPr lang="en-US" dirty="0" smtClean="0"/>
              <a:t>                    # Unicode string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52</a:t>
            </a:fld>
            <a:endParaRPr lang="en-US" altLang="en-US" dirty="0"/>
          </a:p>
        </p:txBody>
      </p:sp>
    </p:spTree>
    <p:extLst>
      <p:ext uri="{BB962C8B-B14F-4D97-AF65-F5344CB8AC3E}">
        <p14:creationId xmlns:p14="http://schemas.microsoft.com/office/powerpoint/2010/main" val="18274911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53</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0"/>
          </a:xfrm>
          <a:prstGeom prst="rect">
            <a:avLst/>
          </a:prstGeom>
        </p:spPr>
      </p:pic>
    </p:spTree>
    <p:extLst>
      <p:ext uri="{BB962C8B-B14F-4D97-AF65-F5344CB8AC3E}">
        <p14:creationId xmlns:p14="http://schemas.microsoft.com/office/powerpoint/2010/main" val="19098407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altLang="en-US" sz="4000" i="1" dirty="0" smtClean="0">
                <a:solidFill>
                  <a:srgbClr val="008000"/>
                </a:solidFill>
                <a:latin typeface="Gill Sans MT" pitchFamily="34" charset="0"/>
              </a:rPr>
              <a:t>Computer </a:t>
            </a:r>
            <a:r>
              <a:rPr lang="en-US" altLang="en-US" sz="4000" i="1" dirty="0">
                <a:solidFill>
                  <a:srgbClr val="008000"/>
                </a:solidFill>
                <a:latin typeface="Gill Sans MT" pitchFamily="34" charset="0"/>
              </a:rPr>
              <a:t>Networking: A Top Down Approach </a:t>
            </a:r>
            <a:r>
              <a:rPr lang="en-US" altLang="en-US" sz="4000" dirty="0">
                <a:solidFill>
                  <a:srgbClr val="008000"/>
                </a:solidFill>
                <a:latin typeface="Gill Sans MT" pitchFamily="34" charset="0"/>
              </a:rPr>
              <a:t/>
            </a:r>
            <a:br>
              <a:rPr lang="en-US" altLang="en-US" sz="4000" dirty="0">
                <a:solidFill>
                  <a:srgbClr val="008000"/>
                </a:solidFill>
                <a:latin typeface="Gill Sans MT" pitchFamily="34" charset="0"/>
              </a:rPr>
            </a:br>
            <a:r>
              <a:rPr lang="en-US" altLang="en-US" sz="3200" dirty="0" smtClean="0">
                <a:solidFill>
                  <a:srgbClr val="008000"/>
                </a:solidFill>
                <a:latin typeface="Gill Sans MT" pitchFamily="34" charset="0"/>
              </a:rPr>
              <a:t>7</a:t>
            </a:r>
            <a:r>
              <a:rPr lang="en-US" altLang="en-US" sz="3200" baseline="30000" dirty="0" smtClean="0">
                <a:solidFill>
                  <a:srgbClr val="008000"/>
                </a:solidFill>
                <a:latin typeface="Gill Sans MT" pitchFamily="34" charset="0"/>
              </a:rPr>
              <a:t>th</a:t>
            </a:r>
            <a:r>
              <a:rPr lang="en-US" altLang="en-US" sz="3200" dirty="0" smtClean="0">
                <a:solidFill>
                  <a:srgbClr val="008000"/>
                </a:solidFill>
                <a:latin typeface="Gill Sans MT" pitchFamily="34" charset="0"/>
              </a:rPr>
              <a:t> </a:t>
            </a:r>
            <a:r>
              <a:rPr lang="en-US" altLang="en-US" sz="3200" dirty="0">
                <a:solidFill>
                  <a:srgbClr val="008000"/>
                </a:solidFill>
                <a:latin typeface="Gill Sans MT" pitchFamily="34" charset="0"/>
              </a:rPr>
              <a:t>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smtClean="0">
              <a:solidFill>
                <a:srgbClr val="008000"/>
              </a:solidFill>
              <a:latin typeface="Gill Sans MT"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54</a:t>
            </a:fld>
            <a:endParaRPr lang="en-US" altLang="en-US"/>
          </a:p>
        </p:txBody>
      </p:sp>
      <p:pic>
        <p:nvPicPr>
          <p:cNvPr id="102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if a &lt; b:</a:t>
            </a:r>
          </a:p>
          <a:p>
            <a:pPr marL="0" indent="0">
              <a:buNone/>
            </a:pPr>
            <a:r>
              <a:rPr lang="en-US" dirty="0"/>
              <a:t> </a:t>
            </a:r>
            <a:r>
              <a:rPr lang="en-US" dirty="0" smtClean="0"/>
              <a:t> comp = 'less than'</a:t>
            </a:r>
          </a:p>
          <a:p>
            <a:pPr marL="0" indent="0">
              <a:buNone/>
            </a:pPr>
            <a:r>
              <a:rPr lang="en-US" dirty="0" err="1" smtClean="0"/>
              <a:t>elif</a:t>
            </a:r>
            <a:r>
              <a:rPr lang="en-US" dirty="0" smtClean="0"/>
              <a:t> a == b:</a:t>
            </a:r>
          </a:p>
          <a:p>
            <a:pPr marL="0" indent="0">
              <a:buNone/>
            </a:pPr>
            <a:r>
              <a:rPr lang="en-US" dirty="0"/>
              <a:t> </a:t>
            </a:r>
            <a:r>
              <a:rPr lang="en-US" dirty="0" smtClean="0"/>
              <a:t> comp = 'equal to'</a:t>
            </a:r>
          </a:p>
          <a:p>
            <a:pPr marL="0" indent="0">
              <a:buNone/>
            </a:pPr>
            <a:r>
              <a:rPr lang="en-US" dirty="0" smtClean="0"/>
              <a:t>else:</a:t>
            </a:r>
          </a:p>
          <a:p>
            <a:pPr marL="0" indent="0">
              <a:buNone/>
            </a:pPr>
            <a:r>
              <a:rPr lang="en-US" dirty="0"/>
              <a:t> </a:t>
            </a:r>
            <a:r>
              <a:rPr lang="en-US" dirty="0" smtClean="0"/>
              <a:t> comp = 'greater than'</a:t>
            </a:r>
          </a:p>
          <a:p>
            <a:pPr marL="0" indent="0">
              <a:buNone/>
            </a:pPr>
            <a:endParaRPr lang="en-US" dirty="0"/>
          </a:p>
          <a:p>
            <a:pPr marL="0" indent="0">
              <a:buNone/>
            </a:pPr>
            <a:r>
              <a:rPr lang="en-US" dirty="0" smtClean="0"/>
              <a:t>print "a </a:t>
            </a:r>
            <a:r>
              <a:rPr lang="en-US" dirty="0" err="1" smtClean="0"/>
              <a:t>is",comp,"b</a:t>
            </a:r>
            <a:r>
              <a:rPr lang="en-US" dirty="0"/>
              <a:t>"</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419601" y="2174875"/>
            <a:ext cx="4572000" cy="3951288"/>
          </a:xfrm>
        </p:spPr>
        <p:txBody>
          <a:bodyPr/>
          <a:lstStyle/>
          <a:p>
            <a:pPr marL="0" indent="0">
              <a:buNone/>
            </a:pPr>
            <a:r>
              <a:rPr lang="en-US" dirty="0" smtClean="0"/>
              <a:t>if (a&lt;b) {</a:t>
            </a:r>
          </a:p>
          <a:p>
            <a:pPr marL="0" indent="0">
              <a:buNone/>
            </a:pPr>
            <a:r>
              <a:rPr lang="en-US" dirty="0"/>
              <a:t> </a:t>
            </a:r>
            <a:r>
              <a:rPr lang="en-US" dirty="0" smtClean="0"/>
              <a:t> comp = "less than";</a:t>
            </a:r>
          </a:p>
          <a:p>
            <a:pPr marL="0" indent="0">
              <a:buNone/>
            </a:pPr>
            <a:r>
              <a:rPr lang="en-US" dirty="0" smtClean="0"/>
              <a:t>} else if (a == b) {</a:t>
            </a:r>
          </a:p>
          <a:p>
            <a:pPr marL="0" indent="0">
              <a:buNone/>
            </a:pPr>
            <a:r>
              <a:rPr lang="en-US" dirty="0"/>
              <a:t> </a:t>
            </a:r>
            <a:r>
              <a:rPr lang="en-US" dirty="0" smtClean="0"/>
              <a:t> comp = "equal to";</a:t>
            </a:r>
          </a:p>
          <a:p>
            <a:pPr marL="0" indent="0">
              <a:buNone/>
            </a:pPr>
            <a:r>
              <a:rPr lang="en-US" dirty="0" smtClean="0"/>
              <a:t>} else {</a:t>
            </a:r>
          </a:p>
          <a:p>
            <a:pPr marL="0" indent="0">
              <a:buNone/>
            </a:pPr>
            <a:r>
              <a:rPr lang="en-US" dirty="0" smtClean="0"/>
              <a:t>  comp = "greater than";</a:t>
            </a:r>
          </a:p>
          <a:p>
            <a:pPr marL="0" indent="0">
              <a:buNone/>
            </a:pPr>
            <a:r>
              <a:rPr lang="en-US" dirty="0" smtClean="0"/>
              <a:t>}</a:t>
            </a:r>
          </a:p>
          <a:p>
            <a:pPr marL="0" indent="0">
              <a:buNone/>
            </a:pPr>
            <a:r>
              <a:rPr lang="en-US" i="1" dirty="0" smtClean="0"/>
              <a:t>S.o.pl</a:t>
            </a:r>
            <a:r>
              <a:rPr lang="en-US" dirty="0" smtClean="0"/>
              <a:t>("a is "+comp+" b")</a:t>
            </a:r>
          </a:p>
          <a:p>
            <a:pPr marL="0" indent="0">
              <a:buNone/>
            </a:pP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6</a:t>
            </a:fld>
            <a:endParaRPr lang="en-US" altLang="en-US"/>
          </a:p>
        </p:txBody>
      </p:sp>
      <p:sp>
        <p:nvSpPr>
          <p:cNvPr id="9" name="TextBox 8"/>
          <p:cNvSpPr txBox="1"/>
          <p:nvPr/>
        </p:nvSpPr>
        <p:spPr>
          <a:xfrm>
            <a:off x="228600" y="6368534"/>
            <a:ext cx="3934154" cy="369332"/>
          </a:xfrm>
          <a:prstGeom prst="rect">
            <a:avLst/>
          </a:prstGeom>
          <a:noFill/>
        </p:spPr>
        <p:txBody>
          <a:bodyPr wrap="none" rtlCol="0">
            <a:spAutoFit/>
          </a:bodyPr>
          <a:lstStyle/>
          <a:p>
            <a:r>
              <a:rPr lang="en-US" dirty="0" smtClean="0"/>
              <a:t>From Dr. </a:t>
            </a:r>
            <a:r>
              <a:rPr lang="en-US" dirty="0" err="1" smtClean="0"/>
              <a:t>Sebern's</a:t>
            </a:r>
            <a:r>
              <a:rPr lang="en-US" dirty="0" smtClean="0"/>
              <a:t> introductory video</a:t>
            </a:r>
            <a:endParaRPr lang="en-US" dirty="0"/>
          </a:p>
        </p:txBody>
      </p:sp>
      <p:sp>
        <p:nvSpPr>
          <p:cNvPr id="10" name="TextBox 9"/>
          <p:cNvSpPr txBox="1"/>
          <p:nvPr/>
        </p:nvSpPr>
        <p:spPr>
          <a:xfrm>
            <a:off x="4942244" y="6324600"/>
            <a:ext cx="3048000" cy="461665"/>
          </a:xfrm>
          <a:prstGeom prst="rect">
            <a:avLst/>
          </a:prstGeom>
          <a:noFill/>
        </p:spPr>
        <p:txBody>
          <a:bodyPr wrap="square" rtlCol="0">
            <a:spAutoFit/>
          </a:bodyPr>
          <a:lstStyle/>
          <a:p>
            <a:r>
              <a:rPr lang="en-US" sz="2400" dirty="0" smtClean="0"/>
              <a:t>Last class: Slide 14</a:t>
            </a:r>
            <a:endParaRPr lang="en-US" sz="2400" dirty="0"/>
          </a:p>
        </p:txBody>
      </p:sp>
    </p:spTree>
    <p:extLst>
      <p:ext uri="{BB962C8B-B14F-4D97-AF65-F5344CB8AC3E}">
        <p14:creationId xmlns:p14="http://schemas.microsoft.com/office/powerpoint/2010/main" val="127098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x=0</a:t>
            </a:r>
          </a:p>
          <a:p>
            <a:pPr marL="0" indent="0">
              <a:buNone/>
            </a:pPr>
            <a:r>
              <a:rPr lang="en-US" dirty="0" smtClean="0"/>
              <a:t>while x &lt; 10:</a:t>
            </a:r>
          </a:p>
          <a:p>
            <a:pPr marL="0" indent="0">
              <a:buNone/>
            </a:pPr>
            <a:r>
              <a:rPr lang="en-US" dirty="0"/>
              <a:t> </a:t>
            </a:r>
            <a:r>
              <a:rPr lang="en-US" dirty="0" smtClean="0"/>
              <a:t>  x += 1</a:t>
            </a:r>
          </a:p>
          <a:p>
            <a:pPr marL="0" indent="0">
              <a:buNone/>
            </a:pPr>
            <a:endParaRPr lang="en-US" dirty="0"/>
          </a:p>
          <a:p>
            <a:pPr marL="0" indent="0">
              <a:buNone/>
            </a:pPr>
            <a:r>
              <a:rPr lang="en-US" dirty="0" smtClean="0"/>
              <a:t>for x in range(5,10):</a:t>
            </a:r>
          </a:p>
          <a:p>
            <a:pPr marL="0" indent="0">
              <a:buNone/>
            </a:pPr>
            <a:r>
              <a:rPr lang="en-US" dirty="0" smtClean="0"/>
              <a:t>   print x</a:t>
            </a:r>
          </a:p>
          <a:p>
            <a:pPr marL="0" indent="0">
              <a:buNone/>
            </a:pPr>
            <a:endParaRPr lang="en-US" dirty="0" smtClean="0"/>
          </a:p>
          <a:p>
            <a:pPr marL="0" indent="0">
              <a:buNone/>
            </a:pPr>
            <a:r>
              <a:rPr lang="en-US" b="1" dirty="0" smtClean="0"/>
              <a:t># no do-while</a:t>
            </a:r>
            <a:endParaRPr lang="en-US" b="1"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smtClean="0"/>
              <a:t>long x = 0;</a:t>
            </a:r>
          </a:p>
          <a:p>
            <a:pPr marL="0" indent="0">
              <a:buNone/>
            </a:pPr>
            <a:r>
              <a:rPr lang="en-US" dirty="0" smtClean="0"/>
              <a:t>while (x &lt; 10) {</a:t>
            </a:r>
          </a:p>
          <a:p>
            <a:pPr marL="0" indent="0">
              <a:buNone/>
            </a:pPr>
            <a:r>
              <a:rPr lang="en-US" dirty="0"/>
              <a:t> </a:t>
            </a:r>
            <a:r>
              <a:rPr lang="en-US" dirty="0" smtClean="0"/>
              <a:t>  x++</a:t>
            </a:r>
          </a:p>
          <a:p>
            <a:pPr marL="0" indent="0">
              <a:buNone/>
            </a:pPr>
            <a:r>
              <a:rPr lang="en-US" dirty="0" smtClean="0"/>
              <a:t>}</a:t>
            </a:r>
          </a:p>
          <a:p>
            <a:pPr marL="0" indent="0">
              <a:buNone/>
            </a:pPr>
            <a:r>
              <a:rPr lang="en-US" dirty="0" smtClean="0"/>
              <a:t>for(</a:t>
            </a:r>
            <a:r>
              <a:rPr lang="en-US" dirty="0" err="1" smtClean="0"/>
              <a:t>int</a:t>
            </a:r>
            <a:r>
              <a:rPr lang="en-US" dirty="0" smtClean="0"/>
              <a:t> x = 5; x&lt;10; x++) {</a:t>
            </a:r>
          </a:p>
          <a:p>
            <a:pPr marL="0" indent="0">
              <a:buNone/>
            </a:pPr>
            <a:r>
              <a:rPr lang="en-US" dirty="0"/>
              <a:t> </a:t>
            </a:r>
            <a:r>
              <a:rPr lang="en-US" dirty="0" smtClean="0"/>
              <a:t> </a:t>
            </a:r>
            <a:r>
              <a:rPr lang="en-US" i="1" dirty="0" smtClean="0"/>
              <a:t>S.o.pl</a:t>
            </a:r>
            <a:r>
              <a:rPr lang="en-US" dirty="0" smtClean="0"/>
              <a:t>(x)</a:t>
            </a:r>
          </a:p>
          <a:p>
            <a:pPr marL="0" indent="0">
              <a:buNone/>
            </a:pPr>
            <a:r>
              <a:rPr lang="en-US" dirty="0" smtClean="0"/>
              <a:t>}</a:t>
            </a:r>
          </a:p>
          <a:p>
            <a:pPr marL="0" indent="0">
              <a:buNone/>
            </a:pPr>
            <a:r>
              <a:rPr lang="en-US" dirty="0" smtClean="0"/>
              <a:t>do {…</a:t>
            </a:r>
          </a:p>
          <a:p>
            <a:pPr marL="0" indent="0">
              <a:buNone/>
            </a:pPr>
            <a:r>
              <a:rPr lang="en-US" dirty="0" smtClean="0"/>
              <a:t>} while(….)</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7</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15</a:t>
            </a:r>
            <a:endParaRPr lang="en-US" sz="2400" dirty="0"/>
          </a:p>
        </p:txBody>
      </p:sp>
    </p:spTree>
    <p:extLst>
      <p:ext uri="{BB962C8B-B14F-4D97-AF65-F5344CB8AC3E}">
        <p14:creationId xmlns:p14="http://schemas.microsoft.com/office/powerpoint/2010/main" val="3875903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in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try:</a:t>
            </a:r>
          </a:p>
          <a:p>
            <a:pPr marL="0" indent="0">
              <a:buNone/>
            </a:pPr>
            <a:r>
              <a:rPr lang="en-US" dirty="0"/>
              <a:t> </a:t>
            </a:r>
            <a:r>
              <a:rPr lang="en-US" dirty="0" smtClean="0"/>
              <a:t>raise </a:t>
            </a:r>
            <a:r>
              <a:rPr lang="en-US" dirty="0"/>
              <a:t>Exception('</a:t>
            </a:r>
            <a:r>
              <a:rPr lang="en-US" dirty="0" err="1"/>
              <a:t>Ow</a:t>
            </a:r>
            <a:r>
              <a:rPr lang="en-US" dirty="0" smtClean="0"/>
              <a:t>!')</a:t>
            </a:r>
          </a:p>
          <a:p>
            <a:pPr marL="0" indent="0">
              <a:buNone/>
            </a:pPr>
            <a:r>
              <a:rPr lang="en-US" dirty="0" smtClean="0"/>
              <a:t>except </a:t>
            </a:r>
            <a:r>
              <a:rPr lang="en-US" dirty="0" err="1" smtClean="0"/>
              <a:t>ZeroDivisionError</a:t>
            </a:r>
            <a:r>
              <a:rPr lang="en-US" dirty="0" smtClean="0"/>
              <a:t>:</a:t>
            </a:r>
          </a:p>
          <a:p>
            <a:pPr marL="0" indent="0">
              <a:buNone/>
            </a:pPr>
            <a:r>
              <a:rPr lang="en-US" dirty="0"/>
              <a:t> </a:t>
            </a:r>
            <a:r>
              <a:rPr lang="en-US" dirty="0" smtClean="0"/>
              <a:t>print 'Division by zero'</a:t>
            </a:r>
            <a:endParaRPr lang="en-US" dirty="0"/>
          </a:p>
          <a:p>
            <a:pPr marL="0" indent="0">
              <a:buNone/>
            </a:pPr>
            <a:r>
              <a:rPr lang="en-US" dirty="0" smtClean="0"/>
              <a:t>finally:</a:t>
            </a:r>
          </a:p>
          <a:p>
            <a:pPr marL="0" indent="0">
              <a:buNone/>
            </a:pPr>
            <a:r>
              <a:rPr lang="en-US" dirty="0"/>
              <a:t> </a:t>
            </a:r>
            <a:r>
              <a:rPr lang="en-US" dirty="0" smtClean="0"/>
              <a:t>print 'Cleanup'</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419601" y="2174875"/>
            <a:ext cx="4572000" cy="3951288"/>
          </a:xfrm>
        </p:spPr>
        <p:txBody>
          <a:bodyPr/>
          <a:lstStyle/>
          <a:p>
            <a:pPr marL="0" indent="0">
              <a:buNone/>
            </a:pPr>
            <a:r>
              <a:rPr lang="en-US" dirty="0" smtClean="0"/>
              <a:t>try {</a:t>
            </a:r>
          </a:p>
          <a:p>
            <a:pPr marL="0" indent="0">
              <a:buNone/>
            </a:pPr>
            <a:r>
              <a:rPr lang="en-US" dirty="0" smtClean="0"/>
              <a:t> throw new Exception("</a:t>
            </a:r>
            <a:r>
              <a:rPr lang="en-US" dirty="0" err="1" smtClean="0"/>
              <a:t>Ow</a:t>
            </a:r>
            <a:r>
              <a:rPr lang="en-US" dirty="0" smtClean="0"/>
              <a:t>")</a:t>
            </a:r>
          </a:p>
          <a:p>
            <a:pPr marL="0" indent="0">
              <a:buNone/>
            </a:pPr>
            <a:r>
              <a:rPr lang="en-US" dirty="0" smtClean="0"/>
              <a:t>} catch (</a:t>
            </a:r>
            <a:r>
              <a:rPr lang="en-US" dirty="0" err="1" smtClean="0"/>
              <a:t>ArithmeticException</a:t>
            </a:r>
            <a:r>
              <a:rPr lang="en-US" dirty="0" smtClean="0"/>
              <a:t> e) {</a:t>
            </a:r>
          </a:p>
          <a:p>
            <a:pPr marL="0" indent="0">
              <a:buNone/>
            </a:pPr>
            <a:r>
              <a:rPr lang="en-US" dirty="0" smtClean="0"/>
              <a:t> </a:t>
            </a:r>
            <a:r>
              <a:rPr lang="en-US" i="1" dirty="0" smtClean="0"/>
              <a:t>S.o.pl</a:t>
            </a:r>
            <a:r>
              <a:rPr lang="en-US" dirty="0" smtClean="0"/>
              <a:t>('Division by zero')</a:t>
            </a:r>
          </a:p>
          <a:p>
            <a:pPr marL="0" indent="0">
              <a:buNone/>
            </a:pPr>
            <a:r>
              <a:rPr lang="en-US" dirty="0" smtClean="0"/>
              <a:t>} finally {</a:t>
            </a:r>
          </a:p>
          <a:p>
            <a:pPr marL="0" indent="0">
              <a:buNone/>
            </a:pPr>
            <a:r>
              <a:rPr lang="en-US" dirty="0"/>
              <a:t> </a:t>
            </a:r>
            <a:r>
              <a:rPr lang="en-US" i="1" dirty="0" smtClean="0"/>
              <a:t>S.o.pl</a:t>
            </a:r>
            <a:r>
              <a:rPr lang="en-US" dirty="0" smtClean="0"/>
              <a:t>('Cleanup')</a:t>
            </a:r>
          </a:p>
          <a:p>
            <a:pPr marL="0" indent="0">
              <a:buNone/>
            </a:pPr>
            <a:r>
              <a:rPr lang="en-US" dirty="0"/>
              <a:t>}</a:t>
            </a: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8</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16</a:t>
            </a:r>
            <a:endParaRPr lang="en-US" sz="2400" dirty="0"/>
          </a:p>
        </p:txBody>
      </p:sp>
    </p:spTree>
    <p:extLst>
      <p:ext uri="{BB962C8B-B14F-4D97-AF65-F5344CB8AC3E}">
        <p14:creationId xmlns:p14="http://schemas.microsoft.com/office/powerpoint/2010/main" val="3979831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b="1" i="1" dirty="0" smtClean="0"/>
              <a:t>Parsing Strings</a:t>
            </a:r>
          </a:p>
          <a:p>
            <a:pPr marL="0" indent="0">
              <a:buNone/>
            </a:pPr>
            <a:r>
              <a:rPr lang="en-US" dirty="0" smtClean="0"/>
              <a:t>s = '1'</a:t>
            </a:r>
          </a:p>
          <a:p>
            <a:pPr marL="0" indent="0">
              <a:buNone/>
            </a:pPr>
            <a:r>
              <a:rPr lang="en-US" dirty="0" err="1" smtClean="0"/>
              <a:t>i</a:t>
            </a:r>
            <a:r>
              <a:rPr lang="en-US" dirty="0" smtClean="0"/>
              <a:t> = </a:t>
            </a:r>
            <a:r>
              <a:rPr lang="en-US" dirty="0" err="1" smtClean="0"/>
              <a:t>int</a:t>
            </a:r>
            <a:r>
              <a:rPr lang="en-US" dirty="0" smtClean="0"/>
              <a:t>(s)</a:t>
            </a:r>
          </a:p>
          <a:p>
            <a:pPr marL="0" indent="0">
              <a:buNone/>
            </a:pPr>
            <a:r>
              <a:rPr lang="en-US" dirty="0" smtClean="0"/>
              <a:t>s = </a:t>
            </a:r>
            <a:r>
              <a:rPr lang="en-US" dirty="0" err="1" smtClean="0"/>
              <a:t>str</a:t>
            </a:r>
            <a:r>
              <a:rPr lang="en-US" dirty="0" smtClean="0"/>
              <a:t>(</a:t>
            </a:r>
            <a:r>
              <a:rPr lang="en-US" dirty="0" err="1" smtClean="0"/>
              <a:t>i</a:t>
            </a:r>
            <a:r>
              <a:rPr lang="en-US" dirty="0" smtClean="0"/>
              <a:t>)</a:t>
            </a:r>
          </a:p>
          <a:p>
            <a:pPr marL="0" indent="0">
              <a:buNone/>
            </a:pPr>
            <a:r>
              <a:rPr lang="en-US" b="1" i="1" dirty="0" smtClean="0"/>
              <a:t>Encoding/Decoding Unicode</a:t>
            </a:r>
          </a:p>
          <a:p>
            <a:pPr marL="0" indent="0">
              <a:buNone/>
            </a:pPr>
            <a:r>
              <a:rPr lang="en-US" dirty="0" smtClean="0"/>
              <a:t>s2 = s[0]</a:t>
            </a:r>
          </a:p>
          <a:p>
            <a:pPr marL="0" indent="0">
              <a:buNone/>
            </a:pPr>
            <a:r>
              <a:rPr lang="en-US" dirty="0" err="1" smtClean="0"/>
              <a:t>i</a:t>
            </a:r>
            <a:r>
              <a:rPr lang="en-US" dirty="0" smtClean="0"/>
              <a:t> = </a:t>
            </a:r>
            <a:r>
              <a:rPr lang="en-US" dirty="0" err="1" smtClean="0"/>
              <a:t>ord</a:t>
            </a:r>
            <a:r>
              <a:rPr lang="en-US" dirty="0" smtClean="0"/>
              <a:t>(s2)</a:t>
            </a:r>
          </a:p>
          <a:p>
            <a:pPr marL="0" indent="0">
              <a:buNone/>
            </a:pPr>
            <a:r>
              <a:rPr lang="en-US" dirty="0" smtClean="0"/>
              <a:t>s3 = </a:t>
            </a:r>
            <a:r>
              <a:rPr lang="en-US" dirty="0" err="1" smtClean="0"/>
              <a:t>chr</a:t>
            </a:r>
            <a:r>
              <a:rPr lang="en-US" dirty="0" smtClean="0"/>
              <a:t>(</a:t>
            </a:r>
            <a:r>
              <a:rPr lang="en-US" dirty="0" err="1" smtClean="0"/>
              <a:t>i</a:t>
            </a:r>
            <a:r>
              <a:rPr lang="en-US" dirty="0" smtClean="0"/>
              <a:t>)</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b="1" i="1" dirty="0" smtClean="0"/>
              <a:t>Parsing Strings</a:t>
            </a:r>
          </a:p>
          <a:p>
            <a:pPr marL="0" indent="0">
              <a:buNone/>
            </a:pPr>
            <a:r>
              <a:rPr lang="en-US" dirty="0" smtClean="0"/>
              <a:t>String s = "1";</a:t>
            </a:r>
          </a:p>
          <a:p>
            <a:pPr marL="0" indent="0">
              <a:buNone/>
            </a:pPr>
            <a:r>
              <a:rPr lang="en-US" dirty="0" err="1"/>
              <a:t>int</a:t>
            </a:r>
            <a:r>
              <a:rPr lang="en-US" dirty="0"/>
              <a:t> </a:t>
            </a:r>
            <a:r>
              <a:rPr lang="en-US" dirty="0" err="1"/>
              <a:t>i</a:t>
            </a:r>
            <a:r>
              <a:rPr lang="en-US" dirty="0"/>
              <a:t> = </a:t>
            </a:r>
            <a:r>
              <a:rPr lang="en-US" dirty="0" err="1" smtClean="0"/>
              <a:t>Integer.parseInt</a:t>
            </a:r>
            <a:r>
              <a:rPr lang="en-US" dirty="0" smtClean="0"/>
              <a:t>(s);</a:t>
            </a:r>
          </a:p>
          <a:p>
            <a:pPr marL="0" indent="0">
              <a:buNone/>
            </a:pPr>
            <a:r>
              <a:rPr lang="en-US" dirty="0" smtClean="0"/>
              <a:t>s = ""+</a:t>
            </a:r>
            <a:r>
              <a:rPr lang="en-US" dirty="0" err="1" smtClean="0"/>
              <a:t>i</a:t>
            </a:r>
            <a:r>
              <a:rPr lang="en-US" dirty="0" smtClean="0"/>
              <a:t>;</a:t>
            </a:r>
            <a:endParaRPr lang="en-US" dirty="0"/>
          </a:p>
          <a:p>
            <a:pPr marL="0" indent="0">
              <a:buNone/>
            </a:pPr>
            <a:r>
              <a:rPr lang="en-US" b="1" i="1" dirty="0" smtClean="0"/>
              <a:t>Encoding/Decoding Unicode</a:t>
            </a:r>
          </a:p>
          <a:p>
            <a:pPr marL="0" indent="0">
              <a:buNone/>
            </a:pPr>
            <a:r>
              <a:rPr lang="en-US" dirty="0" smtClean="0"/>
              <a:t>char c = </a:t>
            </a:r>
            <a:r>
              <a:rPr lang="en-US" dirty="0" err="1" smtClean="0"/>
              <a:t>s.charAt</a:t>
            </a:r>
            <a:r>
              <a:rPr lang="en-US" dirty="0" smtClean="0"/>
              <a:t>(0);</a:t>
            </a:r>
          </a:p>
          <a:p>
            <a:pPr marL="0" indent="0">
              <a:buNone/>
            </a:pPr>
            <a:r>
              <a:rPr lang="en-US" dirty="0" smtClean="0"/>
              <a:t>long </a:t>
            </a:r>
            <a:r>
              <a:rPr lang="en-US" dirty="0" err="1" smtClean="0"/>
              <a:t>i</a:t>
            </a:r>
            <a:r>
              <a:rPr lang="en-US" dirty="0" smtClean="0"/>
              <a:t> = c;</a:t>
            </a:r>
          </a:p>
          <a:p>
            <a:pPr marL="0" indent="0">
              <a:buNone/>
            </a:pPr>
            <a:r>
              <a:rPr lang="en-US" dirty="0" smtClean="0"/>
              <a:t>char c3 = </a:t>
            </a:r>
            <a:r>
              <a:rPr lang="en-US" dirty="0" err="1" smtClean="0"/>
              <a:t>i</a:t>
            </a:r>
            <a:r>
              <a:rPr lang="en-US" dirty="0" smtClean="0"/>
              <a:t>;</a:t>
            </a: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9</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17</a:t>
            </a:r>
            <a:endParaRPr lang="en-US" sz="2400" dirty="0"/>
          </a:p>
        </p:txBody>
      </p:sp>
    </p:spTree>
    <p:extLst>
      <p:ext uri="{BB962C8B-B14F-4D97-AF65-F5344CB8AC3E}">
        <p14:creationId xmlns:p14="http://schemas.microsoft.com/office/powerpoint/2010/main" val="21790350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3.xml><?xml version="1.0" encoding="utf-8"?>
<p:tagLst xmlns:a="http://schemas.openxmlformats.org/drawingml/2006/main" xmlns:r="http://schemas.openxmlformats.org/officeDocument/2006/relationships" xmlns:p="http://schemas.openxmlformats.org/presentationml/2006/main">
  <p:tag name="__PE_POLL_EMBED_ID" val="ab2ae6ff-f18b-42da-98d8-8e1fa8cc67c7"/>
  <p:tag name="__PE_ORIG_SIZE" val="500"/>
</p:tagLst>
</file>

<file path=ppt/tags/tag5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52146</TotalTime>
  <Words>3501</Words>
  <Application>Microsoft Office PowerPoint</Application>
  <PresentationFormat>On-screen Show (4:3)</PresentationFormat>
  <Paragraphs>973</Paragraphs>
  <Slides>54</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Gill Sans MT</vt:lpstr>
      <vt:lpstr>Tahoma</vt:lpstr>
      <vt:lpstr>Times New Roman</vt:lpstr>
      <vt:lpstr>Wingdings</vt:lpstr>
      <vt:lpstr>2_Network</vt:lpstr>
      <vt:lpstr>    CS2911 Week 2, Class 1</vt:lpstr>
      <vt:lpstr>Muddiest Point 1-3</vt:lpstr>
      <vt:lpstr>Questions about Lab 2?</vt:lpstr>
      <vt:lpstr>Indexing lists and strings</vt:lpstr>
      <vt:lpstr>Negative indices</vt:lpstr>
      <vt:lpstr>If/else</vt:lpstr>
      <vt:lpstr>Loops</vt:lpstr>
      <vt:lpstr>Exceptions in Python</vt:lpstr>
      <vt:lpstr>Conversions</vt:lpstr>
      <vt:lpstr>Python 2 vs. Python 3</vt:lpstr>
      <vt:lpstr>Representing characters with bytes</vt:lpstr>
      <vt:lpstr> Required ASCII characters</vt:lpstr>
      <vt:lpstr>How integers are stored conceptually in Python</vt:lpstr>
      <vt:lpstr>Different ways of writing an integer literal in Python</vt:lpstr>
      <vt:lpstr>Exercise</vt:lpstr>
      <vt:lpstr>Exercise</vt:lpstr>
      <vt:lpstr>Exercise</vt:lpstr>
      <vt:lpstr>Exercise</vt:lpstr>
      <vt:lpstr>Exercise</vt:lpstr>
      <vt:lpstr>Exercise</vt:lpstr>
      <vt:lpstr>How strings are conceptually stored in Python</vt:lpstr>
      <vt:lpstr>How strings are conceptually stored in in Python</vt:lpstr>
      <vt:lpstr>How strings are conceptually stored in in Python</vt:lpstr>
      <vt:lpstr>ord() and chr()</vt:lpstr>
      <vt:lpstr>How bytes are stored in Python</vt:lpstr>
      <vt:lpstr>Arbitrary byte literals</vt:lpstr>
      <vt:lpstr>bytes can be sliced like strings</vt:lpstr>
      <vt:lpstr>Converting between strings and bytes</vt:lpstr>
      <vt:lpstr>int() and str()</vt:lpstr>
      <vt:lpstr>int() and str()</vt:lpstr>
      <vt:lpstr>int(…,16)</vt:lpstr>
      <vt:lpstr>format(…,'x')</vt:lpstr>
      <vt:lpstr>.to_bytes() </vt:lpstr>
      <vt:lpstr>Keyword Arguments</vt:lpstr>
      <vt:lpstr>Review</vt:lpstr>
      <vt:lpstr>Question</vt:lpstr>
      <vt:lpstr>Encoding Message Length</vt:lpstr>
      <vt:lpstr>Parsing Messages</vt:lpstr>
      <vt:lpstr>Exercise</vt:lpstr>
      <vt:lpstr>Exercise</vt:lpstr>
      <vt:lpstr>Exercise</vt:lpstr>
      <vt:lpstr>Exercise</vt:lpstr>
      <vt:lpstr>Exercise</vt:lpstr>
      <vt:lpstr>big / little endian byte order</vt:lpstr>
      <vt:lpstr>Circle one for each line:</vt:lpstr>
      <vt:lpstr>Challenges (purely optional)</vt:lpstr>
      <vt:lpstr>Create a primes string (purely optional)</vt:lpstr>
      <vt:lpstr>Exercise</vt:lpstr>
      <vt:lpstr>Exercise</vt:lpstr>
      <vt:lpstr>Exercise</vt:lpstr>
      <vt:lpstr>Binary literal types</vt:lpstr>
      <vt:lpstr>Python byte lists and strings</vt:lpstr>
      <vt:lpstr>PowerPoint Presentation</vt:lpstr>
      <vt:lpstr>Acknowledgement</vt:lpstr>
    </vt:vector>
  </TitlesOfParts>
  <Company>MSOE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1599</cp:revision>
  <cp:lastPrinted>2016-09-09T17:01:43Z</cp:lastPrinted>
  <dcterms:created xsi:type="dcterms:W3CDTF">1999-09-06T21:32:20Z</dcterms:created>
  <dcterms:modified xsi:type="dcterms:W3CDTF">2016-09-20T17:06:44Z</dcterms:modified>
</cp:coreProperties>
</file>