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7"/>
  </p:notesMasterIdLst>
  <p:handoutMasterIdLst>
    <p:handoutMasterId r:id="rId18"/>
  </p:handoutMasterIdLst>
  <p:sldIdLst>
    <p:sldId id="320" r:id="rId2"/>
    <p:sldId id="456" r:id="rId3"/>
    <p:sldId id="375" r:id="rId4"/>
    <p:sldId id="449" r:id="rId5"/>
    <p:sldId id="453" r:id="rId6"/>
    <p:sldId id="455" r:id="rId7"/>
    <p:sldId id="463" r:id="rId8"/>
    <p:sldId id="457" r:id="rId9"/>
    <p:sldId id="464" r:id="rId10"/>
    <p:sldId id="459" r:id="rId11"/>
    <p:sldId id="460" r:id="rId12"/>
    <p:sldId id="461" r:id="rId13"/>
    <p:sldId id="462" r:id="rId14"/>
    <p:sldId id="465" r:id="rId15"/>
    <p:sldId id="325" r:id="rId16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8">
          <p15:clr>
            <a:srgbClr val="A4A3A4"/>
          </p15:clr>
        </p15:guide>
        <p15:guide id="2" pos="22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DABFA6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718" autoAdjust="0"/>
    <p:restoredTop sz="71517" autoAdjust="0"/>
  </p:normalViewPr>
  <p:slideViewPr>
    <p:cSldViewPr>
      <p:cViewPr varScale="1">
        <p:scale>
          <a:sx n="60" d="100"/>
          <a:sy n="60" d="100"/>
        </p:scale>
        <p:origin x="1469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2529E20D-C01B-46D0-A41A-D6165D8D3A51}" type="datetime3">
              <a:rPr lang="en-US" smtClean="0"/>
              <a:t>22 September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D190EF7B-1EC8-4955-8E30-7A4364FC460B}" type="datetime3">
              <a:rPr lang="en-US" smtClean="0"/>
              <a:t>22 September 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kumimoji="1" lang="en-US" sz="1200" b="1" i="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17q1 3-2 corrected after morning class</a:t>
            </a:r>
          </a:p>
          <a:p>
            <a:pPr fontAlgn="base"/>
            <a:endParaRPr kumimoji="1" lang="en-US" sz="1200" b="1" i="0" kern="1200" baseline="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fontAlgn="base"/>
            <a:endParaRPr kumimoji="1" lang="en-US" sz="1200" b="1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fontAlgn="base"/>
            <a:r>
              <a:rPr kumimoji="1"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17q1</a:t>
            </a:r>
          </a:p>
          <a:p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 (started 1_1) </a:t>
            </a:r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Recall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the raw representations of the ASCII characters '\r' (CR) and '\n' (LF)</a:t>
            </a:r>
          </a:p>
          <a:p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v(started 1_1) </a:t>
            </a:r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Recall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the raw representations of the ASCII characters A, B, C, D, E, a, b, c, d, e, 0, 1, 2, 3, 4, 5, 6, 7, 8, 9</a:t>
            </a:r>
          </a:p>
          <a:p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v(started 1_2) </a:t>
            </a:r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Convert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a many-digit binary number to its big-endian and little-endian formats</a:t>
            </a:r>
          </a:p>
          <a:p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v(started 1_2) </a:t>
            </a:r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Give examples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of common systems using the big-endian and little-endian formats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 Describe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the difference between a compiled an </a:t>
            </a:r>
            <a:r>
              <a:rPr kumimoji="1"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an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interpreted language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 Write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a list literal in Python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 Write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a tuple literal in Python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 Index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into a tuple or list in Python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 Describe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the difference between lists and tuples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  <a:endParaRPr kumimoji="1"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 Write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if-statements in Python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 Write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a counting (for) loop in Python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 Write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a sentinel-value (while) loop in Python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Write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code that manipulates raw bytes in Python using </a:t>
            </a:r>
            <a:r>
              <a:rPr kumimoji="1"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ord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(), </a:t>
            </a:r>
            <a:r>
              <a:rPr kumimoji="1"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chr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(), </a:t>
            </a:r>
            <a:r>
              <a:rPr kumimoji="1"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int.from_bytes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(), and </a:t>
            </a:r>
            <a:r>
              <a:rPr kumimoji="1" lang="en-US" sz="1200" i="1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</a:t>
            </a:r>
            <a:r>
              <a:rPr kumimoji="1"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.to_bytes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()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Write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code that interprets and formats strings using </a:t>
            </a:r>
            <a:r>
              <a:rPr kumimoji="1"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str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() and </a:t>
            </a:r>
            <a:r>
              <a:rPr kumimoji="1"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int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()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(Write exceptions in Python)</a:t>
            </a:r>
            <a:endParaRPr kumimoji="1"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Declare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a Python method</a:t>
            </a:r>
          </a:p>
          <a:p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Write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a string literal in Python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Write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a bytes literal in Python</a:t>
            </a:r>
          </a:p>
          <a:p>
            <a:pPr fontAlgn="base"/>
            <a:endParaRPr kumimoji="1" lang="en-US" sz="1200" b="1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fontAlgn="base"/>
            <a:endParaRPr kumimoji="1" lang="en-US" sz="1200" b="1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F96CB7F-5ABD-4C30-9F6C-4AEDAA9135B2}" type="datetime3">
              <a:rPr lang="en-US" smtClean="0"/>
              <a:t>22 September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2003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
Poll Title: What was the muddiest point? (CS2911)
https://www.polleverywhere.com/free_text_polls/zIp2tH2IVWjXv4H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22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9332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1CA75B1-1251-4894-85D3-474FE42DF88D}" type="datetime3">
              <a:rPr lang="en-US" smtClean="0"/>
              <a:t>22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20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88F59BC-605C-48BC-AD90-4FD76B852341}" type="datetime3">
              <a:rPr lang="en-US" smtClean="0"/>
              <a:t>22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226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88F59BC-605C-48BC-AD90-4FD76B852341}" type="datetime3">
              <a:rPr lang="en-US" smtClean="0"/>
              <a:t>22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352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88F59BC-605C-48BC-AD90-4FD76B852341}" type="datetime3">
              <a:rPr lang="en-US" smtClean="0"/>
              <a:t>22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762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17q1: added after morning class: "</a:t>
            </a:r>
            <a:r>
              <a:rPr lang="en-US" sz="1200" dirty="0" smtClean="0"/>
              <a:t>Instead of </a:t>
            </a:r>
            <a:r>
              <a:rPr lang="en-US" sz="1200" dirty="0" err="1" smtClean="0"/>
              <a:t>data_socket.recv</a:t>
            </a:r>
            <a:r>
              <a:rPr lang="en-US" sz="1200" dirty="0" smtClean="0"/>
              <a:t>, simply use the </a:t>
            </a:r>
            <a:r>
              <a:rPr lang="en-US" sz="1200" dirty="0" err="1" smtClean="0"/>
              <a:t>next_byte</a:t>
            </a:r>
            <a:r>
              <a:rPr lang="en-US" sz="1200" dirty="0" smtClean="0"/>
              <a:t> calls you already have in your code."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22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819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15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1896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9603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40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CS2911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 smtClean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0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swf.tubechop.com/tubechop.swf?vurl=DjRvFLyDVl4&amp;start=469&amp;end=505&amp;cid=837435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CS2911</a:t>
            </a:r>
            <a:br>
              <a:rPr lang="en-US" dirty="0" smtClean="0"/>
            </a:br>
            <a:r>
              <a:rPr lang="en-US" dirty="0" smtClean="0"/>
              <a:t>Week 3, </a:t>
            </a:r>
            <a:r>
              <a:rPr lang="en-US" dirty="0" smtClean="0"/>
              <a:t>Class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  <a:endParaRPr lang="en-US" b="1" dirty="0" smtClean="0">
              <a:sym typeface="Wingdings" panose="05000000000000000000" pitchFamily="2" charset="2"/>
            </a:endParaRPr>
          </a:p>
          <a:p>
            <a:pPr lvl="1"/>
            <a:r>
              <a:rPr lang="en-US" b="1" i="1" dirty="0" smtClean="0">
                <a:sym typeface="Wingdings" panose="05000000000000000000" pitchFamily="2" charset="2"/>
              </a:rPr>
              <a:t>Return Lab 3</a:t>
            </a:r>
          </a:p>
          <a:p>
            <a:pPr lvl="1"/>
            <a:r>
              <a:rPr lang="en-US" b="1" i="1" dirty="0" smtClean="0">
                <a:sym typeface="Wingdings" panose="05000000000000000000" pitchFamily="2" charset="2"/>
              </a:rPr>
              <a:t>Afternoon section: Hand out Lab 4 Checklist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Review Muddiest Point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on Lab 4?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What is a protocol?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The HTTP protocol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Muddiest Point</a:t>
            </a:r>
          </a:p>
          <a:p>
            <a:r>
              <a:rPr lang="en-US" strike="sngStrike" dirty="0" smtClean="0">
                <a:sym typeface="Wingdings" panose="05000000000000000000" pitchFamily="2" charset="2"/>
              </a:rPr>
              <a:t>Thursday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b="1" dirty="0" smtClean="0">
                <a:sym typeface="Wingdings" panose="05000000000000000000" pitchFamily="2" charset="2"/>
              </a:rPr>
              <a:t>Friday (tomorrow)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Quiz 2: Encoding in Python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CS2911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HyperText</a:t>
            </a:r>
            <a:r>
              <a:rPr lang="en-US" dirty="0" smtClean="0"/>
              <a:t> Transfer Protocol</a:t>
            </a:r>
          </a:p>
          <a:p>
            <a:r>
              <a:rPr lang="en-US" dirty="0" smtClean="0"/>
              <a:t>Communication between browser and server</a:t>
            </a:r>
          </a:p>
          <a:p>
            <a:r>
              <a:rPr lang="en-US" dirty="0" smtClean="0"/>
              <a:t>Used for transmitting HTML (</a:t>
            </a:r>
            <a:r>
              <a:rPr lang="en-US" dirty="0" err="1" smtClean="0"/>
              <a:t>HyperText</a:t>
            </a:r>
            <a:r>
              <a:rPr lang="en-US" dirty="0" smtClean="0"/>
              <a:t> Markup Language), images, CSS (Cascaded Style Sheets), </a:t>
            </a:r>
            <a:r>
              <a:rPr lang="en-US" dirty="0" err="1" smtClean="0"/>
              <a:t>Javascript</a:t>
            </a:r>
            <a:r>
              <a:rPr lang="en-US" dirty="0" smtClean="0"/>
              <a:t>, exe installer downloads, etc.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075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RFC's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RFC</a:t>
            </a:r>
          </a:p>
          <a:p>
            <a:r>
              <a:rPr lang="en-US" dirty="0" smtClean="0"/>
              <a:t>"Request for Comments"</a:t>
            </a:r>
          </a:p>
          <a:p>
            <a:r>
              <a:rPr lang="en-US" dirty="0" smtClean="0"/>
              <a:t>Internet Standards</a:t>
            </a:r>
          </a:p>
          <a:p>
            <a:pPr marL="0" indent="0">
              <a:buNone/>
            </a:pPr>
            <a:r>
              <a:rPr lang="en-US" dirty="0" smtClean="0"/>
              <a:t>HTTP defined </a:t>
            </a:r>
            <a:r>
              <a:rPr lang="en-US" dirty="0"/>
              <a:t>in </a:t>
            </a:r>
          </a:p>
          <a:p>
            <a:r>
              <a:rPr lang="en-US" dirty="0"/>
              <a:t>RFC </a:t>
            </a:r>
            <a:r>
              <a:rPr lang="en-US" dirty="0" smtClean="0"/>
              <a:t>1945 </a:t>
            </a:r>
            <a:r>
              <a:rPr lang="en-US" sz="2800" dirty="0" smtClean="0"/>
              <a:t>(HTTP1.0, "Informational",1996)</a:t>
            </a:r>
          </a:p>
          <a:p>
            <a:r>
              <a:rPr lang="en-US" dirty="0" smtClean="0"/>
              <a:t>RFC 2616 </a:t>
            </a:r>
            <a:r>
              <a:rPr lang="en-US" sz="2800" dirty="0" smtClean="0"/>
              <a:t>(HTTP1.1, "Draft </a:t>
            </a:r>
            <a:r>
              <a:rPr lang="en-US" sz="2800" dirty="0"/>
              <a:t>S</a:t>
            </a:r>
            <a:r>
              <a:rPr lang="en-US" sz="2800" dirty="0" smtClean="0"/>
              <a:t>tandard",1999)</a:t>
            </a:r>
          </a:p>
          <a:p>
            <a:r>
              <a:rPr lang="en-US" dirty="0" smtClean="0"/>
              <a:t>RFCs 7230,7231,7232,7233,7234, and 7235              		   </a:t>
            </a:r>
            <a:r>
              <a:rPr lang="en-US" sz="2800" dirty="0" smtClean="0"/>
              <a:t>(HTTP1.1,</a:t>
            </a:r>
            <a:r>
              <a:rPr lang="en-US" sz="2400" dirty="0" smtClean="0"/>
              <a:t>"Proposed Standard"</a:t>
            </a:r>
            <a:r>
              <a:rPr lang="en-US" sz="2800" dirty="0" smtClean="0"/>
              <a:t>,2014)</a:t>
            </a:r>
            <a:endParaRPr lang="en-US" sz="2400" dirty="0" smtClean="0"/>
          </a:p>
          <a:p>
            <a:r>
              <a:rPr lang="en-US" dirty="0" smtClean="0"/>
              <a:t>RFC 7540 </a:t>
            </a:r>
            <a:r>
              <a:rPr lang="en-US" sz="2800" dirty="0" smtClean="0"/>
              <a:t>(HTTP2, </a:t>
            </a:r>
            <a:r>
              <a:rPr lang="en-US" sz="2400" dirty="0" smtClean="0"/>
              <a:t>"Proposed Standard"</a:t>
            </a:r>
            <a:r>
              <a:rPr lang="en-US" sz="2800" dirty="0" smtClean="0"/>
              <a:t>,2015)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 </a:t>
            </a: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1186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the transport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Uses TCP for reliable, two-way transfer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Always in pairs: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Client sends request</a:t>
            </a:r>
          </a:p>
          <a:p>
            <a:pPr marL="0" indent="0">
              <a:buNone/>
            </a:pPr>
            <a:r>
              <a:rPr lang="en-US" dirty="0" smtClean="0"/>
              <a:t>Server sends response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Persistent: Multiple requests/responses over same TCP channel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7769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bits and bytes of HTTP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 is encoded in ASCII</a:t>
            </a:r>
          </a:p>
          <a:p>
            <a:pPr lvl="1"/>
            <a:r>
              <a:rPr lang="en-US" dirty="0" smtClean="0"/>
              <a:t>Headers</a:t>
            </a:r>
          </a:p>
          <a:p>
            <a:pPr lvl="1"/>
            <a:r>
              <a:rPr lang="en-US" dirty="0" smtClean="0"/>
              <a:t>Chunking control messages</a:t>
            </a:r>
          </a:p>
          <a:p>
            <a:pPr lvl="1"/>
            <a:r>
              <a:rPr lang="en-US" dirty="0" smtClean="0"/>
              <a:t>Everything!</a:t>
            </a:r>
          </a:p>
          <a:p>
            <a:r>
              <a:rPr lang="en-US" dirty="0" smtClean="0"/>
              <a:t>Except payload:</a:t>
            </a:r>
          </a:p>
          <a:p>
            <a:pPr lvl="1"/>
            <a:r>
              <a:rPr lang="en-US" dirty="0" smtClean="0"/>
              <a:t>HTTP allows arbitrary byte data in payload</a:t>
            </a:r>
          </a:p>
          <a:p>
            <a:pPr lvl="1"/>
            <a:r>
              <a:rPr lang="en-US" dirty="0" smtClean="0"/>
              <a:t>Could be text (ASCII, UTF-8, UTF-16, Latin-1)</a:t>
            </a:r>
          </a:p>
          <a:p>
            <a:pPr lvl="1"/>
            <a:r>
              <a:rPr lang="en-US" dirty="0" smtClean="0"/>
              <a:t>Could be images (binary encoding)</a:t>
            </a:r>
          </a:p>
          <a:p>
            <a:pPr lvl="1"/>
            <a:r>
              <a:rPr lang="en-US" dirty="0" smtClean="0"/>
              <a:t>Could be anything! (.exe, .jar, .wav, .mpg, …)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4642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34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altLang="en-US" sz="4000" i="1" dirty="0" smtClean="0">
                <a:solidFill>
                  <a:srgbClr val="008000"/>
                </a:solidFill>
                <a:latin typeface="Gill Sans MT" pitchFamily="34" charset="0"/>
              </a:rPr>
              <a:t>Computer </a:t>
            </a:r>
            <a:r>
              <a:rPr lang="en-US" altLang="en-US" sz="4000" i="1" dirty="0">
                <a:solidFill>
                  <a:srgbClr val="008000"/>
                </a:solidFill>
                <a:latin typeface="Gill Sans MT" pitchFamily="34" charset="0"/>
              </a:rPr>
              <a:t>Networking: A Top Down Approach </a:t>
            </a:r>
            <a: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  <a:t/>
            </a:r>
            <a:b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 smtClean="0">
                <a:solidFill>
                  <a:srgbClr val="008000"/>
                </a:solidFill>
                <a:latin typeface="Gill Sans MT" pitchFamily="34" charset="0"/>
              </a:rPr>
              <a:t>7</a:t>
            </a:r>
            <a:r>
              <a:rPr lang="en-US" altLang="en-US" sz="3200" baseline="30000" dirty="0" smtClean="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 altLang="en-US" sz="3200" dirty="0" smtClean="0">
                <a:solidFill>
                  <a:srgbClr val="008000"/>
                </a:solidFill>
                <a:latin typeface="Gill Sans MT" pitchFamily="34" charset="0"/>
              </a:rPr>
              <a:t> </a:t>
            </a: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edition 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endParaRPr lang="en-US" altLang="en-US" sz="3200" dirty="0" smtClean="0">
              <a:solidFill>
                <a:srgbClr val="008000"/>
              </a:solidFill>
              <a:latin typeface="Gill Sans MT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pic>
        <p:nvPicPr>
          <p:cNvPr id="1026" name="Picture 2" descr="https://www.pearsonhighered.com/assets/bigcovers/0/1/3/3/013359414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48000"/>
            <a:ext cx="2743200" cy="3392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tomorrow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Topics:</a:t>
            </a:r>
          </a:p>
          <a:p>
            <a:pPr lvl="1"/>
            <a:r>
              <a:rPr lang="en-US" dirty="0" smtClean="0"/>
              <a:t>Encoding in Python</a:t>
            </a:r>
          </a:p>
          <a:p>
            <a:pPr lvl="1"/>
            <a:r>
              <a:rPr lang="en-US" dirty="0" smtClean="0"/>
              <a:t>Binary representations</a:t>
            </a:r>
          </a:p>
          <a:p>
            <a:pPr lvl="1"/>
            <a:r>
              <a:rPr lang="en-US" dirty="0" smtClean="0"/>
              <a:t>Parsing messages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233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1295400"/>
          </a:xfrm>
        </p:spPr>
        <p:txBody>
          <a:bodyPr/>
          <a:lstStyle/>
          <a:p>
            <a:r>
              <a:rPr lang="en-US" dirty="0" smtClean="0"/>
              <a:t>Muddiest Point 3-1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2491506"/>
              </p:ext>
            </p:extLst>
          </p:nvPr>
        </p:nvGraphicFramePr>
        <p:xfrm>
          <a:off x="457200" y="1686630"/>
          <a:ext cx="8229600" cy="4419600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6404555"/>
                <a:gridCol w="1825045"/>
              </a:tblGrid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Still feel confused about the differences between TCP and UDP.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TCP vs UDP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 we writing the </a:t>
                      </a:r>
                      <a:r>
                        <a:rPr lang="en-US" sz="2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next_bytes</a:t>
                      </a:r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method in our lab 3?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 3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Will we be expected to actually program a client and server in Python in class/lab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Labs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Where are all the python code coming from? Are they all from our notes? For example, </a:t>
                      </a:r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did not remember the </a:t>
                      </a:r>
                      <a:r>
                        <a:rPr lang="en-US" sz="2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to_bytes</a:t>
                      </a:r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thing</a:t>
                      </a:r>
                      <a:r>
                        <a:rPr lang="en-US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US" sz="2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[class 2-1, slide 33]</a:t>
                      </a:r>
                      <a:endParaRPr lang="en-US" sz="22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 slides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 IPv6 packet walks into a bar. Nobody talks to him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joke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Does 'host' mean client?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terminology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What happens if you do not close the socket?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sockets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 the code from the slides today sort of what we need to gear towards in our lab code?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 3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4507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1295400"/>
          </a:xfrm>
        </p:spPr>
        <p:txBody>
          <a:bodyPr/>
          <a:lstStyle/>
          <a:p>
            <a:r>
              <a:rPr lang="en-US" dirty="0" smtClean="0"/>
              <a:t>Muddiest Point 3-1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7157788"/>
              </p:ext>
            </p:extLst>
          </p:nvPr>
        </p:nvGraphicFramePr>
        <p:xfrm>
          <a:off x="457200" y="1686630"/>
          <a:ext cx="8229600" cy="4732020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6404555"/>
                <a:gridCol w="1825045"/>
              </a:tblGrid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Could you walk the class through how to solve and write the Python code in the last exercise we did? Storing 2000 as a 2 byte big-endian raw binary number?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encoding in python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great thing about TCP jokes is that you always get them.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joke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What kind of labs can we expect later in the course? </a:t>
                      </a:r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 we going to get into setting up a sever that can actually handle multiple clients at once</a:t>
                      </a:r>
                      <a:r>
                        <a:rPr lang="en-US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 </a:t>
                      </a:r>
                      <a:r>
                        <a:rPr lang="en-US" sz="2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[Yes, but multithreading</a:t>
                      </a:r>
                      <a:r>
                        <a:rPr lang="en-US" sz="2200" b="1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code is provided</a:t>
                      </a:r>
                      <a:r>
                        <a:rPr lang="en-US" sz="2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]</a:t>
                      </a:r>
                      <a:endParaRPr lang="en-US" sz="22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Labs 4-10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Where is the socket located?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Built into the application layer, or known by the socket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sockets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TCP packet walks in to a bar and says "I want a beer", barman says "you want a beer?" and TCP packet says "yes, a beer".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joke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072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1295400"/>
          </a:xfrm>
        </p:spPr>
        <p:txBody>
          <a:bodyPr/>
          <a:lstStyle/>
          <a:p>
            <a:r>
              <a:rPr lang="en-US" dirty="0" smtClean="0"/>
              <a:t>Muddiest Point 3-1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5199786"/>
              </p:ext>
            </p:extLst>
          </p:nvPr>
        </p:nvGraphicFramePr>
        <p:xfrm>
          <a:off x="304800" y="1686630"/>
          <a:ext cx="8382000" cy="4754880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6523158"/>
                <a:gridCol w="1858842"/>
              </a:tblGrid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Confused as to the way TCP </a:t>
                      </a:r>
                      <a:r>
                        <a:rPr lang="en-US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demultiplexes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How is it sure it is ordering all the packets, and how is it sure if a packet hasn't been delivered? Does it require a return?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tcp implementation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still lost in Python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encoding in python?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I'd tell you a UDP joke but I don't know if you'd get it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joke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Could you give more examples of coding in Python</a:t>
                      </a:r>
                      <a:r>
                        <a:rPr lang="en-US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 </a:t>
                      </a:r>
                      <a:r>
                        <a:rPr lang="en-US" sz="2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[Please</a:t>
                      </a:r>
                      <a:r>
                        <a:rPr lang="en-US" sz="2200" b="1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run example code from slides in Python Console]</a:t>
                      </a:r>
                      <a:endParaRPr lang="en-US" sz="22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encoding in python?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character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joke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what does </a:t>
                      </a:r>
                      <a:r>
                        <a:rPr lang="en-US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listen_socket.accept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() return?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sockets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from_bytes</a:t>
                      </a:r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is still a little off to me, it doesn't seem to return what </a:t>
                      </a:r>
                      <a:r>
                        <a:rPr lang="en-US" sz="2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expect yet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encoding in python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Does TCP make things easier for the application side 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 the client?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sockets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506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about Lab 4?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TCP implementation?</a:t>
            </a:r>
          </a:p>
          <a:p>
            <a:r>
              <a:rPr lang="en-US" dirty="0" smtClean="0"/>
              <a:t>Extension to sending multiple files?</a:t>
            </a:r>
          </a:p>
          <a:p>
            <a:r>
              <a:rPr lang="en-US" dirty="0" smtClean="0"/>
              <a:t>Lab checklist / requirements?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493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/>
              <a:t>listen_socket.bind</a:t>
            </a:r>
            <a:r>
              <a:rPr lang="en-US" sz="3200" dirty="0"/>
              <a:t>((</a:t>
            </a:r>
            <a:r>
              <a:rPr lang="en-US" sz="3200" dirty="0" err="1"/>
              <a:t>listen_host,listen_port</a:t>
            </a:r>
            <a:r>
              <a:rPr lang="en-US" sz="3200" dirty="0" smtClean="0"/>
              <a:t>))</a:t>
            </a:r>
          </a:p>
          <a:p>
            <a:pPr lvl="1"/>
            <a:r>
              <a:rPr lang="en-US" dirty="0" smtClean="0"/>
              <a:t>What python type is </a:t>
            </a:r>
            <a:r>
              <a:rPr lang="en-US" sz="2800" dirty="0"/>
              <a:t>(</a:t>
            </a:r>
            <a:r>
              <a:rPr lang="en-US" sz="2800" dirty="0" err="1"/>
              <a:t>listen_host,listen_port</a:t>
            </a:r>
            <a:r>
              <a:rPr lang="en-US" sz="2800" dirty="0" smtClean="0"/>
              <a:t>)?</a:t>
            </a:r>
          </a:p>
          <a:p>
            <a:r>
              <a:rPr lang="en-US" sz="3200" dirty="0" err="1" smtClean="0"/>
              <a:t>listen_host</a:t>
            </a:r>
            <a:r>
              <a:rPr lang="en-US" sz="3200" dirty="0" smtClean="0"/>
              <a:t> can be empty string ('') to listen on all interfaces</a:t>
            </a:r>
          </a:p>
          <a:p>
            <a:r>
              <a:rPr lang="en-US" sz="3200" dirty="0" smtClean="0"/>
              <a:t>department offices example</a:t>
            </a:r>
          </a:p>
          <a:p>
            <a:r>
              <a:rPr lang="en-US" sz="3200" dirty="0" smtClean="0"/>
              <a:t>Instead of </a:t>
            </a:r>
            <a:r>
              <a:rPr lang="en-US" sz="3200" dirty="0" err="1" smtClean="0"/>
              <a:t>data_socket.recv</a:t>
            </a:r>
            <a:r>
              <a:rPr lang="en-US" sz="3200" dirty="0" smtClean="0"/>
              <a:t>(…), simply use the </a:t>
            </a:r>
            <a:r>
              <a:rPr lang="en-US" sz="3200" dirty="0" err="1" smtClean="0"/>
              <a:t>next_byte</a:t>
            </a:r>
            <a:r>
              <a:rPr lang="en-US" sz="3200" dirty="0" smtClean="0"/>
              <a:t> calls you already have in your Lab 3 code.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1831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protocol?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protocol is a predetermined agreement about how to communicate</a:t>
            </a:r>
          </a:p>
          <a:p>
            <a:r>
              <a:rPr lang="en-US" dirty="0" smtClean="0"/>
              <a:t>It defines</a:t>
            </a:r>
          </a:p>
          <a:p>
            <a:pPr lvl="1"/>
            <a:r>
              <a:rPr lang="en-US" dirty="0" smtClean="0"/>
              <a:t>message</a:t>
            </a:r>
          </a:p>
          <a:p>
            <a:pPr lvl="2"/>
            <a:r>
              <a:rPr lang="en-US" dirty="0" smtClean="0"/>
              <a:t>order</a:t>
            </a:r>
          </a:p>
          <a:p>
            <a:pPr lvl="2"/>
            <a:r>
              <a:rPr lang="en-US" dirty="0" smtClean="0"/>
              <a:t>format</a:t>
            </a:r>
          </a:p>
          <a:p>
            <a:pPr lvl="1"/>
            <a:r>
              <a:rPr lang="en-US" dirty="0" smtClean="0"/>
              <a:t>actions taken on</a:t>
            </a:r>
          </a:p>
          <a:p>
            <a:pPr lvl="2"/>
            <a:r>
              <a:rPr lang="en-US" dirty="0" smtClean="0"/>
              <a:t>message transmission / receipt</a:t>
            </a:r>
          </a:p>
          <a:p>
            <a:pPr lvl="2"/>
            <a:r>
              <a:rPr lang="en-US" dirty="0" smtClean="0"/>
              <a:t>timeout</a:t>
            </a:r>
          </a:p>
          <a:p>
            <a:pPr lvl="2"/>
            <a:r>
              <a:rPr lang="en-US" dirty="0" smtClean="0"/>
              <a:t>etc.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5870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7543800" cy="1295400"/>
          </a:xfrm>
        </p:spPr>
        <p:txBody>
          <a:bodyPr/>
          <a:lstStyle/>
          <a:p>
            <a:r>
              <a:rPr lang="en-US" dirty="0" smtClean="0"/>
              <a:t>Exercise: What human protocols are followed or broken in this phone call?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52999"/>
            <a:ext cx="8229600" cy="117792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swf.tubechop.com/tubechop.swf?vurl=DjRvFLyDVl4&amp;start=469&amp;end=505&amp;cid=8374355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0171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3f74fa19-fb04-43da-8a1d-eb275001393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54684</TotalTime>
  <Words>928</Words>
  <Application>Microsoft Office PowerPoint</Application>
  <PresentationFormat>On-screen Show (4:3)</PresentationFormat>
  <Paragraphs>222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Gill Sans MT</vt:lpstr>
      <vt:lpstr>Tahoma</vt:lpstr>
      <vt:lpstr>Times New Roman</vt:lpstr>
      <vt:lpstr>Wingdings</vt:lpstr>
      <vt:lpstr>2_Network</vt:lpstr>
      <vt:lpstr>    CS2911 Week 3, Class 2</vt:lpstr>
      <vt:lpstr>Quiz tomorrow</vt:lpstr>
      <vt:lpstr>Muddiest Point 3-1</vt:lpstr>
      <vt:lpstr>Muddiest Point 3-1</vt:lpstr>
      <vt:lpstr>Muddiest Point 3-1</vt:lpstr>
      <vt:lpstr>Questions about Lab 4?</vt:lpstr>
      <vt:lpstr>TCP connection</vt:lpstr>
      <vt:lpstr>What is a protocol?</vt:lpstr>
      <vt:lpstr>Exercise: What human protocols are followed or broken in this phone call? </vt:lpstr>
      <vt:lpstr>HTTP</vt:lpstr>
      <vt:lpstr>RFC's</vt:lpstr>
      <vt:lpstr>At the transport layer</vt:lpstr>
      <vt:lpstr>The bits and bytes of HTTP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1670</cp:revision>
  <cp:lastPrinted>2016-09-22T14:17:22Z</cp:lastPrinted>
  <dcterms:created xsi:type="dcterms:W3CDTF">1999-09-06T21:32:20Z</dcterms:created>
  <dcterms:modified xsi:type="dcterms:W3CDTF">2016-09-22T18:04:26Z</dcterms:modified>
</cp:coreProperties>
</file>