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4"/>
  </p:notesMasterIdLst>
  <p:handoutMasterIdLst>
    <p:handoutMasterId r:id="rId25"/>
  </p:handoutMasterIdLst>
  <p:sldIdLst>
    <p:sldId id="320" r:id="rId2"/>
    <p:sldId id="467" r:id="rId3"/>
    <p:sldId id="469" r:id="rId4"/>
    <p:sldId id="470" r:id="rId5"/>
    <p:sldId id="468" r:id="rId6"/>
    <p:sldId id="472" r:id="rId7"/>
    <p:sldId id="480" r:id="rId8"/>
    <p:sldId id="481" r:id="rId9"/>
    <p:sldId id="471" r:id="rId10"/>
    <p:sldId id="473" r:id="rId11"/>
    <p:sldId id="477" r:id="rId12"/>
    <p:sldId id="474" r:id="rId13"/>
    <p:sldId id="475" r:id="rId14"/>
    <p:sldId id="478" r:id="rId15"/>
    <p:sldId id="479" r:id="rId16"/>
    <p:sldId id="486" r:id="rId17"/>
    <p:sldId id="482" r:id="rId18"/>
    <p:sldId id="483" r:id="rId19"/>
    <p:sldId id="484" r:id="rId20"/>
    <p:sldId id="485" r:id="rId21"/>
    <p:sldId id="465" r:id="rId22"/>
    <p:sldId id="325" r:id="rId23"/>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8">
          <p15:clr>
            <a:srgbClr val="A4A3A4"/>
          </p15:clr>
        </p15:guide>
        <p15:guide id="2" pos="22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DABFA6"/>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718" autoAdjust="0"/>
    <p:restoredTop sz="71517" autoAdjust="0"/>
  </p:normalViewPr>
  <p:slideViewPr>
    <p:cSldViewPr>
      <p:cViewPr varScale="1">
        <p:scale>
          <a:sx n="60" d="100"/>
          <a:sy n="60" d="100"/>
        </p:scale>
        <p:origin x="1469" y="48"/>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8"/>
        <p:guide pos="22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2"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defTabSz="945586">
              <a:defRPr sz="1200">
                <a:latin typeface="Tahoma" pitchFamily="34" charset="0"/>
              </a:defRPr>
            </a:lvl1pPr>
          </a:lstStyle>
          <a:p>
            <a:pPr>
              <a:defRPr/>
            </a:pPr>
            <a:r>
              <a:rPr lang="en-US" smtClean="0"/>
              <a:t>CS2911</a:t>
            </a:r>
            <a:endParaRPr lang="en-US"/>
          </a:p>
        </p:txBody>
      </p:sp>
      <p:sp>
        <p:nvSpPr>
          <p:cNvPr id="33795" name="Rectangle 3"/>
          <p:cNvSpPr>
            <a:spLocks noGrp="1" noChangeArrowheads="1"/>
          </p:cNvSpPr>
          <p:nvPr>
            <p:ph type="dt" sz="quarter" idx="1"/>
          </p:nvPr>
        </p:nvSpPr>
        <p:spPr bwMode="auto">
          <a:xfrm>
            <a:off x="4043068"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algn="r" defTabSz="945586">
              <a:defRPr sz="1200">
                <a:latin typeface="Tahoma" pitchFamily="34" charset="0"/>
              </a:defRPr>
            </a:lvl1pPr>
          </a:lstStyle>
          <a:p>
            <a:pPr>
              <a:defRPr/>
            </a:pPr>
            <a:fld id="{2529E20D-C01B-46D0-A41A-D6165D8D3A51}" type="datetime3">
              <a:rPr lang="en-US" smtClean="0"/>
              <a:t>3 October 2016</a:t>
            </a:fld>
            <a:endParaRPr lang="en-US"/>
          </a:p>
        </p:txBody>
      </p:sp>
      <p:sp>
        <p:nvSpPr>
          <p:cNvPr id="33796" name="Rectangle 4"/>
          <p:cNvSpPr>
            <a:spLocks noGrp="1" noChangeArrowheads="1"/>
          </p:cNvSpPr>
          <p:nvPr>
            <p:ph type="ftr" sz="quarter" idx="2"/>
          </p:nvPr>
        </p:nvSpPr>
        <p:spPr bwMode="auto">
          <a:xfrm>
            <a:off x="2"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defTabSz="945586">
              <a:defRPr sz="1200">
                <a:latin typeface="Tahoma" pitchFamily="34" charset="0"/>
              </a:defRPr>
            </a:lvl1pPr>
          </a:lstStyle>
          <a:p>
            <a:pPr>
              <a:defRPr/>
            </a:pPr>
            <a:r>
              <a:rPr lang="en-US" smtClean="0"/>
              <a:t>Dr. Josiah Yoder</a:t>
            </a:r>
            <a:endParaRPr lang="en-US"/>
          </a:p>
        </p:txBody>
      </p:sp>
      <p:sp>
        <p:nvSpPr>
          <p:cNvPr id="33797" name="Rectangle 5"/>
          <p:cNvSpPr>
            <a:spLocks noGrp="1" noChangeArrowheads="1"/>
          </p:cNvSpPr>
          <p:nvPr>
            <p:ph type="sldNum" sz="quarter" idx="3"/>
          </p:nvPr>
        </p:nvSpPr>
        <p:spPr bwMode="auto">
          <a:xfrm>
            <a:off x="4043068"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algn="r" defTabSz="945586">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2" y="2"/>
            <a:ext cx="3122077"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defRPr sz="1200" b="1">
                <a:latin typeface="Times New Roman" pitchFamily="18" charset="0"/>
              </a:defRPr>
            </a:lvl1pPr>
          </a:lstStyle>
          <a:p>
            <a:pPr>
              <a:defRPr/>
            </a:pPr>
            <a:r>
              <a:rPr lang="en-US" smtClean="0"/>
              <a:t>CS2911</a:t>
            </a:r>
            <a:endParaRPr lang="en-US"/>
          </a:p>
        </p:txBody>
      </p:sp>
      <p:sp>
        <p:nvSpPr>
          <p:cNvPr id="770051" name="Rectangle 3"/>
          <p:cNvSpPr>
            <a:spLocks noGrp="1" noChangeArrowheads="1"/>
          </p:cNvSpPr>
          <p:nvPr>
            <p:ph type="dt" idx="1"/>
          </p:nvPr>
        </p:nvSpPr>
        <p:spPr bwMode="auto">
          <a:xfrm>
            <a:off x="4013657" y="2"/>
            <a:ext cx="3118981"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lgn="r">
              <a:defRPr sz="1200" b="1">
                <a:latin typeface="Times New Roman" pitchFamily="18" charset="0"/>
              </a:defRPr>
            </a:lvl1pPr>
          </a:lstStyle>
          <a:p>
            <a:pPr>
              <a:defRPr/>
            </a:pPr>
            <a:fld id="{D190EF7B-1EC8-4955-8E30-7A4364FC460B}" type="datetime3">
              <a:rPr lang="en-US" smtClean="0"/>
              <a:t>3 October 2016</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2" y="8970131"/>
            <a:ext cx="3122077"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defRPr sz="1200" b="1">
                <a:latin typeface="Times New Roman" pitchFamily="18" charset="0"/>
              </a:defRPr>
            </a:lvl1pPr>
          </a:lstStyle>
          <a:p>
            <a:pPr>
              <a:defRPr/>
            </a:pPr>
            <a:r>
              <a:rPr lang="en-US" smtClean="0"/>
              <a:t>Dr. Josiah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7" y="672763"/>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pPr fontAlgn="base"/>
            <a:r>
              <a:rPr kumimoji="1" lang="en-US" sz="1200" b="1" i="0" kern="1200" dirty="0" smtClean="0">
                <a:solidFill>
                  <a:schemeClr val="tx1"/>
                </a:solidFill>
                <a:effectLst/>
                <a:latin typeface="Arial" charset="0"/>
                <a:ea typeface="+mn-ea"/>
                <a:cs typeface="+mn-cs"/>
              </a:rPr>
              <a:t>17q1 3-1 1,2,5-9,11-15</a:t>
            </a:r>
            <a:endParaRPr kumimoji="1" lang="en-US" sz="1200" b="1" i="0" kern="1200" baseline="0" dirty="0" smtClean="0">
              <a:solidFill>
                <a:schemeClr val="tx1"/>
              </a:solidFill>
              <a:effectLst/>
              <a:latin typeface="Arial" charset="0"/>
              <a:ea typeface="+mn-ea"/>
              <a:cs typeface="+mn-cs"/>
            </a:endParaRPr>
          </a:p>
          <a:p>
            <a:pPr fontAlgn="base"/>
            <a:endParaRPr kumimoji="1" lang="en-US" sz="1200" b="1" i="0" kern="1200" baseline="0" dirty="0" smtClean="0">
              <a:solidFill>
                <a:schemeClr val="tx1"/>
              </a:solidFill>
              <a:effectLst/>
              <a:latin typeface="Arial" charset="0"/>
              <a:ea typeface="+mn-ea"/>
              <a:cs typeface="+mn-cs"/>
            </a:endParaRPr>
          </a:p>
        </p:txBody>
      </p:sp>
      <p:sp>
        <p:nvSpPr>
          <p:cNvPr id="4" name="Header Placeholder 3"/>
          <p:cNvSpPr>
            <a:spLocks noGrp="1"/>
          </p:cNvSpPr>
          <p:nvPr>
            <p:ph type="hdr" sz="quarter" idx="10"/>
          </p:nvPr>
        </p:nvSpPr>
        <p:spPr/>
        <p:txBody>
          <a:bodyPr/>
          <a:lstStyle/>
          <a:p>
            <a:pPr>
              <a:defRPr/>
            </a:pPr>
            <a:r>
              <a:rPr lang="en-US" smtClean="0"/>
              <a:t>CS2911</a:t>
            </a:r>
            <a:endParaRPr lang="en-US" dirty="0"/>
          </a:p>
        </p:txBody>
      </p:sp>
      <p:sp>
        <p:nvSpPr>
          <p:cNvPr id="5" name="Date Placeholder 4"/>
          <p:cNvSpPr>
            <a:spLocks noGrp="1"/>
          </p:cNvSpPr>
          <p:nvPr>
            <p:ph type="dt" idx="11"/>
          </p:nvPr>
        </p:nvSpPr>
        <p:spPr/>
        <p:txBody>
          <a:bodyPr/>
          <a:lstStyle/>
          <a:p>
            <a:pPr>
              <a:defRPr/>
            </a:pPr>
            <a:fld id="{CF96CB7F-5ABD-4C30-9F6C-4AEDAA9135B2}" type="datetime3">
              <a:rPr lang="en-US" smtClean="0"/>
              <a:t>3 October 2016</a:t>
            </a:fld>
            <a:endParaRPr lang="en-US" dirty="0"/>
          </a:p>
        </p:txBody>
      </p:sp>
      <p:sp>
        <p:nvSpPr>
          <p:cNvPr id="6" name="Footer Placeholder 5"/>
          <p:cNvSpPr>
            <a:spLocks noGrp="1"/>
          </p:cNvSpPr>
          <p:nvPr>
            <p:ph type="ftr" sz="quarter" idx="12"/>
          </p:nvPr>
        </p:nvSpPr>
        <p:spPr/>
        <p:txBody>
          <a:bodyPr/>
          <a:lstStyle/>
          <a:p>
            <a:pPr>
              <a:defRPr/>
            </a:pPr>
            <a:r>
              <a:rPr lang="en-US" dirty="0" smtClean="0"/>
              <a:t>Dr. Josiah Yoder</a:t>
            </a:r>
            <a:endParaRPr lang="en-US" dirty="0"/>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216609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
Poll Title: What was the muddiest point? (CS2911)
https://www.polleverywhere.com/free_text_polls/zIp2tH2IVWjXv4H</a:t>
            </a:r>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D190EF7B-1EC8-4955-8E30-7A4364FC460B}" type="datetime3">
              <a:rPr lang="en-US" smtClean="0"/>
              <a:t>3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21</a:t>
            </a:fld>
            <a:endParaRPr lang="en-US"/>
          </a:p>
        </p:txBody>
      </p:sp>
      <p:sp>
        <p:nvSpPr>
          <p:cNvPr id="8" name="TextBox 7"/>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60284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F1CA75B1-1251-4894-85D3-474FE42DF88D}" type="datetime3">
              <a:rPr lang="en-US" smtClean="0"/>
              <a:t>3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23820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3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83051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3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51460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3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259330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3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324497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3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07953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Adapted</a:t>
            </a:r>
            <a:r>
              <a:rPr lang="en-US" baseline="0" dirty="0" smtClean="0"/>
              <a:t> from https://www.ripe.net/publications/docs/ripe-192</a:t>
            </a:r>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29846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Adapted</a:t>
            </a:r>
            <a:r>
              <a:rPr lang="en-US" baseline="0" dirty="0" smtClean="0"/>
              <a:t> from https://www.ripe.net/publications/docs/ripe-192</a:t>
            </a:r>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15563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93879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smtClean="0"/>
              <a:t>CS2911</a:t>
            </a:r>
          </a:p>
          <a:p>
            <a:pPr>
              <a:defRPr/>
            </a:pPr>
            <a:r>
              <a:rPr lang="en-US" altLang="en-US" dirty="0" smtClean="0"/>
              <a:t>Dr. Yoder</a:t>
            </a:r>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2"/>
          <p:cNvSpPr>
            <a:spLocks noGrp="1"/>
          </p:cNvSpPr>
          <p:nvPr>
            <p:ph idx="13"/>
          </p:nvPr>
        </p:nvSpPr>
        <p:spPr>
          <a:xfrm>
            <a:off x="457200" y="4360677"/>
            <a:ext cx="8229600" cy="1887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3"/>
          <p:cNvSpPr>
            <a:spLocks noGrp="1"/>
          </p:cNvSpPr>
          <p:nvPr>
            <p:ph type="title"/>
          </p:nvPr>
        </p:nvSpPr>
        <p:spPr/>
        <p:txBody>
          <a:bodyPr/>
          <a:lstStyle/>
          <a:p>
            <a:r>
              <a:rPr lang="en-US" dirty="0" smtClean="0"/>
              <a:t>Click to edit Master title style</a:t>
            </a:r>
            <a:endParaRPr lang="en-US" dirty="0"/>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smtClean="0"/>
              <a:t>CS2911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smtClean="0"/>
              <a:t>Click to edit the Secondary title</a:t>
            </a:r>
            <a:endParaRPr lang="en-US" dirty="0"/>
          </a:p>
        </p:txBody>
      </p:sp>
    </p:spTree>
    <p:extLst>
      <p:ext uri="{BB962C8B-B14F-4D97-AF65-F5344CB8AC3E}">
        <p14:creationId xmlns:p14="http://schemas.microsoft.com/office/powerpoint/2010/main" val="4047541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smtClean="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smtClean="0"/>
              <a:t>CS2911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tags" Target="../tags/tag1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faculty-web.msoe.edu/yoder/cs2911/Outcom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CS2911</a:t>
            </a:r>
            <a:br>
              <a:rPr lang="en-US" dirty="0" smtClean="0"/>
            </a:br>
            <a:r>
              <a:rPr lang="en-US" dirty="0" smtClean="0"/>
              <a:t>Week 4, Class 2</a:t>
            </a:r>
            <a:endParaRPr lang="en-US" dirty="0"/>
          </a:p>
        </p:txBody>
      </p:sp>
      <p:sp>
        <p:nvSpPr>
          <p:cNvPr id="3" name="Content Placeholder 2"/>
          <p:cNvSpPr>
            <a:spLocks noGrp="1"/>
          </p:cNvSpPr>
          <p:nvPr>
            <p:ph idx="1"/>
          </p:nvPr>
        </p:nvSpPr>
        <p:spPr>
          <a:xfrm>
            <a:off x="457200" y="1828800"/>
            <a:ext cx="8229600" cy="4724400"/>
          </a:xfrm>
        </p:spPr>
        <p:txBody>
          <a:bodyPr>
            <a:normAutofit/>
          </a:bodyPr>
          <a:lstStyle/>
          <a:p>
            <a:r>
              <a:rPr lang="en-US" dirty="0" smtClean="0">
                <a:sym typeface="Wingdings" panose="05000000000000000000" pitchFamily="2" charset="2"/>
              </a:rPr>
              <a:t>Today</a:t>
            </a:r>
            <a:endParaRPr lang="en-US" b="1" dirty="0" smtClean="0">
              <a:sym typeface="Wingdings" panose="05000000000000000000" pitchFamily="2" charset="2"/>
            </a:endParaRPr>
          </a:p>
          <a:p>
            <a:pPr lvl="1"/>
            <a:r>
              <a:rPr lang="en-US" dirty="0" smtClean="0">
                <a:sym typeface="Wingdings" panose="05000000000000000000" pitchFamily="2" charset="2"/>
              </a:rPr>
              <a:t>Sit by someone you don't know again!</a:t>
            </a:r>
          </a:p>
          <a:p>
            <a:pPr lvl="1"/>
            <a:r>
              <a:rPr lang="en-US" dirty="0" smtClean="0">
                <a:sym typeface="Wingdings" panose="05000000000000000000" pitchFamily="2" charset="2"/>
              </a:rPr>
              <a:t>Review Muddiest Point</a:t>
            </a:r>
          </a:p>
          <a:p>
            <a:pPr lvl="1"/>
            <a:r>
              <a:rPr lang="en-US" dirty="0" smtClean="0">
                <a:sym typeface="Wingdings" panose="05000000000000000000" pitchFamily="2" charset="2"/>
              </a:rPr>
              <a:t>DNS – Domain Name Service</a:t>
            </a:r>
          </a:p>
          <a:p>
            <a:pPr lvl="1"/>
            <a:r>
              <a:rPr lang="en-US" dirty="0" smtClean="0">
                <a:sym typeface="Wingdings" panose="05000000000000000000" pitchFamily="2" charset="2"/>
              </a:rPr>
              <a:t>Muddiest Point</a:t>
            </a:r>
          </a:p>
          <a:p>
            <a:r>
              <a:rPr lang="en-US" dirty="0" smtClean="0">
                <a:sym typeface="Wingdings" panose="05000000000000000000" pitchFamily="2" charset="2"/>
              </a:rPr>
              <a:t>Next Thursday:</a:t>
            </a:r>
          </a:p>
          <a:p>
            <a:pPr lvl="1"/>
            <a:r>
              <a:rPr lang="en-US" dirty="0" smtClean="0">
                <a:sym typeface="Wingdings" panose="05000000000000000000" pitchFamily="2" charset="2"/>
              </a:rPr>
              <a:t>Half Exam 1</a:t>
            </a:r>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
        <p:nvSpPr>
          <p:cNvPr id="9" name="Footer Placeholder 8"/>
          <p:cNvSpPr>
            <a:spLocks noGrp="1"/>
          </p:cNvSpPr>
          <p:nvPr>
            <p:ph type="ftr" sz="quarter" idx="11"/>
          </p:nvPr>
        </p:nvSpPr>
        <p:spPr/>
        <p:txBody>
          <a:bodyPr/>
          <a:lstStyle/>
          <a:p>
            <a:pPr>
              <a:defRPr/>
            </a:pPr>
            <a:r>
              <a:rPr lang="en-US" altLang="en-US" dirty="0" smtClean="0"/>
              <a:t>CS2911</a:t>
            </a:r>
          </a:p>
          <a:p>
            <a:pPr>
              <a:defRPr/>
            </a:pPr>
            <a:r>
              <a:rPr lang="en-US" altLang="en-US" dirty="0" smtClean="0"/>
              <a:t>Dr. Yoder</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on DNS Video</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92427493"/>
              </p:ext>
            </p:extLst>
          </p:nvPr>
        </p:nvGraphicFramePr>
        <p:xfrm>
          <a:off x="457200" y="1686630"/>
          <a:ext cx="8229600" cy="4084320"/>
        </p:xfrm>
        <a:graphic>
          <a:graphicData uri="http://schemas.openxmlformats.org/drawingml/2006/table">
            <a:tbl>
              <a:tblPr bandRow="1">
                <a:tableStyleId>{9D7B26C5-4107-4FEC-AEDC-1716B250A1EF}</a:tableStyleId>
              </a:tblPr>
              <a:tblGrid>
                <a:gridCol w="6404555"/>
                <a:gridCol w="1825045"/>
              </a:tblGrid>
              <a:tr h="121670">
                <a:tc>
                  <a:txBody>
                    <a:bodyPr/>
                    <a:lstStyle/>
                    <a:p>
                      <a:pPr algn="l" fontAlgn="b"/>
                      <a:r>
                        <a:rPr lang="en-US" sz="2000" b="0" i="0" u="none" strike="noStrike" dirty="0" err="1">
                          <a:solidFill>
                            <a:srgbClr val="000000"/>
                          </a:solidFill>
                          <a:effectLst/>
                          <a:latin typeface="Arial" panose="020B0604020202020204" pitchFamily="34" charset="0"/>
                        </a:rPr>
                        <a:t>i</a:t>
                      </a:r>
                      <a:r>
                        <a:rPr lang="en-US" sz="2000" b="0" i="0" u="none" strike="noStrike" dirty="0">
                          <a:solidFill>
                            <a:srgbClr val="000000"/>
                          </a:solidFill>
                          <a:effectLst/>
                          <a:latin typeface="Arial" panose="020B0604020202020204" pitchFamily="34" charset="0"/>
                        </a:rPr>
                        <a:t> am still confused on load distribution. so are there multiple IP for one site</a:t>
                      </a:r>
                      <a:r>
                        <a:rPr lang="en-US" sz="2000" b="0" i="0" u="none" strike="noStrike" dirty="0" smtClean="0">
                          <a:solidFill>
                            <a:srgbClr val="000000"/>
                          </a:solidFill>
                          <a:effectLst/>
                          <a:latin typeface="Arial" panose="020B0604020202020204" pitchFamily="34" charset="0"/>
                        </a:rPr>
                        <a:t>? </a:t>
                      </a:r>
                      <a:r>
                        <a:rPr lang="en-US" sz="2000" b="0" i="1" u="none" strike="noStrike" dirty="0" smtClean="0">
                          <a:solidFill>
                            <a:srgbClr val="000000"/>
                          </a:solidFill>
                          <a:effectLst/>
                          <a:latin typeface="Arial" panose="020B0604020202020204" pitchFamily="34" charset="0"/>
                        </a:rPr>
                        <a:t>[Yes, for big sites like Google]</a:t>
                      </a:r>
                      <a:endParaRPr lang="en-US" sz="2000" b="0" i="1"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000" b="0" i="0" u="none" strike="noStrike">
                          <a:solidFill>
                            <a:srgbClr val="000000"/>
                          </a:solidFill>
                          <a:effectLst/>
                          <a:latin typeface="Calibri" panose="020F0502020204030204" pitchFamily="34" charset="0"/>
                        </a:rPr>
                        <a:t>Load distribution (multiple IPs)</a:t>
                      </a:r>
                    </a:p>
                  </a:txBody>
                  <a:tcPr marL="7620" marR="7620" marT="15240" marB="15240" anchor="b"/>
                </a:tc>
              </a:tr>
              <a:tr h="121670">
                <a:tc>
                  <a:txBody>
                    <a:bodyPr/>
                    <a:lstStyle/>
                    <a:p>
                      <a:pPr algn="l" fontAlgn="b"/>
                      <a:r>
                        <a:rPr lang="en-US" sz="2000" b="0" i="0" u="none" strike="noStrike" dirty="0">
                          <a:solidFill>
                            <a:srgbClr val="000000"/>
                          </a:solidFill>
                          <a:effectLst/>
                          <a:latin typeface="Arial" panose="020B0604020202020204" pitchFamily="34" charset="0"/>
                        </a:rPr>
                        <a:t>How does a server store all of these IP addresses and know which one to push forward?</a:t>
                      </a:r>
                    </a:p>
                  </a:txBody>
                  <a:tcPr marL="7620" marR="7620" marT="15240" marB="15240" anchor="b"/>
                </a:tc>
                <a:tc>
                  <a:txBody>
                    <a:bodyPr/>
                    <a:lstStyle/>
                    <a:p>
                      <a:pPr algn="l" fontAlgn="b"/>
                      <a:r>
                        <a:rPr lang="en-US" sz="2000" b="0" i="0" u="none" strike="noStrike" dirty="0">
                          <a:solidFill>
                            <a:srgbClr val="000000"/>
                          </a:solidFill>
                          <a:effectLst/>
                          <a:latin typeface="Calibri" panose="020F0502020204030204" pitchFamily="34" charset="0"/>
                        </a:rPr>
                        <a:t>Load distribution (choosing IP)</a:t>
                      </a:r>
                    </a:p>
                  </a:txBody>
                  <a:tcPr marL="7620" marR="7620" marT="15240" marB="15240" anchor="b"/>
                </a:tc>
              </a:tr>
              <a:tr h="121670">
                <a:tc>
                  <a:txBody>
                    <a:bodyPr/>
                    <a:lstStyle/>
                    <a:p>
                      <a:pPr algn="l" fontAlgn="b"/>
                      <a:r>
                        <a:rPr lang="en-US" sz="2000" b="0" i="0" u="none" strike="noStrike" dirty="0">
                          <a:solidFill>
                            <a:srgbClr val="000000"/>
                          </a:solidFill>
                          <a:effectLst/>
                          <a:latin typeface="Arial" panose="020B0604020202020204" pitchFamily="34" charset="0"/>
                        </a:rPr>
                        <a:t>So when you update your website does that mean there will be a period where the </a:t>
                      </a:r>
                      <a:r>
                        <a:rPr lang="en-US" sz="2000" b="1" i="0" u="none" strike="noStrike" dirty="0">
                          <a:solidFill>
                            <a:srgbClr val="000000"/>
                          </a:solidFill>
                          <a:effectLst/>
                          <a:latin typeface="Arial" panose="020B0604020202020204" pitchFamily="34" charset="0"/>
                        </a:rPr>
                        <a:t>cache is out of date </a:t>
                      </a:r>
                      <a:r>
                        <a:rPr lang="en-US" sz="2000" b="0" i="0" u="none" strike="noStrike" dirty="0">
                          <a:solidFill>
                            <a:srgbClr val="000000"/>
                          </a:solidFill>
                          <a:effectLst/>
                          <a:latin typeface="Arial" panose="020B0604020202020204" pitchFamily="34" charset="0"/>
                        </a:rPr>
                        <a:t>or completely non accessible?</a:t>
                      </a:r>
                    </a:p>
                  </a:txBody>
                  <a:tcPr marL="7620" marR="7620" marT="15240" marB="15240" anchor="b"/>
                </a:tc>
                <a:tc>
                  <a:txBody>
                    <a:bodyPr/>
                    <a:lstStyle/>
                    <a:p>
                      <a:pPr algn="l" fontAlgn="b"/>
                      <a:r>
                        <a:rPr lang="en-US" sz="2000" b="0" i="0" u="none" strike="noStrike">
                          <a:solidFill>
                            <a:srgbClr val="000000"/>
                          </a:solidFill>
                          <a:effectLst/>
                          <a:latin typeface="Calibri" panose="020F0502020204030204" pitchFamily="34" charset="0"/>
                        </a:rPr>
                        <a:t>Load distribution (caching)</a:t>
                      </a:r>
                    </a:p>
                  </a:txBody>
                  <a:tcPr marL="7620" marR="7620" marT="15240" marB="15240" anchor="b"/>
                </a:tc>
              </a:tr>
              <a:tr h="121670">
                <a:tc>
                  <a:txBody>
                    <a:bodyPr/>
                    <a:lstStyle/>
                    <a:p>
                      <a:pPr algn="l" fontAlgn="b"/>
                      <a:r>
                        <a:rPr lang="en-US" sz="2000" b="0" i="0" u="none" strike="noStrike" dirty="0">
                          <a:solidFill>
                            <a:srgbClr val="000000"/>
                          </a:solidFill>
                          <a:effectLst/>
                          <a:latin typeface="Arial" panose="020B0604020202020204" pitchFamily="34" charset="0"/>
                        </a:rPr>
                        <a:t>What is the purpose of rotating the IP addresses? Why should they be in a different order every time? It said that it helps it go to different servers. But I don't understand </a:t>
                      </a:r>
                      <a:r>
                        <a:rPr lang="en-US" sz="2000" b="1" i="0" u="none" strike="noStrike" dirty="0">
                          <a:solidFill>
                            <a:srgbClr val="000000"/>
                          </a:solidFill>
                          <a:effectLst/>
                          <a:latin typeface="Arial" panose="020B0604020202020204" pitchFamily="34" charset="0"/>
                        </a:rPr>
                        <a:t>why they cant be in the same order, and just distribute it among the servers that way.</a:t>
                      </a:r>
                      <a:r>
                        <a:rPr lang="en-US" sz="2000" b="0" i="0" u="none" strike="noStrike" dirty="0">
                          <a:solidFill>
                            <a:srgbClr val="000000"/>
                          </a:solidFill>
                          <a:effectLst/>
                          <a:latin typeface="Arial" panose="020B0604020202020204" pitchFamily="34" charset="0"/>
                        </a:rPr>
                        <a:t> Why the random order?</a:t>
                      </a:r>
                    </a:p>
                  </a:txBody>
                  <a:tcPr marL="7620" marR="7620" marT="15240" marB="15240" anchor="b"/>
                </a:tc>
                <a:tc>
                  <a:txBody>
                    <a:bodyPr/>
                    <a:lstStyle/>
                    <a:p>
                      <a:pPr algn="l" fontAlgn="b"/>
                      <a:r>
                        <a:rPr lang="en-US" sz="2000" b="0" i="0" u="none" strike="noStrike" dirty="0">
                          <a:solidFill>
                            <a:srgbClr val="000000"/>
                          </a:solidFill>
                          <a:effectLst/>
                          <a:latin typeface="Arial" panose="020B0604020202020204" pitchFamily="34" charset="0"/>
                        </a:rPr>
                        <a:t>Load distribution (random order)</a:t>
                      </a:r>
                    </a:p>
                  </a:txBody>
                  <a:tcPr marL="7620" marR="7620" marT="15240" marB="1524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10</a:t>
            </a:fld>
            <a:endParaRPr lang="en-US" altLang="en-US" dirty="0"/>
          </a:p>
        </p:txBody>
      </p:sp>
    </p:spTree>
    <p:extLst>
      <p:ext uri="{BB962C8B-B14F-4D97-AF65-F5344CB8AC3E}">
        <p14:creationId xmlns:p14="http://schemas.microsoft.com/office/powerpoint/2010/main" val="3401479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on DNS Video</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40360729"/>
              </p:ext>
            </p:extLst>
          </p:nvPr>
        </p:nvGraphicFramePr>
        <p:xfrm>
          <a:off x="457200" y="1719263"/>
          <a:ext cx="8229600" cy="3017520"/>
        </p:xfrm>
        <a:graphic>
          <a:graphicData uri="http://schemas.openxmlformats.org/drawingml/2006/table">
            <a:tbl>
              <a:tblPr bandRow="1">
                <a:tableStyleId>{9D7B26C5-4107-4FEC-AEDC-1716B250A1EF}</a:tableStyleId>
              </a:tblPr>
              <a:tblGrid>
                <a:gridCol w="6404555"/>
                <a:gridCol w="1825045"/>
              </a:tblGrid>
              <a:tr h="121670">
                <a:tc>
                  <a:txBody>
                    <a:bodyPr/>
                    <a:lstStyle/>
                    <a:p>
                      <a:pPr algn="l" fontAlgn="b"/>
                      <a:r>
                        <a:rPr lang="en-US" sz="2400" b="1" i="0" u="none" strike="noStrike" dirty="0">
                          <a:solidFill>
                            <a:srgbClr val="000000"/>
                          </a:solidFill>
                          <a:effectLst/>
                          <a:latin typeface="Arial" panose="020B0604020202020204" pitchFamily="34" charset="0"/>
                        </a:rPr>
                        <a:t>How do MX records work </a:t>
                      </a:r>
                      <a:r>
                        <a:rPr lang="en-US" sz="2400" b="0" i="0" u="none" strike="noStrike" dirty="0">
                          <a:solidFill>
                            <a:srgbClr val="000000"/>
                          </a:solidFill>
                          <a:effectLst/>
                          <a:latin typeface="Arial" panose="020B0604020202020204" pitchFamily="34" charset="0"/>
                        </a:rPr>
                        <a:t>in regards to mail server aliasing? That concept was confusing to me in the video.</a:t>
                      </a:r>
                    </a:p>
                  </a:txBody>
                  <a:tcPr marL="7620" marR="7620" marT="15240" marB="15240" anchor="b"/>
                </a:tc>
                <a:tc>
                  <a:txBody>
                    <a:bodyPr/>
                    <a:lstStyle/>
                    <a:p>
                      <a:pPr algn="l" fontAlgn="b"/>
                      <a:r>
                        <a:rPr lang="en-US" sz="2400" b="0" i="0" u="none" strike="noStrike" dirty="0">
                          <a:solidFill>
                            <a:srgbClr val="000000"/>
                          </a:solidFill>
                          <a:effectLst/>
                          <a:latin typeface="Arial" panose="020B0604020202020204" pitchFamily="34" charset="0"/>
                        </a:rPr>
                        <a:t>MX records</a:t>
                      </a:r>
                    </a:p>
                  </a:txBody>
                  <a:tcPr marL="7620" marR="7620" marT="15240" marB="15240" anchor="b"/>
                </a:tc>
              </a:tr>
              <a:tr h="121670">
                <a:tc>
                  <a:txBody>
                    <a:bodyPr/>
                    <a:lstStyle/>
                    <a:p>
                      <a:pPr algn="l" fontAlgn="b"/>
                      <a:r>
                        <a:rPr lang="en-US" sz="2400" b="0" i="0" u="none" strike="noStrike" dirty="0">
                          <a:solidFill>
                            <a:srgbClr val="000000"/>
                          </a:solidFill>
                          <a:effectLst/>
                          <a:latin typeface="Calibri" panose="020F0502020204030204" pitchFamily="34" charset="0"/>
                        </a:rPr>
                        <a:t>How can the load distribution use on mailing</a:t>
                      </a:r>
                      <a:r>
                        <a:rPr lang="en-US" sz="2400" b="0" i="0" u="none" strike="noStrike" dirty="0" smtClean="0">
                          <a:solidFill>
                            <a:srgbClr val="000000"/>
                          </a:solidFill>
                          <a:effectLst/>
                          <a:latin typeface="Calibri" panose="020F0502020204030204" pitchFamily="34" charset="0"/>
                        </a:rPr>
                        <a:t>? </a:t>
                      </a:r>
                      <a:r>
                        <a:rPr lang="en-US" sz="2400" b="0" i="1" u="none" strike="noStrike" dirty="0" smtClean="0">
                          <a:solidFill>
                            <a:srgbClr val="000000"/>
                          </a:solidFill>
                          <a:effectLst/>
                          <a:latin typeface="Calibri" panose="020F0502020204030204" pitchFamily="34" charset="0"/>
                        </a:rPr>
                        <a:t>[Beyond scope of this class]</a:t>
                      </a:r>
                      <a:endParaRPr lang="en-US" sz="2400" b="0" i="1" u="none" strike="noStrike" dirty="0">
                        <a:solidFill>
                          <a:srgbClr val="000000"/>
                        </a:solidFill>
                        <a:effectLst/>
                        <a:latin typeface="Calibri" panose="020F0502020204030204" pitchFamily="34" charset="0"/>
                      </a:endParaRPr>
                    </a:p>
                  </a:txBody>
                  <a:tcPr marL="7620" marR="7620" marT="15240" marB="15240" anchor="b"/>
                </a:tc>
                <a:tc>
                  <a:txBody>
                    <a:bodyPr/>
                    <a:lstStyle/>
                    <a:p>
                      <a:pPr algn="l" fontAlgn="b"/>
                      <a:r>
                        <a:rPr lang="en-US" sz="2400" b="0" i="0" u="none" strike="noStrike" dirty="0">
                          <a:solidFill>
                            <a:srgbClr val="000000"/>
                          </a:solidFill>
                          <a:effectLst/>
                          <a:latin typeface="Calibri" panose="020F0502020204030204" pitchFamily="34" charset="0"/>
                        </a:rPr>
                        <a:t>Load distribution (MX records)</a:t>
                      </a:r>
                    </a:p>
                  </a:txBody>
                  <a:tcPr marL="7620" marR="7620" marT="15240" marB="15240" anchor="b"/>
                </a:tc>
              </a:tr>
              <a:tr h="121670">
                <a:tc>
                  <a:txBody>
                    <a:bodyPr/>
                    <a:lstStyle/>
                    <a:p>
                      <a:pPr algn="l" fontAlgn="b"/>
                      <a:r>
                        <a:rPr lang="en-US" sz="2400" b="0" i="0" u="none" strike="noStrike" dirty="0">
                          <a:solidFill>
                            <a:srgbClr val="000000"/>
                          </a:solidFill>
                          <a:effectLst/>
                          <a:latin typeface="Calibri" panose="020F0502020204030204" pitchFamily="34" charset="0"/>
                        </a:rPr>
                        <a:t>How is bind used and what is it? We know the acronym but not really what it does.</a:t>
                      </a:r>
                    </a:p>
                  </a:txBody>
                  <a:tcPr marL="7620" marR="7620" marT="15240" marB="15240" anchor="b"/>
                </a:tc>
                <a:tc>
                  <a:txBody>
                    <a:bodyPr/>
                    <a:lstStyle/>
                    <a:p>
                      <a:pPr algn="l" fontAlgn="b"/>
                      <a:r>
                        <a:rPr lang="en-US" sz="2400" b="0" i="0" u="none" strike="noStrike" dirty="0">
                          <a:solidFill>
                            <a:srgbClr val="000000"/>
                          </a:solidFill>
                          <a:effectLst/>
                          <a:latin typeface="Calibri" panose="020F0502020204030204" pitchFamily="34" charset="0"/>
                        </a:rPr>
                        <a:t>BIND</a:t>
                      </a:r>
                    </a:p>
                  </a:txBody>
                  <a:tcPr marL="7620" marR="7620" marT="15240" marB="15240"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CS2911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11</a:t>
            </a:fld>
            <a:endParaRPr lang="en-US" altLang="en-US" dirty="0"/>
          </a:p>
        </p:txBody>
      </p:sp>
    </p:spTree>
    <p:extLst>
      <p:ext uri="{BB962C8B-B14F-4D97-AF65-F5344CB8AC3E}">
        <p14:creationId xmlns:p14="http://schemas.microsoft.com/office/powerpoint/2010/main" val="3888387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on DNS Video</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51109701"/>
              </p:ext>
            </p:extLst>
          </p:nvPr>
        </p:nvGraphicFramePr>
        <p:xfrm>
          <a:off x="457200" y="1686630"/>
          <a:ext cx="8229600" cy="4114800"/>
        </p:xfrm>
        <a:graphic>
          <a:graphicData uri="http://schemas.openxmlformats.org/drawingml/2006/table">
            <a:tbl>
              <a:tblPr bandRow="1">
                <a:tableStyleId>{9D7B26C5-4107-4FEC-AEDC-1716B250A1EF}</a:tableStyleId>
              </a:tblPr>
              <a:tblGrid>
                <a:gridCol w="6404555"/>
                <a:gridCol w="1825045"/>
              </a:tblGrid>
              <a:tr h="121670">
                <a:tc>
                  <a:txBody>
                    <a:bodyPr/>
                    <a:lstStyle/>
                    <a:p>
                      <a:pPr algn="l" fontAlgn="b"/>
                      <a:r>
                        <a:rPr lang="en-US" sz="1800" b="0" i="0" u="none" strike="noStrike" dirty="0">
                          <a:solidFill>
                            <a:srgbClr val="000000"/>
                          </a:solidFill>
                          <a:effectLst/>
                          <a:latin typeface="Arial" panose="020B0604020202020204" pitchFamily="34" charset="0"/>
                        </a:rPr>
                        <a:t>I think I do not have any questions about the part 1(a). For the part a, it mainly talks about what the DNS is and the main software it uses(by using Berkley Internet Name Domain). In addition, the video also talks about four of its main services. </a:t>
                      </a:r>
                      <a:r>
                        <a:rPr lang="en-US" sz="2000" b="0" i="0" u="none" strike="noStrike" dirty="0">
                          <a:solidFill>
                            <a:srgbClr val="000000"/>
                          </a:solidFill>
                          <a:effectLst/>
                          <a:latin typeface="Arial" panose="020B0604020202020204" pitchFamily="34" charset="0"/>
                        </a:rPr>
                        <a:t>However, I have a question about part 1(b). I still feel confused about the relationship between the DNS and the local DNS.</a:t>
                      </a:r>
                    </a:p>
                  </a:txBody>
                  <a:tcPr marL="7620" marR="7620" marT="15240" marB="15240" anchor="b"/>
                </a:tc>
                <a:tc>
                  <a:txBody>
                    <a:bodyPr/>
                    <a:lstStyle/>
                    <a:p>
                      <a:pPr algn="l" fontAlgn="b"/>
                      <a:r>
                        <a:rPr lang="en-US" sz="1800" b="0" i="0" u="none" strike="noStrike">
                          <a:solidFill>
                            <a:srgbClr val="000000"/>
                          </a:solidFill>
                          <a:effectLst/>
                          <a:latin typeface="Arial" panose="020B0604020202020204" pitchFamily="34" charset="0"/>
                        </a:rPr>
                        <a:t>local DNS</a:t>
                      </a:r>
                    </a:p>
                  </a:txBody>
                  <a:tcPr marL="7620" marR="7620" marT="15240" marB="15240" anchor="b"/>
                </a:tc>
              </a:tr>
              <a:tr h="121670">
                <a:tc>
                  <a:txBody>
                    <a:bodyPr/>
                    <a:lstStyle/>
                    <a:p>
                      <a:pPr algn="l" fontAlgn="b"/>
                      <a:r>
                        <a:rPr lang="en-US" sz="2200" b="0" i="0" u="none" strike="noStrike" dirty="0">
                          <a:solidFill>
                            <a:srgbClr val="000000"/>
                          </a:solidFill>
                          <a:effectLst/>
                          <a:latin typeface="Arial" panose="020B0604020202020204" pitchFamily="34" charset="0"/>
                        </a:rPr>
                        <a:t>What is the equivalent command for </a:t>
                      </a:r>
                      <a:r>
                        <a:rPr lang="en-US" sz="2200" b="1" i="0" u="none" strike="noStrike" dirty="0" err="1">
                          <a:solidFill>
                            <a:srgbClr val="000000"/>
                          </a:solidFill>
                          <a:effectLst/>
                          <a:latin typeface="Arial" panose="020B0604020202020204" pitchFamily="34" charset="0"/>
                        </a:rPr>
                        <a:t>dnslookup</a:t>
                      </a:r>
                      <a:r>
                        <a:rPr lang="en-US" sz="2200" b="0" i="0" u="none" strike="noStrike" dirty="0">
                          <a:solidFill>
                            <a:srgbClr val="000000"/>
                          </a:solidFill>
                          <a:effectLst/>
                          <a:latin typeface="Arial" panose="020B0604020202020204" pitchFamily="34" charset="0"/>
                        </a:rPr>
                        <a:t> (the command mentioned in the video that will return the </a:t>
                      </a:r>
                      <a:r>
                        <a:rPr lang="en-US" sz="2200" b="0" i="0" u="none" strike="noStrike" dirty="0" err="1">
                          <a:solidFill>
                            <a:srgbClr val="000000"/>
                          </a:solidFill>
                          <a:effectLst/>
                          <a:latin typeface="Arial" panose="020B0604020202020204" pitchFamily="34" charset="0"/>
                        </a:rPr>
                        <a:t>ip</a:t>
                      </a:r>
                      <a:r>
                        <a:rPr lang="en-US" sz="2200" b="0" i="0" u="none" strike="noStrike" dirty="0">
                          <a:solidFill>
                            <a:srgbClr val="000000"/>
                          </a:solidFill>
                          <a:effectLst/>
                          <a:latin typeface="Arial" panose="020B0604020202020204" pitchFamily="34" charset="0"/>
                        </a:rPr>
                        <a:t> given a URL in OS X) </a:t>
                      </a:r>
                      <a:r>
                        <a:rPr lang="en-US" sz="2200" b="1" i="0" u="none" strike="noStrike" dirty="0">
                          <a:solidFill>
                            <a:srgbClr val="000000"/>
                          </a:solidFill>
                          <a:effectLst/>
                          <a:latin typeface="Arial" panose="020B0604020202020204" pitchFamily="34" charset="0"/>
                        </a:rPr>
                        <a:t>in the Windows command prompt?</a:t>
                      </a:r>
                    </a:p>
                  </a:txBody>
                  <a:tcPr marL="7620" marR="7620" marT="15240" marB="15240" anchor="b"/>
                </a:tc>
                <a:tc>
                  <a:txBody>
                    <a:bodyPr/>
                    <a:lstStyle/>
                    <a:p>
                      <a:pPr algn="l" fontAlgn="b"/>
                      <a:r>
                        <a:rPr lang="en-US" sz="2200" b="0" i="0" u="none" strike="noStrike">
                          <a:solidFill>
                            <a:srgbClr val="000000"/>
                          </a:solidFill>
                          <a:effectLst/>
                          <a:latin typeface="Arial" panose="020B0604020202020204" pitchFamily="34" charset="0"/>
                        </a:rPr>
                        <a:t>DNS on Windows</a:t>
                      </a:r>
                    </a:p>
                  </a:txBody>
                  <a:tcPr marL="7620" marR="7620" marT="15240" marB="15240" anchor="b"/>
                </a:tc>
              </a:tr>
              <a:tr h="121670">
                <a:tc>
                  <a:txBody>
                    <a:bodyPr/>
                    <a:lstStyle/>
                    <a:p>
                      <a:pPr algn="l" fontAlgn="b"/>
                      <a:r>
                        <a:rPr lang="en-US" sz="2200" b="1" i="0" u="none" strike="noStrike" dirty="0">
                          <a:solidFill>
                            <a:srgbClr val="000000"/>
                          </a:solidFill>
                          <a:effectLst/>
                          <a:latin typeface="Arial" panose="020B0604020202020204" pitchFamily="34" charset="0"/>
                        </a:rPr>
                        <a:t>How does the local DNS server work with the DNS server hierarchy?</a:t>
                      </a:r>
                    </a:p>
                  </a:txBody>
                  <a:tcPr marL="7620" marR="7620" marT="15240" marB="15240" anchor="b"/>
                </a:tc>
                <a:tc>
                  <a:txBody>
                    <a:bodyPr/>
                    <a:lstStyle/>
                    <a:p>
                      <a:pPr algn="l" fontAlgn="b"/>
                      <a:r>
                        <a:rPr lang="en-US" sz="2200" b="0" i="0" u="none" strike="noStrike" dirty="0">
                          <a:solidFill>
                            <a:srgbClr val="000000"/>
                          </a:solidFill>
                          <a:effectLst/>
                          <a:latin typeface="Arial" panose="020B0604020202020204" pitchFamily="34" charset="0"/>
                        </a:rPr>
                        <a:t>local DNS</a:t>
                      </a:r>
                    </a:p>
                  </a:txBody>
                  <a:tcPr marL="7620" marR="7620" marT="15240" marB="1524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12</a:t>
            </a:fld>
            <a:endParaRPr lang="en-US" altLang="en-US" dirty="0"/>
          </a:p>
        </p:txBody>
      </p:sp>
    </p:spTree>
    <p:extLst>
      <p:ext uri="{BB962C8B-B14F-4D97-AF65-F5344CB8AC3E}">
        <p14:creationId xmlns:p14="http://schemas.microsoft.com/office/powerpoint/2010/main" val="3674714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on DNS Video</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14878386"/>
              </p:ext>
            </p:extLst>
          </p:nvPr>
        </p:nvGraphicFramePr>
        <p:xfrm>
          <a:off x="457200" y="1719263"/>
          <a:ext cx="8229600" cy="4815840"/>
        </p:xfrm>
        <a:graphic>
          <a:graphicData uri="http://schemas.openxmlformats.org/drawingml/2006/table">
            <a:tbl>
              <a:tblPr bandRow="1">
                <a:tableStyleId>{9D7B26C5-4107-4FEC-AEDC-1716B250A1EF}</a:tableStyleId>
              </a:tblPr>
              <a:tblGrid>
                <a:gridCol w="6404555"/>
                <a:gridCol w="1825045"/>
              </a:tblGrid>
              <a:tr h="121670">
                <a:tc>
                  <a:txBody>
                    <a:bodyPr/>
                    <a:lstStyle/>
                    <a:p>
                      <a:pPr algn="l" fontAlgn="b"/>
                      <a:r>
                        <a:rPr lang="en-US" sz="2200" b="0" i="0" u="none" strike="noStrike" dirty="0">
                          <a:solidFill>
                            <a:srgbClr val="000000"/>
                          </a:solidFill>
                          <a:effectLst/>
                          <a:latin typeface="Arial" panose="020B0604020202020204" pitchFamily="34" charset="0"/>
                        </a:rPr>
                        <a:t>Everything was fairly clear. However, I am not exactly sure what BIND is. He never explained that</a:t>
                      </a:r>
                    </a:p>
                  </a:txBody>
                  <a:tcPr marL="7620" marR="7620" marT="15240" marB="15240" anchor="b"/>
                </a:tc>
                <a:tc>
                  <a:txBody>
                    <a:bodyPr/>
                    <a:lstStyle/>
                    <a:p>
                      <a:pPr algn="l" fontAlgn="b"/>
                      <a:r>
                        <a:rPr lang="en-US" sz="2200" b="0" i="0" u="none" strike="noStrike">
                          <a:solidFill>
                            <a:srgbClr val="000000"/>
                          </a:solidFill>
                          <a:effectLst/>
                          <a:latin typeface="Arial" panose="020B0604020202020204" pitchFamily="34" charset="0"/>
                        </a:rPr>
                        <a:t>BIND</a:t>
                      </a:r>
                    </a:p>
                  </a:txBody>
                  <a:tcPr marL="7620" marR="7620" marT="15240" marB="15240" anchor="b"/>
                </a:tc>
              </a:tr>
              <a:tr h="121670">
                <a:tc>
                  <a:txBody>
                    <a:bodyPr/>
                    <a:lstStyle/>
                    <a:p>
                      <a:pPr algn="l" fontAlgn="b"/>
                      <a:r>
                        <a:rPr lang="en-US" sz="2200" b="0" i="0" u="none" strike="noStrike" dirty="0">
                          <a:solidFill>
                            <a:srgbClr val="000000"/>
                          </a:solidFill>
                          <a:effectLst/>
                          <a:latin typeface="Arial" panose="020B0604020202020204" pitchFamily="34" charset="0"/>
                        </a:rPr>
                        <a:t>Authoritative Servers - source of the official mappings between host names in these domains and the corresponding IP addresses.</a:t>
                      </a:r>
                      <a:br>
                        <a:rPr lang="en-US" sz="2200" b="0" i="0" u="none" strike="noStrike" dirty="0">
                          <a:solidFill>
                            <a:srgbClr val="000000"/>
                          </a:solidFill>
                          <a:effectLst/>
                          <a:latin typeface="Arial" panose="020B0604020202020204" pitchFamily="34" charset="0"/>
                        </a:rPr>
                      </a:br>
                      <a:r>
                        <a:rPr lang="en-US" sz="2200" b="0" i="0" u="none" strike="noStrike" dirty="0">
                          <a:solidFill>
                            <a:srgbClr val="000000"/>
                          </a:solidFill>
                          <a:effectLst/>
                          <a:latin typeface="Arial" panose="020B0604020202020204" pitchFamily="34" charset="0"/>
                        </a:rPr>
                        <a:t>What is mapping in this context? This concept is unclear</a:t>
                      </a:r>
                      <a:r>
                        <a:rPr lang="en-US" sz="2200" b="0" i="0" u="none" strike="noStrike" dirty="0" smtClean="0">
                          <a:solidFill>
                            <a:srgbClr val="000000"/>
                          </a:solidFill>
                          <a:effectLst/>
                          <a:latin typeface="Arial" panose="020B0604020202020204" pitchFamily="34" charset="0"/>
                        </a:rPr>
                        <a:t>.</a:t>
                      </a:r>
                      <a:endParaRPr lang="en-US" sz="2200" b="0" i="1"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200" b="0" i="0" u="none" strike="noStrike">
                          <a:solidFill>
                            <a:srgbClr val="000000"/>
                          </a:solidFill>
                          <a:effectLst/>
                          <a:latin typeface="Arial" panose="020B0604020202020204" pitchFamily="34" charset="0"/>
                        </a:rPr>
                        <a:t>Mapping domains to IP addresses</a:t>
                      </a:r>
                    </a:p>
                  </a:txBody>
                  <a:tcPr marL="7620" marR="7620" marT="15240" marB="15240" anchor="b"/>
                </a:tc>
              </a:tr>
              <a:tr h="121670">
                <a:tc>
                  <a:txBody>
                    <a:bodyPr/>
                    <a:lstStyle/>
                    <a:p>
                      <a:pPr algn="l" fontAlgn="b"/>
                      <a:r>
                        <a:rPr lang="en-US" sz="2200" b="0" i="0" u="none" strike="noStrike" dirty="0">
                          <a:solidFill>
                            <a:srgbClr val="000000"/>
                          </a:solidFill>
                          <a:effectLst/>
                          <a:latin typeface="Arial" panose="020B0604020202020204" pitchFamily="34" charset="0"/>
                        </a:rPr>
                        <a:t>The video talks about the use of the BIND software with DNS servers. Could you elaborate on why we use this software.</a:t>
                      </a:r>
                    </a:p>
                  </a:txBody>
                  <a:tcPr marL="7620" marR="7620" marT="15240" marB="15240" anchor="b"/>
                </a:tc>
                <a:tc>
                  <a:txBody>
                    <a:bodyPr/>
                    <a:lstStyle/>
                    <a:p>
                      <a:pPr algn="l" fontAlgn="b"/>
                      <a:r>
                        <a:rPr lang="en-US" sz="2200" b="0" i="0" u="none" strike="noStrike" dirty="0">
                          <a:solidFill>
                            <a:srgbClr val="000000"/>
                          </a:solidFill>
                          <a:effectLst/>
                          <a:latin typeface="Arial" panose="020B0604020202020204" pitchFamily="34" charset="0"/>
                        </a:rPr>
                        <a:t>BIND</a:t>
                      </a:r>
                    </a:p>
                  </a:txBody>
                  <a:tcPr marL="7620" marR="7620" marT="15240" marB="15240" anchor="b"/>
                </a:tc>
              </a:tr>
              <a:tr h="121670">
                <a:tc>
                  <a:txBody>
                    <a:bodyPr/>
                    <a:lstStyle/>
                    <a:p>
                      <a:pPr algn="l" fontAlgn="b"/>
                      <a:r>
                        <a:rPr lang="en-US" sz="2200" kern="1200" dirty="0" smtClean="0">
                          <a:solidFill>
                            <a:schemeClr val="tx1"/>
                          </a:solidFill>
                          <a:effectLst/>
                          <a:latin typeface="+mn-lt"/>
                          <a:ea typeface="+mn-ea"/>
                          <a:cs typeface="+mn-cs"/>
                        </a:rPr>
                        <a:t>I'm still slightly confused as to where exactly the DNS is looked up. Does all traffic from every computer around the world go to one server to find the correct IP?</a:t>
                      </a:r>
                      <a:endParaRPr lang="en-US" sz="2200" b="0" i="0"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server hierarchy</a:t>
                      </a:r>
                      <a:endParaRPr lang="en-US" sz="2200" b="0" i="0" u="none" strike="noStrike" dirty="0">
                        <a:solidFill>
                          <a:srgbClr val="000000"/>
                        </a:solidFill>
                        <a:effectLst/>
                        <a:latin typeface="Arial" panose="020B0604020202020204" pitchFamily="34" charset="0"/>
                      </a:endParaRPr>
                    </a:p>
                  </a:txBody>
                  <a:tcPr marL="7620" marR="7620" marT="15240" marB="15240"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CS2911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13</a:t>
            </a:fld>
            <a:endParaRPr lang="en-US" altLang="en-US" dirty="0"/>
          </a:p>
        </p:txBody>
      </p:sp>
    </p:spTree>
    <p:extLst>
      <p:ext uri="{BB962C8B-B14F-4D97-AF65-F5344CB8AC3E}">
        <p14:creationId xmlns:p14="http://schemas.microsoft.com/office/powerpoint/2010/main" val="568097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comments on the videos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67152486"/>
              </p:ext>
            </p:extLst>
          </p:nvPr>
        </p:nvGraphicFramePr>
        <p:xfrm>
          <a:off x="457200" y="1691640"/>
          <a:ext cx="8077200" cy="3139440"/>
        </p:xfrm>
        <a:graphic>
          <a:graphicData uri="http://schemas.openxmlformats.org/drawingml/2006/table">
            <a:tbl>
              <a:tblPr bandRow="1">
                <a:tableStyleId>{9D7B26C5-4107-4FEC-AEDC-1716B250A1EF}</a:tableStyleId>
              </a:tblPr>
              <a:tblGrid>
                <a:gridCol w="8077200"/>
              </a:tblGrid>
              <a:tr h="736899">
                <a:tc>
                  <a:txBody>
                    <a:bodyPr/>
                    <a:lstStyle/>
                    <a:p>
                      <a:pPr algn="l" fontAlgn="b"/>
                      <a:r>
                        <a:rPr lang="en-US" sz="2000" b="0" i="0" u="none" strike="noStrike" dirty="0">
                          <a:solidFill>
                            <a:srgbClr val="000000"/>
                          </a:solidFill>
                          <a:effectLst/>
                          <a:latin typeface="Arial" panose="020B0604020202020204" pitchFamily="34" charset="0"/>
                        </a:rPr>
                        <a:t>The video acknowledged that it wasn't rendered properly, displaying lines not drawn correctly when spelling things out and such. Also, more informative visuals than drawing in real-time might help to convey the message better.</a:t>
                      </a:r>
                    </a:p>
                  </a:txBody>
                  <a:tcPr marL="7620" marR="7620" marT="15240" marB="15240" anchor="b"/>
                </a:tc>
              </a:tr>
              <a:tr h="736899">
                <a:tc>
                  <a:txBody>
                    <a:bodyPr/>
                    <a:lstStyle/>
                    <a:p>
                      <a:pPr algn="l" fontAlgn="b"/>
                      <a:r>
                        <a:rPr lang="en-US" sz="2000" b="0" i="0" u="none" strike="noStrike" dirty="0">
                          <a:solidFill>
                            <a:srgbClr val="000000"/>
                          </a:solidFill>
                          <a:effectLst/>
                          <a:latin typeface="Arial" panose="020B0604020202020204" pitchFamily="34" charset="0"/>
                        </a:rPr>
                        <a:t>The voice of the narrator is fairly monotonous and boring. I recommend some more images, and a more upbeat person. </a:t>
                      </a:r>
                      <a:r>
                        <a:rPr lang="en-US" sz="2000" b="1" i="0" u="none" strike="noStrike" dirty="0">
                          <a:solidFill>
                            <a:srgbClr val="000000"/>
                          </a:solidFill>
                          <a:effectLst/>
                          <a:latin typeface="Arial" panose="020B0604020202020204" pitchFamily="34" charset="0"/>
                        </a:rPr>
                        <a:t>Try the Crash Course series on </a:t>
                      </a:r>
                      <a:r>
                        <a:rPr lang="en-US" sz="2000" b="1" i="0" u="none" strike="noStrike" dirty="0" err="1">
                          <a:solidFill>
                            <a:srgbClr val="000000"/>
                          </a:solidFill>
                          <a:effectLst/>
                          <a:latin typeface="Arial" panose="020B0604020202020204" pitchFamily="34" charset="0"/>
                        </a:rPr>
                        <a:t>Youtube</a:t>
                      </a:r>
                      <a:r>
                        <a:rPr lang="en-US" sz="2000" b="0" i="0" u="none" strike="noStrike" dirty="0">
                          <a:solidFill>
                            <a:srgbClr val="000000"/>
                          </a:solidFill>
                          <a:effectLst/>
                          <a:latin typeface="Arial" panose="020B0604020202020204" pitchFamily="34" charset="0"/>
                        </a:rPr>
                        <a:t>. Very fast, and entertaining.</a:t>
                      </a:r>
                    </a:p>
                  </a:txBody>
                  <a:tcPr marL="7620" marR="7620" marT="15240" marB="15240" anchor="b"/>
                </a:tc>
              </a:tr>
              <a:tr h="736899">
                <a:tc>
                  <a:txBody>
                    <a:bodyPr/>
                    <a:lstStyle/>
                    <a:p>
                      <a:pPr algn="l" fontAlgn="b"/>
                      <a:r>
                        <a:rPr lang="en-US" sz="2000" b="0" i="0" u="none" strike="noStrike" dirty="0">
                          <a:solidFill>
                            <a:srgbClr val="000000"/>
                          </a:solidFill>
                          <a:effectLst/>
                          <a:latin typeface="Arial" panose="020B0604020202020204" pitchFamily="34" charset="0"/>
                        </a:rPr>
                        <a:t>I thought that the idea of load distribution was really interesting. It seems like a really simple yet effective way to keep a single server from being overloaded.</a:t>
                      </a:r>
                    </a:p>
                  </a:txBody>
                  <a:tcPr marL="7620" marR="7620" marT="15240" marB="15240"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CS2911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14</a:t>
            </a:fld>
            <a:endParaRPr lang="en-US" altLang="en-US" dirty="0"/>
          </a:p>
        </p:txBody>
      </p:sp>
    </p:spTree>
    <p:extLst>
      <p:ext uri="{BB962C8B-B14F-4D97-AF65-F5344CB8AC3E}">
        <p14:creationId xmlns:p14="http://schemas.microsoft.com/office/powerpoint/2010/main" val="2046392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comments on the videos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31032513"/>
              </p:ext>
            </p:extLst>
          </p:nvPr>
        </p:nvGraphicFramePr>
        <p:xfrm>
          <a:off x="457200" y="1676400"/>
          <a:ext cx="8077200" cy="3876339"/>
        </p:xfrm>
        <a:graphic>
          <a:graphicData uri="http://schemas.openxmlformats.org/drawingml/2006/table">
            <a:tbl>
              <a:tblPr bandRow="1">
                <a:tableStyleId>{9D7B26C5-4107-4FEC-AEDC-1716B250A1EF}</a:tableStyleId>
              </a:tblPr>
              <a:tblGrid>
                <a:gridCol w="8077200"/>
              </a:tblGrid>
              <a:tr h="137160">
                <a:tc>
                  <a:txBody>
                    <a:bodyPr/>
                    <a:lstStyle/>
                    <a:p>
                      <a:pPr algn="l" fontAlgn="b"/>
                      <a:r>
                        <a:rPr lang="en-US" sz="2000" b="0" i="0" u="none" strike="noStrike" dirty="0" smtClean="0">
                          <a:solidFill>
                            <a:srgbClr val="000000"/>
                          </a:solidFill>
                          <a:effectLst/>
                          <a:latin typeface="Arial" panose="020B0604020202020204" pitchFamily="34" charset="0"/>
                        </a:rPr>
                        <a:t>The video is good for us to learn some basic knowledge points about the DNS. Especially, it makes us to know that a readable domain name is translated into a specific IP by using DNS(I never know this before).</a:t>
                      </a:r>
                      <a:endParaRPr lang="en-US" sz="2000" b="0" i="0" u="none" strike="noStrike" dirty="0">
                        <a:solidFill>
                          <a:srgbClr val="000000"/>
                        </a:solidFill>
                        <a:effectLst/>
                        <a:latin typeface="Arial" panose="020B0604020202020204" pitchFamily="34" charset="0"/>
                      </a:endParaRPr>
                    </a:p>
                  </a:txBody>
                  <a:tcPr marL="7620" marR="7620" marT="15240" marB="15240" anchor="b"/>
                </a:tc>
              </a:tr>
              <a:tr h="137160">
                <a:tc>
                  <a:txBody>
                    <a:bodyPr/>
                    <a:lstStyle/>
                    <a:p>
                      <a:pPr algn="l" fontAlgn="b"/>
                      <a:r>
                        <a:rPr lang="en-US" sz="2000" b="0" i="0" u="none" strike="noStrike" dirty="0">
                          <a:solidFill>
                            <a:srgbClr val="000000"/>
                          </a:solidFill>
                          <a:effectLst/>
                          <a:latin typeface="Arial" panose="020B0604020202020204" pitchFamily="34" charset="0"/>
                        </a:rPr>
                        <a:t>There wasn't much useful information in that video</a:t>
                      </a:r>
                    </a:p>
                  </a:txBody>
                  <a:tcPr marL="7620" marR="7620" marT="15240" marB="15240" anchor="b"/>
                </a:tc>
              </a:tr>
              <a:tr h="736899">
                <a:tc>
                  <a:txBody>
                    <a:bodyPr/>
                    <a:lstStyle/>
                    <a:p>
                      <a:pPr algn="l" fontAlgn="b"/>
                      <a:r>
                        <a:rPr lang="en-US" sz="2000" b="0" i="0" u="none" strike="noStrike" dirty="0">
                          <a:solidFill>
                            <a:srgbClr val="000000"/>
                          </a:solidFill>
                          <a:effectLst/>
                          <a:latin typeface="Arial" panose="020B0604020202020204" pitchFamily="34" charset="0"/>
                        </a:rPr>
                        <a:t>The video was ok for introducing the topic however the pacing seemed to be really slow and honestly boring.</a:t>
                      </a:r>
                    </a:p>
                  </a:txBody>
                  <a:tcPr marL="7620" marR="7620" marT="15240" marB="15240" anchor="b"/>
                </a:tc>
              </a:tr>
              <a:tr h="736899">
                <a:tc>
                  <a:txBody>
                    <a:bodyPr/>
                    <a:lstStyle/>
                    <a:p>
                      <a:pPr algn="l" fontAlgn="b"/>
                      <a:r>
                        <a:rPr lang="en-US" sz="2000" b="0" i="0" u="none" strike="noStrike" dirty="0" smtClean="0">
                          <a:solidFill>
                            <a:srgbClr val="000000"/>
                          </a:solidFill>
                          <a:effectLst/>
                          <a:latin typeface="Arial" panose="020B0604020202020204" pitchFamily="34" charset="0"/>
                        </a:rPr>
                        <a:t>He talks really slow. Perhaps speed it up. </a:t>
                      </a:r>
                      <a:r>
                        <a:rPr lang="en-US" sz="2000" b="1" i="0" u="none" strike="noStrike" dirty="0" smtClean="0">
                          <a:solidFill>
                            <a:srgbClr val="000000"/>
                          </a:solidFill>
                          <a:effectLst/>
                          <a:latin typeface="Arial" panose="020B0604020202020204" pitchFamily="34" charset="0"/>
                        </a:rPr>
                        <a:t>I played it at 1.5 and it was a lot better. </a:t>
                      </a:r>
                      <a:r>
                        <a:rPr lang="en-US" sz="2000" b="1" i="1" u="none" strike="noStrike" dirty="0" smtClean="0">
                          <a:solidFill>
                            <a:srgbClr val="000000"/>
                          </a:solidFill>
                          <a:effectLst/>
                          <a:latin typeface="Arial" panose="020B0604020202020204" pitchFamily="34" charset="0"/>
                        </a:rPr>
                        <a:t>[Thanks for the suggestion!</a:t>
                      </a:r>
                      <a:r>
                        <a:rPr lang="en-US" sz="2000" b="1" i="1" u="none" strike="noStrike" baseline="0" dirty="0" smtClean="0">
                          <a:solidFill>
                            <a:srgbClr val="000000"/>
                          </a:solidFill>
                          <a:effectLst/>
                          <a:latin typeface="Arial" panose="020B0604020202020204" pitchFamily="34" charset="0"/>
                        </a:rPr>
                        <a:t>  To other students: You can do this by going to the gear on You-tube, and then "Speed."  Can either speed up or slow down. You may also want to take notes while watching the videos.  That's my strategy for videos I didn't make myself in this class.</a:t>
                      </a:r>
                      <a:r>
                        <a:rPr lang="en-US" sz="2000" b="1" i="1" u="none" strike="noStrike" dirty="0" smtClean="0">
                          <a:solidFill>
                            <a:srgbClr val="000000"/>
                          </a:solidFill>
                          <a:effectLst/>
                          <a:latin typeface="Arial" panose="020B0604020202020204" pitchFamily="34" charset="0"/>
                        </a:rPr>
                        <a:t>]</a:t>
                      </a:r>
                      <a:endParaRPr lang="en-US" sz="2000" b="1" i="1" u="none" strike="noStrike" dirty="0">
                        <a:solidFill>
                          <a:srgbClr val="000000"/>
                        </a:solidFill>
                        <a:effectLst/>
                        <a:latin typeface="Arial" panose="020B0604020202020204" pitchFamily="34" charset="0"/>
                      </a:endParaRPr>
                    </a:p>
                  </a:txBody>
                  <a:tcPr marL="7620" marR="7620" marT="15240" marB="15240"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CS2911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15</a:t>
            </a:fld>
            <a:endParaRPr lang="en-US" altLang="en-US" dirty="0"/>
          </a:p>
        </p:txBody>
      </p:sp>
    </p:spTree>
    <p:extLst>
      <p:ext uri="{BB962C8B-B14F-4D97-AF65-F5344CB8AC3E}">
        <p14:creationId xmlns:p14="http://schemas.microsoft.com/office/powerpoint/2010/main" val="3945767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comments on the videos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73942295"/>
              </p:ext>
            </p:extLst>
          </p:nvPr>
        </p:nvGraphicFramePr>
        <p:xfrm>
          <a:off x="457200" y="1676400"/>
          <a:ext cx="8077200" cy="1432560"/>
        </p:xfrm>
        <a:graphic>
          <a:graphicData uri="http://schemas.openxmlformats.org/drawingml/2006/table">
            <a:tbl>
              <a:tblPr bandRow="1">
                <a:tableStyleId>{9D7B26C5-4107-4FEC-AEDC-1716B250A1EF}</a:tableStyleId>
              </a:tblPr>
              <a:tblGrid>
                <a:gridCol w="8077200"/>
              </a:tblGrid>
              <a:tr h="137160">
                <a:tc>
                  <a:txBody>
                    <a:bodyPr/>
                    <a:lstStyle/>
                    <a:p>
                      <a:r>
                        <a:rPr lang="en-US" sz="1800" kern="1200" dirty="0" smtClean="0">
                          <a:solidFill>
                            <a:schemeClr val="tx1"/>
                          </a:solidFill>
                          <a:effectLst/>
                          <a:latin typeface="+mn-lt"/>
                          <a:ea typeface="+mn-ea"/>
                          <a:cs typeface="+mn-cs"/>
                        </a:rPr>
                        <a:t>I think these videos are really good. They are not long and not costing much time to busy MSOE students. I think it is very convenient to get to know some knowledge by using short videos.</a:t>
                      </a:r>
                      <a:endParaRPr lang="en-US" dirty="0"/>
                    </a:p>
                  </a:txBody>
                  <a:tcPr marL="7620" marR="7620" marT="15240" marB="15240" anchor="b"/>
                </a:tc>
              </a:tr>
              <a:tr h="137160">
                <a:tc>
                  <a:txBody>
                    <a:bodyPr/>
                    <a:lstStyle/>
                    <a:p>
                      <a:r>
                        <a:rPr lang="en-US" sz="1800" b="0" i="0" kern="1200" dirty="0" smtClean="0">
                          <a:solidFill>
                            <a:schemeClr val="tx1"/>
                          </a:solidFill>
                          <a:effectLst/>
                          <a:latin typeface="+mn-lt"/>
                          <a:ea typeface="+mn-ea"/>
                          <a:cs typeface="+mn-cs"/>
                        </a:rPr>
                        <a:t>The video was overall very well done and provided a good look at what exactly DNS is.</a:t>
                      </a:r>
                      <a:endParaRPr lang="en-US" dirty="0"/>
                    </a:p>
                  </a:txBody>
                  <a:tcPr marL="7620" marR="7620" marT="15240" marB="15240"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CS2911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16</a:t>
            </a:fld>
            <a:endParaRPr lang="en-US" altLang="en-US" dirty="0"/>
          </a:p>
        </p:txBody>
      </p:sp>
    </p:spTree>
    <p:extLst>
      <p:ext uri="{BB962C8B-B14F-4D97-AF65-F5344CB8AC3E}">
        <p14:creationId xmlns:p14="http://schemas.microsoft.com/office/powerpoint/2010/main" val="2865681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Record Types</a:t>
            </a:r>
            <a:endParaRPr lang="en-US" dirty="0"/>
          </a:p>
        </p:txBody>
      </p:sp>
      <p:sp>
        <p:nvSpPr>
          <p:cNvPr id="3" name="Content Placeholder 2"/>
          <p:cNvSpPr>
            <a:spLocks noGrp="1"/>
          </p:cNvSpPr>
          <p:nvPr>
            <p:ph idx="1"/>
          </p:nvPr>
        </p:nvSpPr>
        <p:spPr/>
        <p:txBody>
          <a:bodyPr/>
          <a:lstStyle/>
          <a:p>
            <a:pPr marL="0" indent="0">
              <a:buNone/>
            </a:pPr>
            <a:r>
              <a:rPr lang="en-US" dirty="0"/>
              <a:t>; SOA – Start of Authority</a:t>
            </a:r>
          </a:p>
          <a:p>
            <a:pPr marL="0" indent="0">
              <a:buNone/>
            </a:pPr>
            <a:r>
              <a:rPr lang="en-US" dirty="0" smtClean="0"/>
              <a:t>example.edu. SOA	dns1.example.edu. </a:t>
            </a:r>
            <a:r>
              <a:rPr lang="en-US" i="1" dirty="0" smtClean="0"/>
              <a:t>[…]</a:t>
            </a:r>
          </a:p>
          <a:p>
            <a:pPr marL="0" indent="0">
              <a:buNone/>
            </a:pPr>
            <a:r>
              <a:rPr lang="en-US" dirty="0" smtClean="0"/>
              <a:t>; </a:t>
            </a:r>
            <a:r>
              <a:rPr lang="en-US" dirty="0"/>
              <a:t>NS – Name Server</a:t>
            </a:r>
          </a:p>
          <a:p>
            <a:pPr marL="0" indent="0">
              <a:buNone/>
            </a:pPr>
            <a:r>
              <a:rPr lang="en-US" dirty="0" smtClean="0"/>
              <a:t>example.edu. </a:t>
            </a:r>
            <a:r>
              <a:rPr lang="en-US" dirty="0"/>
              <a:t>NS </a:t>
            </a:r>
            <a:r>
              <a:rPr lang="en-US" dirty="0" smtClean="0"/>
              <a:t>	dns1.example.edu.</a:t>
            </a:r>
          </a:p>
          <a:p>
            <a:pPr marL="0" indent="0">
              <a:buNone/>
            </a:pPr>
            <a:r>
              <a:rPr lang="en-US" dirty="0" smtClean="0"/>
              <a:t>example.edu</a:t>
            </a:r>
            <a:r>
              <a:rPr lang="en-US" dirty="0"/>
              <a:t>. NS </a:t>
            </a:r>
            <a:r>
              <a:rPr lang="en-US" dirty="0" smtClean="0"/>
              <a:t>	dns2.example.edu.</a:t>
            </a:r>
          </a:p>
          <a:p>
            <a:pPr marL="0" indent="0">
              <a:buNone/>
            </a:pPr>
            <a:r>
              <a:rPr lang="en-US" dirty="0" smtClean="0"/>
              <a:t>; </a:t>
            </a:r>
            <a:r>
              <a:rPr lang="en-US" dirty="0"/>
              <a:t>MX – Mail </a:t>
            </a:r>
            <a:r>
              <a:rPr lang="en-US" dirty="0" err="1"/>
              <a:t>eXchange</a:t>
            </a:r>
            <a:r>
              <a:rPr lang="en-US" dirty="0"/>
              <a:t> server</a:t>
            </a:r>
          </a:p>
          <a:p>
            <a:pPr marL="0" indent="0">
              <a:buNone/>
            </a:pPr>
            <a:r>
              <a:rPr lang="en-US" dirty="0" smtClean="0"/>
              <a:t>example.edu. </a:t>
            </a:r>
            <a:r>
              <a:rPr lang="en-US" dirty="0"/>
              <a:t>MX </a:t>
            </a:r>
            <a:r>
              <a:rPr lang="en-US" dirty="0" smtClean="0"/>
              <a:t>	mail.example.edu.</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17</a:t>
            </a:fld>
            <a:endParaRPr lang="en-US" altLang="en-US" dirty="0"/>
          </a:p>
        </p:txBody>
      </p:sp>
    </p:spTree>
    <p:extLst>
      <p:ext uri="{BB962C8B-B14F-4D97-AF65-F5344CB8AC3E}">
        <p14:creationId xmlns:p14="http://schemas.microsoft.com/office/powerpoint/2010/main" val="2874471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Record Names (2)</a:t>
            </a:r>
            <a:endParaRPr lang="en-US" dirty="0"/>
          </a:p>
        </p:txBody>
      </p:sp>
      <p:sp>
        <p:nvSpPr>
          <p:cNvPr id="3" name="Content Placeholder 2"/>
          <p:cNvSpPr>
            <a:spLocks noGrp="1"/>
          </p:cNvSpPr>
          <p:nvPr>
            <p:ph idx="1"/>
          </p:nvPr>
        </p:nvSpPr>
        <p:spPr/>
        <p:txBody>
          <a:bodyPr/>
          <a:lstStyle/>
          <a:p>
            <a:pPr marL="0" indent="0">
              <a:buNone/>
            </a:pPr>
            <a:r>
              <a:rPr lang="en-US" sz="2800" dirty="0"/>
              <a:t>; A – Most basic DNS record </a:t>
            </a:r>
            <a:br>
              <a:rPr lang="en-US" sz="2800" dirty="0"/>
            </a:br>
            <a:r>
              <a:rPr lang="en-US" sz="2800" dirty="0" smtClean="0"/>
              <a:t>dns.example.edu</a:t>
            </a:r>
            <a:r>
              <a:rPr lang="en-US" sz="2800" dirty="0"/>
              <a:t>.	</a:t>
            </a:r>
            <a:r>
              <a:rPr lang="en-US" sz="2800" dirty="0" smtClean="0"/>
              <a:t>	A</a:t>
            </a:r>
            <a:r>
              <a:rPr lang="en-US" sz="2800" dirty="0"/>
              <a:t>	203.0.113.2</a:t>
            </a:r>
            <a:br>
              <a:rPr lang="en-US" sz="2800" dirty="0"/>
            </a:br>
            <a:r>
              <a:rPr lang="en-US" sz="2800" dirty="0"/>
              <a:t>mail.example.edu.	</a:t>
            </a:r>
            <a:r>
              <a:rPr lang="en-US" sz="2800" dirty="0" smtClean="0"/>
              <a:t>	A</a:t>
            </a:r>
            <a:r>
              <a:rPr lang="en-US" sz="2800" dirty="0"/>
              <a:t>	203.0.113.3</a:t>
            </a:r>
            <a:br>
              <a:rPr lang="en-US" sz="2800" dirty="0"/>
            </a:br>
            <a:endParaRPr lang="en-US" sz="2800" dirty="0" smtClean="0"/>
          </a:p>
          <a:p>
            <a:pPr marL="0" indent="0">
              <a:buNone/>
            </a:pPr>
            <a:r>
              <a:rPr lang="en-US" sz="2800" dirty="0" smtClean="0"/>
              <a:t>; </a:t>
            </a:r>
            <a:r>
              <a:rPr lang="en-US" sz="2800" dirty="0"/>
              <a:t>CNAME </a:t>
            </a:r>
            <a:r>
              <a:rPr lang="en-US" sz="2800" dirty="0" smtClean="0"/>
              <a:t>– Canonical name</a:t>
            </a:r>
          </a:p>
          <a:p>
            <a:pPr marL="0" indent="0">
              <a:buNone/>
            </a:pPr>
            <a:r>
              <a:rPr lang="en-US" sz="2800" dirty="0" smtClean="0"/>
              <a:t>mail.example.edu CNAME extern.example.com</a:t>
            </a:r>
            <a:r>
              <a:rPr lang="en-US" sz="2800" dirty="0"/>
              <a:t/>
            </a:r>
            <a:br>
              <a:rPr lang="en-US" sz="2800" dirty="0"/>
            </a:br>
            <a:endParaRPr lang="en-US" sz="2800" dirty="0" smtClean="0"/>
          </a:p>
          <a:p>
            <a:pPr marL="0" indent="0">
              <a:buNone/>
            </a:pPr>
            <a:r>
              <a:rPr lang="en-US" sz="2800" dirty="0"/>
              <a:t>; PTR – "pointer" Reverse lookup by IP address</a:t>
            </a:r>
            <a:br>
              <a:rPr lang="en-US" sz="2800" dirty="0"/>
            </a:br>
            <a:r>
              <a:rPr lang="en-US" sz="2800" dirty="0" smtClean="0"/>
              <a:t>2.113.0.203.in-addr.arpa</a:t>
            </a:r>
            <a:r>
              <a:rPr lang="en-US" sz="2800" dirty="0"/>
              <a:t>. PTR </a:t>
            </a:r>
            <a:r>
              <a:rPr lang="en-US" sz="2800" dirty="0" smtClean="0"/>
              <a:t>dns.example.edu.</a:t>
            </a:r>
            <a:r>
              <a:rPr lang="en-US" sz="2800" dirty="0"/>
              <a:t/>
            </a:r>
            <a:br>
              <a:rPr lang="en-US" sz="2800" dirty="0"/>
            </a:br>
            <a:r>
              <a:rPr lang="en-US" sz="2800" dirty="0" smtClean="0"/>
              <a:t>3</a:t>
            </a:r>
            <a:r>
              <a:rPr lang="en-US" sz="2800" dirty="0"/>
              <a:t>.113.0.203.in-addr.arpa</a:t>
            </a:r>
            <a:r>
              <a:rPr lang="en-US" sz="2800" dirty="0" smtClean="0"/>
              <a:t>. </a:t>
            </a:r>
            <a:r>
              <a:rPr lang="en-US" sz="2800" dirty="0"/>
              <a:t>PTR </a:t>
            </a:r>
            <a:r>
              <a:rPr lang="en-US" sz="2800" dirty="0" smtClean="0"/>
              <a:t>mail.example.edu.</a:t>
            </a:r>
          </a:p>
          <a:p>
            <a:pPr marL="0" indent="0">
              <a:buNone/>
            </a:pPr>
            <a:endParaRPr lang="en-US" sz="2800" dirty="0" smtClean="0"/>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err="1"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18</a:t>
            </a:fld>
            <a:endParaRPr lang="en-US" altLang="en-US" dirty="0"/>
          </a:p>
        </p:txBody>
      </p:sp>
    </p:spTree>
    <p:extLst>
      <p:ext uri="{BB962C8B-B14F-4D97-AF65-F5344CB8AC3E}">
        <p14:creationId xmlns:p14="http://schemas.microsoft.com/office/powerpoint/2010/main" val="2512897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Authoritative Hierarchy</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19</a:t>
            </a:fld>
            <a:endParaRPr lang="en-US" altLang="en-US" dirty="0"/>
          </a:p>
        </p:txBody>
      </p:sp>
      <p:grpSp>
        <p:nvGrpSpPr>
          <p:cNvPr id="6" name="Group 5"/>
          <p:cNvGrpSpPr>
            <a:grpSpLocks/>
          </p:cNvGrpSpPr>
          <p:nvPr/>
        </p:nvGrpSpPr>
        <p:grpSpPr bwMode="auto">
          <a:xfrm>
            <a:off x="469106" y="2206626"/>
            <a:ext cx="8205789" cy="2444752"/>
            <a:chOff x="230" y="576"/>
            <a:chExt cx="5504" cy="1757"/>
          </a:xfrm>
        </p:grpSpPr>
        <p:sp>
          <p:nvSpPr>
            <p:cNvPr id="7" name="Text Box 2"/>
            <p:cNvSpPr txBox="1">
              <a:spLocks noChangeArrowheads="1"/>
            </p:cNvSpPr>
            <p:nvPr/>
          </p:nvSpPr>
          <p:spPr bwMode="auto">
            <a:xfrm>
              <a:off x="2256" y="576"/>
              <a:ext cx="1385"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pPr eaLnBrk="1" hangingPunct="1">
                <a:spcBef>
                  <a:spcPct val="0"/>
                </a:spcBef>
                <a:buClrTx/>
                <a:buSzTx/>
                <a:buFontTx/>
                <a:buNone/>
              </a:pPr>
              <a:r>
                <a:rPr lang="en-US" altLang="en-US" sz="1800"/>
                <a:t>Root DNS Servers</a:t>
              </a:r>
            </a:p>
          </p:txBody>
        </p:sp>
        <p:sp>
          <p:nvSpPr>
            <p:cNvPr id="8" name="Text Box 4"/>
            <p:cNvSpPr txBox="1">
              <a:spLocks noChangeArrowheads="1"/>
            </p:cNvSpPr>
            <p:nvPr/>
          </p:nvSpPr>
          <p:spPr bwMode="auto">
            <a:xfrm>
              <a:off x="528" y="1344"/>
              <a:ext cx="1325"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pPr eaLnBrk="1" hangingPunct="1">
                <a:spcBef>
                  <a:spcPct val="0"/>
                </a:spcBef>
                <a:buClrTx/>
                <a:buSzTx/>
                <a:buFontTx/>
                <a:buNone/>
              </a:pPr>
              <a:r>
                <a:rPr lang="en-US" altLang="en-US" sz="1800"/>
                <a:t>com DNS servers</a:t>
              </a:r>
            </a:p>
          </p:txBody>
        </p:sp>
        <p:sp>
          <p:nvSpPr>
            <p:cNvPr id="9" name="Text Box 5"/>
            <p:cNvSpPr txBox="1">
              <a:spLocks noChangeArrowheads="1"/>
            </p:cNvSpPr>
            <p:nvPr/>
          </p:nvSpPr>
          <p:spPr bwMode="auto">
            <a:xfrm>
              <a:off x="2304" y="1296"/>
              <a:ext cx="1257"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pPr eaLnBrk="1" hangingPunct="1">
                <a:spcBef>
                  <a:spcPct val="0"/>
                </a:spcBef>
                <a:buClrTx/>
                <a:buSzTx/>
                <a:buFontTx/>
                <a:buNone/>
              </a:pPr>
              <a:r>
                <a:rPr lang="en-US" altLang="en-US" sz="1800"/>
                <a:t>org DNS servers</a:t>
              </a:r>
            </a:p>
          </p:txBody>
        </p:sp>
        <p:sp>
          <p:nvSpPr>
            <p:cNvPr id="10" name="Text Box 6"/>
            <p:cNvSpPr txBox="1">
              <a:spLocks noChangeArrowheads="1"/>
            </p:cNvSpPr>
            <p:nvPr/>
          </p:nvSpPr>
          <p:spPr bwMode="auto">
            <a:xfrm>
              <a:off x="4032" y="1296"/>
              <a:ext cx="1291"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pPr eaLnBrk="1" hangingPunct="1">
                <a:spcBef>
                  <a:spcPct val="0"/>
                </a:spcBef>
                <a:buClrTx/>
                <a:buSzTx/>
                <a:buFontTx/>
                <a:buNone/>
              </a:pPr>
              <a:r>
                <a:rPr lang="en-US" altLang="en-US" sz="1800"/>
                <a:t>edu DNS servers</a:t>
              </a:r>
            </a:p>
          </p:txBody>
        </p:sp>
        <p:sp>
          <p:nvSpPr>
            <p:cNvPr id="11" name="Line 7"/>
            <p:cNvSpPr>
              <a:spLocks noChangeShapeType="1"/>
            </p:cNvSpPr>
            <p:nvPr/>
          </p:nvSpPr>
          <p:spPr bwMode="auto">
            <a:xfrm flipH="1">
              <a:off x="1344" y="864"/>
              <a:ext cx="1392" cy="432"/>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endParaRPr lang="en-US"/>
            </a:p>
          </p:txBody>
        </p:sp>
        <p:sp>
          <p:nvSpPr>
            <p:cNvPr id="12" name="Line 8"/>
            <p:cNvSpPr>
              <a:spLocks noChangeShapeType="1"/>
            </p:cNvSpPr>
            <p:nvPr/>
          </p:nvSpPr>
          <p:spPr bwMode="auto">
            <a:xfrm>
              <a:off x="2928" y="816"/>
              <a:ext cx="0" cy="48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endParaRPr lang="en-US"/>
            </a:p>
          </p:txBody>
        </p:sp>
        <p:sp>
          <p:nvSpPr>
            <p:cNvPr id="13" name="Line 9"/>
            <p:cNvSpPr>
              <a:spLocks noChangeShapeType="1"/>
            </p:cNvSpPr>
            <p:nvPr/>
          </p:nvSpPr>
          <p:spPr bwMode="auto">
            <a:xfrm>
              <a:off x="3168" y="864"/>
              <a:ext cx="1440" cy="43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endParaRPr lang="en-US"/>
            </a:p>
          </p:txBody>
        </p:sp>
        <p:sp>
          <p:nvSpPr>
            <p:cNvPr id="14" name="Text Box 10"/>
            <p:cNvSpPr txBox="1">
              <a:spLocks noChangeArrowheads="1"/>
            </p:cNvSpPr>
            <p:nvPr/>
          </p:nvSpPr>
          <p:spPr bwMode="auto">
            <a:xfrm>
              <a:off x="3878" y="1752"/>
              <a:ext cx="992"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pPr eaLnBrk="1" hangingPunct="1">
                <a:spcBef>
                  <a:spcPct val="0"/>
                </a:spcBef>
                <a:buClrTx/>
                <a:buSzTx/>
                <a:buFontTx/>
                <a:buNone/>
              </a:pPr>
              <a:r>
                <a:rPr lang="en-US" altLang="en-US" sz="1800" dirty="0" smtClean="0"/>
                <a:t>msoe.edu</a:t>
              </a:r>
              <a:endParaRPr lang="en-US" altLang="en-US" sz="1800" dirty="0"/>
            </a:p>
            <a:p>
              <a:pPr eaLnBrk="1" hangingPunct="1">
                <a:spcBef>
                  <a:spcPct val="0"/>
                </a:spcBef>
                <a:buClrTx/>
                <a:buSzTx/>
                <a:buFontTx/>
                <a:buNone/>
              </a:pPr>
              <a:r>
                <a:rPr lang="en-US" altLang="en-US" sz="1800" dirty="0"/>
                <a:t>DNS servers</a:t>
              </a:r>
            </a:p>
          </p:txBody>
        </p:sp>
        <p:sp>
          <p:nvSpPr>
            <p:cNvPr id="15" name="Text Box 11"/>
            <p:cNvSpPr txBox="1">
              <a:spLocks noChangeArrowheads="1"/>
            </p:cNvSpPr>
            <p:nvPr/>
          </p:nvSpPr>
          <p:spPr bwMode="auto">
            <a:xfrm>
              <a:off x="4742" y="1752"/>
              <a:ext cx="992"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pPr eaLnBrk="1" hangingPunct="1">
                <a:spcBef>
                  <a:spcPct val="0"/>
                </a:spcBef>
                <a:buClrTx/>
                <a:buSzTx/>
                <a:buFontTx/>
                <a:buNone/>
              </a:pPr>
              <a:r>
                <a:rPr lang="en-US" altLang="en-US" sz="1800" dirty="0"/>
                <a:t>umass.edu</a:t>
              </a:r>
            </a:p>
            <a:p>
              <a:pPr eaLnBrk="1" hangingPunct="1">
                <a:spcBef>
                  <a:spcPct val="0"/>
                </a:spcBef>
                <a:buClrTx/>
                <a:buSzTx/>
                <a:buFontTx/>
                <a:buNone/>
              </a:pPr>
              <a:r>
                <a:rPr lang="en-US" altLang="en-US" sz="1800" dirty="0"/>
                <a:t>DNS servers</a:t>
              </a:r>
            </a:p>
          </p:txBody>
        </p:sp>
        <p:sp>
          <p:nvSpPr>
            <p:cNvPr id="16" name="Line 12"/>
            <p:cNvSpPr>
              <a:spLocks noChangeShapeType="1"/>
            </p:cNvSpPr>
            <p:nvPr/>
          </p:nvSpPr>
          <p:spPr bwMode="auto">
            <a:xfrm flipH="1">
              <a:off x="4224" y="1536"/>
              <a:ext cx="336" cy="24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endParaRPr lang="en-US"/>
            </a:p>
          </p:txBody>
        </p:sp>
        <p:sp>
          <p:nvSpPr>
            <p:cNvPr id="17" name="Line 13"/>
            <p:cNvSpPr>
              <a:spLocks noChangeShapeType="1"/>
            </p:cNvSpPr>
            <p:nvPr/>
          </p:nvSpPr>
          <p:spPr bwMode="auto">
            <a:xfrm>
              <a:off x="4848" y="1536"/>
              <a:ext cx="288" cy="24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endParaRPr lang="en-US"/>
            </a:p>
          </p:txBody>
        </p:sp>
        <p:sp>
          <p:nvSpPr>
            <p:cNvPr id="18" name="Text Box 14"/>
            <p:cNvSpPr txBox="1">
              <a:spLocks noChangeArrowheads="1"/>
            </p:cNvSpPr>
            <p:nvPr/>
          </p:nvSpPr>
          <p:spPr bwMode="auto">
            <a:xfrm>
              <a:off x="230" y="1848"/>
              <a:ext cx="992"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pPr eaLnBrk="1" hangingPunct="1">
                <a:spcBef>
                  <a:spcPct val="0"/>
                </a:spcBef>
                <a:buClrTx/>
                <a:buSzTx/>
                <a:buFontTx/>
                <a:buNone/>
              </a:pPr>
              <a:r>
                <a:rPr lang="en-US" altLang="en-US" sz="1800"/>
                <a:t>yahoo.com</a:t>
              </a:r>
            </a:p>
            <a:p>
              <a:pPr eaLnBrk="1" hangingPunct="1">
                <a:spcBef>
                  <a:spcPct val="0"/>
                </a:spcBef>
                <a:buClrTx/>
                <a:buSzTx/>
                <a:buFontTx/>
                <a:buNone/>
              </a:pPr>
              <a:r>
                <a:rPr lang="en-US" altLang="en-US" sz="1800"/>
                <a:t>DNS servers</a:t>
              </a:r>
            </a:p>
          </p:txBody>
        </p:sp>
        <p:sp>
          <p:nvSpPr>
            <p:cNvPr id="19" name="Text Box 15"/>
            <p:cNvSpPr txBox="1">
              <a:spLocks noChangeArrowheads="1"/>
            </p:cNvSpPr>
            <p:nvPr/>
          </p:nvSpPr>
          <p:spPr bwMode="auto">
            <a:xfrm>
              <a:off x="1248" y="1872"/>
              <a:ext cx="1001"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pPr eaLnBrk="1" hangingPunct="1">
                <a:spcBef>
                  <a:spcPct val="0"/>
                </a:spcBef>
                <a:buClrTx/>
                <a:buSzTx/>
                <a:buFontTx/>
                <a:buNone/>
              </a:pPr>
              <a:r>
                <a:rPr lang="en-US" altLang="en-US" sz="1800"/>
                <a:t>amazon.com</a:t>
              </a:r>
            </a:p>
            <a:p>
              <a:pPr eaLnBrk="1" hangingPunct="1">
                <a:spcBef>
                  <a:spcPct val="0"/>
                </a:spcBef>
                <a:buClrTx/>
                <a:buSzTx/>
                <a:buFontTx/>
                <a:buNone/>
              </a:pPr>
              <a:r>
                <a:rPr lang="en-US" altLang="en-US" sz="1800"/>
                <a:t>DNS servers</a:t>
              </a:r>
            </a:p>
          </p:txBody>
        </p:sp>
        <p:sp>
          <p:nvSpPr>
            <p:cNvPr id="20" name="Line 16"/>
            <p:cNvSpPr>
              <a:spLocks noChangeShapeType="1"/>
            </p:cNvSpPr>
            <p:nvPr/>
          </p:nvSpPr>
          <p:spPr bwMode="auto">
            <a:xfrm flipH="1">
              <a:off x="768" y="1584"/>
              <a:ext cx="192" cy="2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endParaRPr lang="en-US"/>
            </a:p>
          </p:txBody>
        </p:sp>
        <p:sp>
          <p:nvSpPr>
            <p:cNvPr id="21" name="Line 17"/>
            <p:cNvSpPr>
              <a:spLocks noChangeShapeType="1"/>
            </p:cNvSpPr>
            <p:nvPr/>
          </p:nvSpPr>
          <p:spPr bwMode="auto">
            <a:xfrm>
              <a:off x="1392" y="1584"/>
              <a:ext cx="240" cy="2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endParaRPr lang="en-US"/>
            </a:p>
          </p:txBody>
        </p:sp>
        <p:sp>
          <p:nvSpPr>
            <p:cNvPr id="22" name="Text Box 18"/>
            <p:cNvSpPr txBox="1">
              <a:spLocks noChangeArrowheads="1"/>
            </p:cNvSpPr>
            <p:nvPr/>
          </p:nvSpPr>
          <p:spPr bwMode="auto">
            <a:xfrm>
              <a:off x="2534" y="1799"/>
              <a:ext cx="993"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pPr eaLnBrk="1" hangingPunct="1">
                <a:spcBef>
                  <a:spcPct val="0"/>
                </a:spcBef>
                <a:buClrTx/>
                <a:buSzTx/>
                <a:buFontTx/>
                <a:buNone/>
              </a:pPr>
              <a:r>
                <a:rPr lang="en-US" altLang="en-US" sz="1800"/>
                <a:t>pbs.org</a:t>
              </a:r>
            </a:p>
            <a:p>
              <a:pPr eaLnBrk="1" hangingPunct="1">
                <a:spcBef>
                  <a:spcPct val="0"/>
                </a:spcBef>
                <a:buClrTx/>
                <a:buSzTx/>
                <a:buFontTx/>
                <a:buNone/>
              </a:pPr>
              <a:r>
                <a:rPr lang="en-US" altLang="en-US" sz="1800"/>
                <a:t>DNS servers</a:t>
              </a:r>
            </a:p>
          </p:txBody>
        </p:sp>
        <p:sp>
          <p:nvSpPr>
            <p:cNvPr id="23" name="Line 19"/>
            <p:cNvSpPr>
              <a:spLocks noChangeShapeType="1"/>
            </p:cNvSpPr>
            <p:nvPr/>
          </p:nvSpPr>
          <p:spPr bwMode="auto">
            <a:xfrm>
              <a:off x="2928" y="1536"/>
              <a:ext cx="0" cy="2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0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tx1"/>
                  </a:solidFill>
                  <a:latin typeface="Arial" pitchFamily="34" charset="0"/>
                  <a:ea typeface="ＭＳ Ｐゴシック" pitchFamily="34" charset="-128"/>
                  <a:cs typeface="+mn-cs"/>
                </a:defRPr>
              </a:lvl9pPr>
            </a:lstStyle>
            <a:p>
              <a:endParaRPr lang="en-US"/>
            </a:p>
          </p:txBody>
        </p:sp>
      </p:grpSp>
      <p:sp>
        <p:nvSpPr>
          <p:cNvPr id="24" name="TextBox 23"/>
          <p:cNvSpPr txBox="1"/>
          <p:nvPr/>
        </p:nvSpPr>
        <p:spPr>
          <a:xfrm>
            <a:off x="469106" y="6019800"/>
            <a:ext cx="8238153" cy="369332"/>
          </a:xfrm>
          <a:prstGeom prst="rect">
            <a:avLst/>
          </a:prstGeom>
          <a:noFill/>
        </p:spPr>
        <p:txBody>
          <a:bodyPr wrap="none" rtlCol="0">
            <a:spAutoFit/>
          </a:bodyPr>
          <a:lstStyle/>
          <a:p>
            <a:r>
              <a:rPr lang="en-US" dirty="0" smtClean="0"/>
              <a:t>Slide credit: Kurose and Ross, 6</a:t>
            </a:r>
            <a:r>
              <a:rPr lang="en-US" baseline="30000" dirty="0" smtClean="0"/>
              <a:t>th</a:t>
            </a:r>
            <a:r>
              <a:rPr lang="en-US" dirty="0" smtClean="0"/>
              <a:t> ed. See last slide. (There is a modification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490384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Muddiest Point 4-Lab &amp; 4-2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18821883"/>
              </p:ext>
            </p:extLst>
          </p:nvPr>
        </p:nvGraphicFramePr>
        <p:xfrm>
          <a:off x="457200" y="1686630"/>
          <a:ext cx="8229600" cy="4396740"/>
        </p:xfrm>
        <a:graphic>
          <a:graphicData uri="http://schemas.openxmlformats.org/drawingml/2006/table">
            <a:tbl>
              <a:tblPr bandRow="1">
                <a:tableStyleId>{9D7B26C5-4107-4FEC-AEDC-1716B250A1EF}</a:tableStyleId>
              </a:tblPr>
              <a:tblGrid>
                <a:gridCol w="6404555"/>
                <a:gridCol w="1825045"/>
              </a:tblGrid>
              <a:tr h="121670">
                <a:tc>
                  <a:txBody>
                    <a:bodyPr/>
                    <a:lstStyle/>
                    <a:p>
                      <a:pPr algn="l" fontAlgn="b"/>
                      <a:r>
                        <a:rPr lang="en-US" sz="2600" b="0" i="0" u="none" strike="noStrike" dirty="0" smtClean="0">
                          <a:solidFill>
                            <a:srgbClr val="000000"/>
                          </a:solidFill>
                          <a:effectLst/>
                          <a:latin typeface="Calibri" panose="020F0502020204030204" pitchFamily="34" charset="0"/>
                        </a:rPr>
                        <a:t>Why </a:t>
                      </a:r>
                      <a:r>
                        <a:rPr lang="en-US" sz="2600" b="0" i="0" u="none" strike="noStrike" dirty="0">
                          <a:solidFill>
                            <a:srgbClr val="000000"/>
                          </a:solidFill>
                          <a:effectLst/>
                          <a:latin typeface="Calibri" panose="020F0502020204030204" pitchFamily="34" charset="0"/>
                        </a:rPr>
                        <a:t>does the chunk size go from </a:t>
                      </a:r>
                      <a:r>
                        <a:rPr lang="en-US" sz="2600" b="1" i="0" u="none" strike="noStrike" dirty="0">
                          <a:solidFill>
                            <a:srgbClr val="000000"/>
                          </a:solidFill>
                          <a:effectLst/>
                          <a:latin typeface="Calibri" panose="020F0502020204030204" pitchFamily="34" charset="0"/>
                        </a:rPr>
                        <a:t>hex to </a:t>
                      </a:r>
                      <a:r>
                        <a:rPr lang="en-US" sz="2600" b="1" i="0" u="none" strike="noStrike" dirty="0" err="1">
                          <a:solidFill>
                            <a:srgbClr val="000000"/>
                          </a:solidFill>
                          <a:effectLst/>
                          <a:latin typeface="Calibri" panose="020F0502020204030204" pitchFamily="34" charset="0"/>
                        </a:rPr>
                        <a:t>ascii</a:t>
                      </a:r>
                      <a:r>
                        <a:rPr lang="en-US" sz="2600" b="1" i="0" u="none" strike="noStrike" dirty="0">
                          <a:solidFill>
                            <a:srgbClr val="000000"/>
                          </a:solidFill>
                          <a:effectLst/>
                          <a:latin typeface="Calibri" panose="020F0502020204030204" pitchFamily="34" charset="0"/>
                        </a:rPr>
                        <a:t> back to hex? That seems really inefficient</a:t>
                      </a:r>
                    </a:p>
                  </a:txBody>
                  <a:tcPr marL="7620" marR="7620" marT="7620" marB="0" anchor="b"/>
                </a:tc>
                <a:tc>
                  <a:txBody>
                    <a:bodyPr/>
                    <a:lstStyle/>
                    <a:p>
                      <a:pPr algn="l" fontAlgn="b"/>
                      <a:r>
                        <a:rPr lang="en-US" sz="2600" b="0" i="0" u="none" strike="noStrike">
                          <a:solidFill>
                            <a:srgbClr val="000000"/>
                          </a:solidFill>
                          <a:effectLst/>
                          <a:latin typeface="Calibri" panose="020F0502020204030204" pitchFamily="34" charset="0"/>
                        </a:rPr>
                        <a:t>Encoding in HTTP</a:t>
                      </a:r>
                    </a:p>
                  </a:txBody>
                  <a:tcPr marL="7620" marR="7620" marT="7620" marB="0" anchor="b"/>
                </a:tc>
              </a:tr>
              <a:tr h="121670">
                <a:tc>
                  <a:txBody>
                    <a:bodyPr/>
                    <a:lstStyle/>
                    <a:p>
                      <a:pPr algn="l" fontAlgn="b"/>
                      <a:r>
                        <a:rPr lang="en-US" sz="2600" b="0" i="0" u="none" strike="noStrike" dirty="0">
                          <a:solidFill>
                            <a:srgbClr val="000000"/>
                          </a:solidFill>
                          <a:effectLst/>
                          <a:latin typeface="Calibri" panose="020F0502020204030204" pitchFamily="34" charset="0"/>
                        </a:rPr>
                        <a:t>Will we get into </a:t>
                      </a:r>
                      <a:r>
                        <a:rPr lang="en-US" sz="2600" b="1" i="0" u="none" strike="noStrike" dirty="0">
                          <a:solidFill>
                            <a:srgbClr val="000000"/>
                          </a:solidFill>
                          <a:effectLst/>
                          <a:latin typeface="Calibri" panose="020F0502020204030204" pitchFamily="34" charset="0"/>
                        </a:rPr>
                        <a:t>networking in other languages</a:t>
                      </a:r>
                      <a:r>
                        <a:rPr lang="en-US" sz="2600" b="0" i="0" u="none" strike="noStrike" dirty="0">
                          <a:solidFill>
                            <a:srgbClr val="000000"/>
                          </a:solidFill>
                          <a:effectLst/>
                          <a:latin typeface="Calibri" panose="020F0502020204030204" pitchFamily="34" charset="0"/>
                        </a:rPr>
                        <a:t> this class? Or is all the code we write going to by in Python?</a:t>
                      </a:r>
                    </a:p>
                  </a:txBody>
                  <a:tcPr marL="7620" marR="7620" marT="7620" marB="0" anchor="b"/>
                </a:tc>
                <a:tc>
                  <a:txBody>
                    <a:bodyPr/>
                    <a:lstStyle/>
                    <a:p>
                      <a:pPr algn="l" fontAlgn="b"/>
                      <a:r>
                        <a:rPr lang="en-US" sz="2600" b="0" i="0" u="none" strike="noStrike" dirty="0">
                          <a:solidFill>
                            <a:srgbClr val="000000"/>
                          </a:solidFill>
                          <a:effectLst/>
                          <a:latin typeface="Calibri" panose="020F0502020204030204" pitchFamily="34" charset="0"/>
                        </a:rPr>
                        <a:t>Networking in other languages</a:t>
                      </a:r>
                    </a:p>
                  </a:txBody>
                  <a:tcPr marL="7620" marR="7620" marT="7620" marB="0" anchor="b"/>
                </a:tc>
              </a:tr>
              <a:tr h="121670">
                <a:tc>
                  <a:txBody>
                    <a:bodyPr/>
                    <a:lstStyle/>
                    <a:p>
                      <a:pPr algn="l" fontAlgn="b"/>
                      <a:r>
                        <a:rPr lang="en-US" sz="2600" b="0" i="0" u="none" strike="noStrike" dirty="0">
                          <a:solidFill>
                            <a:srgbClr val="000000"/>
                          </a:solidFill>
                          <a:effectLst/>
                          <a:latin typeface="Calibri" panose="020F0502020204030204" pitchFamily="34" charset="0"/>
                        </a:rPr>
                        <a:t>Is accepting and creating  a connection via HTTP made the same way as it is in TCP?</a:t>
                      </a:r>
                    </a:p>
                  </a:txBody>
                  <a:tcPr marL="7620" marR="7620" marT="7620" marB="0" anchor="b"/>
                </a:tc>
                <a:tc>
                  <a:txBody>
                    <a:bodyPr/>
                    <a:lstStyle/>
                    <a:p>
                      <a:pPr algn="l" fontAlgn="b"/>
                      <a:r>
                        <a:rPr lang="en-US" sz="2600" b="0" i="0" u="none" strike="noStrike">
                          <a:solidFill>
                            <a:srgbClr val="000000"/>
                          </a:solidFill>
                          <a:effectLst/>
                          <a:latin typeface="Calibri" panose="020F0502020204030204" pitchFamily="34" charset="0"/>
                        </a:rPr>
                        <a:t>HTTP and TCP</a:t>
                      </a:r>
                    </a:p>
                  </a:txBody>
                  <a:tcPr marL="7620" marR="7620" marT="7620" marB="0" anchor="b"/>
                </a:tc>
              </a:tr>
              <a:tr h="121670">
                <a:tc>
                  <a:txBody>
                    <a:bodyPr/>
                    <a:lstStyle/>
                    <a:p>
                      <a:pPr algn="l" fontAlgn="b"/>
                      <a:r>
                        <a:rPr lang="en-US" sz="2600" b="0" i="0" u="none" strike="noStrike">
                          <a:solidFill>
                            <a:srgbClr val="000000"/>
                          </a:solidFill>
                          <a:effectLst/>
                          <a:latin typeface="Calibri" panose="020F0502020204030204" pitchFamily="34" charset="0"/>
                        </a:rPr>
                        <a:t>Will the changed exam date affect the date/content of the next quiz (or vice versa)? They are back to back days currently.</a:t>
                      </a:r>
                    </a:p>
                  </a:txBody>
                  <a:tcPr marL="7620" marR="7620" marT="7620" marB="0" anchor="b"/>
                </a:tc>
                <a:tc>
                  <a:txBody>
                    <a:bodyPr/>
                    <a:lstStyle/>
                    <a:p>
                      <a:pPr algn="l" fontAlgn="b"/>
                      <a:r>
                        <a:rPr lang="en-US" sz="2600" b="0" i="0" u="none" strike="noStrike" dirty="0">
                          <a:solidFill>
                            <a:srgbClr val="000000"/>
                          </a:solidFill>
                          <a:effectLst/>
                          <a:latin typeface="Calibri" panose="020F0502020204030204" pitchFamily="34" charset="0"/>
                        </a:rPr>
                        <a:t>Half Exam 1</a:t>
                      </a:r>
                    </a:p>
                  </a:txBody>
                  <a:tcPr marL="7620" marR="7620" marT="7620" marB="0" anchor="b"/>
                </a:tc>
              </a:tr>
              <a:tr h="121670">
                <a:tc>
                  <a:txBody>
                    <a:bodyPr/>
                    <a:lstStyle/>
                    <a:p>
                      <a:pPr algn="l" fontAlgn="b"/>
                      <a:r>
                        <a:rPr lang="en-US" sz="2600" b="0" i="0" u="none" strike="noStrike" dirty="0">
                          <a:solidFill>
                            <a:srgbClr val="000000"/>
                          </a:solidFill>
                          <a:effectLst/>
                          <a:latin typeface="Calibri" panose="020F0502020204030204" pitchFamily="34" charset="0"/>
                        </a:rPr>
                        <a:t>https://xkcd.com/1638/</a:t>
                      </a:r>
                    </a:p>
                  </a:txBody>
                  <a:tcPr marL="7620" marR="7620" marT="7620" marB="0" anchor="b"/>
                </a:tc>
                <a:tc>
                  <a:txBody>
                    <a:bodyPr/>
                    <a:lstStyle/>
                    <a:p>
                      <a:pPr algn="l" fontAlgn="b"/>
                      <a:r>
                        <a:rPr lang="en-US" sz="2600" b="0" i="0" u="none" strike="noStrike" dirty="0" smtClean="0">
                          <a:solidFill>
                            <a:srgbClr val="000000"/>
                          </a:solidFill>
                          <a:effectLst/>
                          <a:latin typeface="Calibri" panose="020F0502020204030204" pitchFamily="34" charset="0"/>
                        </a:rPr>
                        <a:t>Joke</a:t>
                      </a:r>
                      <a:endParaRPr lang="en-US" sz="26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2</a:t>
            </a:fld>
            <a:endParaRPr lang="en-US" altLang="en-US" dirty="0"/>
          </a:p>
        </p:txBody>
      </p:sp>
    </p:spTree>
    <p:extLst>
      <p:ext uri="{BB962C8B-B14F-4D97-AF65-F5344CB8AC3E}">
        <p14:creationId xmlns:p14="http://schemas.microsoft.com/office/powerpoint/2010/main" val="26830765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Name Server</a:t>
            </a:r>
            <a:br>
              <a:rPr lang="en-US" dirty="0" smtClean="0"/>
            </a:br>
            <a:r>
              <a:rPr lang="en-US" dirty="0" smtClean="0"/>
              <a:t>(Default Name Server)</a:t>
            </a:r>
            <a:endParaRPr lang="en-US" dirty="0"/>
          </a:p>
        </p:txBody>
      </p:sp>
      <p:sp>
        <p:nvSpPr>
          <p:cNvPr id="3" name="Content Placeholder 2"/>
          <p:cNvSpPr>
            <a:spLocks noGrp="1"/>
          </p:cNvSpPr>
          <p:nvPr>
            <p:ph idx="1"/>
          </p:nvPr>
        </p:nvSpPr>
        <p:spPr/>
        <p:txBody>
          <a:bodyPr/>
          <a:lstStyle/>
          <a:p>
            <a:r>
              <a:rPr lang="en-US" dirty="0" smtClean="0"/>
              <a:t>Not hierarchical</a:t>
            </a:r>
          </a:p>
          <a:p>
            <a:r>
              <a:rPr lang="en-US" dirty="0" smtClean="0"/>
              <a:t>Maintained by an institution or their service provided.</a:t>
            </a:r>
          </a:p>
          <a:p>
            <a:r>
              <a:rPr lang="en-US" dirty="0" smtClean="0"/>
              <a:t>Maintains cache of queries</a:t>
            </a:r>
          </a:p>
          <a:p>
            <a:endParaRPr lang="en-US" dirty="0"/>
          </a:p>
          <a:p>
            <a:pPr marL="0" indent="0">
              <a:buNone/>
            </a:pPr>
            <a:r>
              <a:rPr lang="en-US" dirty="0" smtClean="0"/>
              <a:t>e.g. ns1.msoe.edu</a:t>
            </a:r>
          </a:p>
          <a:p>
            <a:pPr marL="0" indent="0">
              <a:buNone/>
            </a:pPr>
            <a:endParaRPr lang="en-US" dirty="0"/>
          </a:p>
          <a:p>
            <a:pPr marL="0" indent="0">
              <a:buNone/>
            </a:pPr>
            <a:r>
              <a:rPr lang="en-US" dirty="0" smtClean="0"/>
              <a:t>Exercise: What other role does ns1.msoe.edu play?</a:t>
            </a:r>
          </a:p>
          <a:p>
            <a:pPr marL="0" indent="0">
              <a:buNone/>
            </a:pPr>
            <a:endParaRPr lang="en-US" dirty="0" smtClean="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20</a:t>
            </a:fld>
            <a:endParaRPr lang="en-US" altLang="en-US" dirty="0"/>
          </a:p>
        </p:txBody>
      </p:sp>
    </p:spTree>
    <p:extLst>
      <p:ext uri="{BB962C8B-B14F-4D97-AF65-F5344CB8AC3E}">
        <p14:creationId xmlns:p14="http://schemas.microsoft.com/office/powerpoint/2010/main" val="1973123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CS2911 Dr.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21</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3465695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Acknowledgement</a:t>
            </a:r>
            <a:endParaRPr lang="en-US" dirty="0"/>
          </a:p>
        </p:txBody>
      </p:sp>
      <p:sp>
        <p:nvSpPr>
          <p:cNvPr id="5" name="Content Placeholder 4"/>
          <p:cNvSpPr>
            <a:spLocks noGrp="1"/>
          </p:cNvSpPr>
          <p:nvPr>
            <p:ph idx="1"/>
          </p:nvPr>
        </p:nvSpPr>
        <p:spPr/>
        <p:txBody>
          <a:bodyPr/>
          <a:lstStyle/>
          <a:p>
            <a:r>
              <a:rPr lang="en-US" dirty="0" smtClean="0"/>
              <a:t>This course is based on the text</a:t>
            </a:r>
          </a:p>
          <a:p>
            <a:pPr marL="0" indent="0">
              <a:buNone/>
            </a:pPr>
            <a:r>
              <a:rPr lang="en-US" altLang="en-US" sz="4000" i="1" dirty="0" smtClean="0">
                <a:solidFill>
                  <a:srgbClr val="008000"/>
                </a:solidFill>
                <a:latin typeface="Gill Sans MT" pitchFamily="34" charset="0"/>
              </a:rPr>
              <a:t>Computer </a:t>
            </a:r>
            <a:r>
              <a:rPr lang="en-US" altLang="en-US" sz="4000" i="1" dirty="0">
                <a:solidFill>
                  <a:srgbClr val="008000"/>
                </a:solidFill>
                <a:latin typeface="Gill Sans MT" pitchFamily="34" charset="0"/>
              </a:rPr>
              <a:t>Networking: A Top Down Approach </a:t>
            </a:r>
            <a:r>
              <a:rPr lang="en-US" altLang="en-US" sz="4000" dirty="0">
                <a:solidFill>
                  <a:srgbClr val="008000"/>
                </a:solidFill>
                <a:latin typeface="Gill Sans MT" pitchFamily="34" charset="0"/>
              </a:rPr>
              <a:t/>
            </a:r>
            <a:br>
              <a:rPr lang="en-US" altLang="en-US" sz="4000" dirty="0">
                <a:solidFill>
                  <a:srgbClr val="008000"/>
                </a:solidFill>
                <a:latin typeface="Gill Sans MT" pitchFamily="34" charset="0"/>
              </a:rPr>
            </a:br>
            <a:r>
              <a:rPr lang="en-US" altLang="en-US" sz="3200" dirty="0" smtClean="0">
                <a:solidFill>
                  <a:srgbClr val="008000"/>
                </a:solidFill>
                <a:latin typeface="Gill Sans MT" pitchFamily="34" charset="0"/>
              </a:rPr>
              <a:t>7</a:t>
            </a:r>
            <a:r>
              <a:rPr lang="en-US" altLang="en-US" sz="3200" baseline="30000" dirty="0" smtClean="0">
                <a:solidFill>
                  <a:srgbClr val="008000"/>
                </a:solidFill>
                <a:latin typeface="Gill Sans MT" pitchFamily="34" charset="0"/>
              </a:rPr>
              <a:t>th</a:t>
            </a:r>
            <a:r>
              <a:rPr lang="en-US" altLang="en-US" sz="3200" dirty="0" smtClean="0">
                <a:solidFill>
                  <a:srgbClr val="008000"/>
                </a:solidFill>
                <a:latin typeface="Gill Sans MT" pitchFamily="34" charset="0"/>
              </a:rPr>
              <a:t> </a:t>
            </a:r>
            <a:r>
              <a:rPr lang="en-US" altLang="en-US" sz="3200" dirty="0">
                <a:solidFill>
                  <a:srgbClr val="008000"/>
                </a:solidFill>
                <a:latin typeface="Gill Sans MT" pitchFamily="34" charset="0"/>
              </a:rPr>
              <a:t>edition </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Jim Kurose, Keith Ross</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Addison-Wesley</a:t>
            </a:r>
            <a:br>
              <a:rPr lang="en-US" altLang="en-US" sz="3200" dirty="0">
                <a:solidFill>
                  <a:srgbClr val="008000"/>
                </a:solidFill>
                <a:latin typeface="Gill Sans MT" pitchFamily="34" charset="0"/>
              </a:rPr>
            </a:br>
            <a:endParaRPr lang="en-US" altLang="en-US" sz="3200" dirty="0" smtClean="0">
              <a:solidFill>
                <a:srgbClr val="008000"/>
              </a:solidFill>
              <a:latin typeface="Gill Sans MT" pitchFamily="34" charset="0"/>
            </a:endParaRPr>
          </a:p>
          <a:p>
            <a:pPr marL="0" indent="0">
              <a:buNone/>
            </a:pPr>
            <a:endParaRPr 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22</a:t>
            </a:fld>
            <a:endParaRPr lang="en-US" altLang="en-US"/>
          </a:p>
        </p:txBody>
      </p:sp>
      <p:pic>
        <p:nvPicPr>
          <p:cNvPr id="1026" name="Picture 2" descr="https://www.pearsonhighered.com/assets/bigcovers/0/1/3/3/013359414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048000"/>
            <a:ext cx="2743200" cy="3392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476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Muddiest Point 4-2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97833670"/>
              </p:ext>
            </p:extLst>
          </p:nvPr>
        </p:nvGraphicFramePr>
        <p:xfrm>
          <a:off x="457200" y="1686630"/>
          <a:ext cx="8229600" cy="3581400"/>
        </p:xfrm>
        <a:graphic>
          <a:graphicData uri="http://schemas.openxmlformats.org/drawingml/2006/table">
            <a:tbl>
              <a:tblPr bandRow="1">
                <a:tableStyleId>{9D7B26C5-4107-4FEC-AEDC-1716B250A1EF}</a:tableStyleId>
              </a:tblPr>
              <a:tblGrid>
                <a:gridCol w="6404555"/>
                <a:gridCol w="1825045"/>
              </a:tblGrid>
              <a:tr h="121670">
                <a:tc>
                  <a:txBody>
                    <a:bodyPr/>
                    <a:lstStyle/>
                    <a:p>
                      <a:pPr algn="l" fontAlgn="b"/>
                      <a:r>
                        <a:rPr lang="en-US" sz="2600" b="1" i="0" u="none" strike="noStrike" dirty="0">
                          <a:solidFill>
                            <a:srgbClr val="000000"/>
                          </a:solidFill>
                          <a:effectLst/>
                          <a:latin typeface="Calibri" panose="020F0502020204030204" pitchFamily="34" charset="0"/>
                        </a:rPr>
                        <a:t>What class content should we review for the exam</a:t>
                      </a:r>
                    </a:p>
                  </a:txBody>
                  <a:tcPr marL="7620" marR="7620" marT="7620" marB="0" anchor="b"/>
                </a:tc>
                <a:tc>
                  <a:txBody>
                    <a:bodyPr/>
                    <a:lstStyle/>
                    <a:p>
                      <a:pPr algn="l" fontAlgn="b"/>
                      <a:r>
                        <a:rPr lang="en-US" sz="2600" b="0" i="0" u="none" strike="noStrike" dirty="0">
                          <a:solidFill>
                            <a:srgbClr val="000000"/>
                          </a:solidFill>
                          <a:effectLst/>
                          <a:latin typeface="Calibri" panose="020F0502020204030204" pitchFamily="34" charset="0"/>
                        </a:rPr>
                        <a:t>Half-Exam 1 Review</a:t>
                      </a:r>
                    </a:p>
                  </a:txBody>
                  <a:tcPr marL="7620" marR="7620" marT="7620" marB="0" anchor="b"/>
                </a:tc>
              </a:tr>
              <a:tr h="121670">
                <a:tc>
                  <a:txBody>
                    <a:bodyPr/>
                    <a:lstStyle/>
                    <a:p>
                      <a:pPr algn="l" fontAlgn="b"/>
                      <a:r>
                        <a:rPr lang="en-US" sz="2600" b="0" i="0" u="none" strike="noStrike" dirty="0">
                          <a:solidFill>
                            <a:srgbClr val="000000"/>
                          </a:solidFill>
                          <a:effectLst/>
                          <a:latin typeface="Calibri" panose="020F0502020204030204" pitchFamily="34" charset="0"/>
                        </a:rPr>
                        <a:t>We could use some more guidance on the lab. or an </a:t>
                      </a:r>
                      <a:r>
                        <a:rPr lang="en-US" sz="2600" b="1" i="0" u="none" strike="noStrike" dirty="0">
                          <a:solidFill>
                            <a:srgbClr val="000000"/>
                          </a:solidFill>
                          <a:effectLst/>
                          <a:latin typeface="Calibri" panose="020F0502020204030204" pitchFamily="34" charset="0"/>
                        </a:rPr>
                        <a:t>example for the lab. just in a different format</a:t>
                      </a:r>
                      <a:r>
                        <a:rPr lang="en-US" sz="2600" b="0" i="0" u="none" strike="noStrike" dirty="0">
                          <a:solidFill>
                            <a:srgbClr val="000000"/>
                          </a:solidFill>
                          <a:effectLst/>
                          <a:latin typeface="Calibri" panose="020F0502020204030204" pitchFamily="34" charset="0"/>
                        </a:rPr>
                        <a:t>. the example would be extremely helpful, without spoiling the answer. This is hard for most of us to do without examples, because most of us have never touched python and never done networking.</a:t>
                      </a:r>
                    </a:p>
                  </a:txBody>
                  <a:tcPr marL="7620" marR="7620" marT="7620" marB="0" anchor="b"/>
                </a:tc>
                <a:tc>
                  <a:txBody>
                    <a:bodyPr/>
                    <a:lstStyle/>
                    <a:p>
                      <a:pPr algn="l" fontAlgn="b"/>
                      <a:r>
                        <a:rPr lang="en-US" sz="2600" b="0" i="0" u="none" strike="noStrike" dirty="0">
                          <a:solidFill>
                            <a:srgbClr val="000000"/>
                          </a:solidFill>
                          <a:effectLst/>
                          <a:latin typeface="Calibri" panose="020F0502020204030204" pitchFamily="34" charset="0"/>
                        </a:rPr>
                        <a:t>Lab 5</a:t>
                      </a: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3</a:t>
            </a:fld>
            <a:endParaRPr lang="en-US" altLang="en-US" dirty="0"/>
          </a:p>
        </p:txBody>
      </p:sp>
    </p:spTree>
    <p:extLst>
      <p:ext uri="{BB962C8B-B14F-4D97-AF65-F5344CB8AC3E}">
        <p14:creationId xmlns:p14="http://schemas.microsoft.com/office/powerpoint/2010/main" val="3138211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for Lab 5</a:t>
            </a:r>
            <a:endParaRPr lang="en-US" dirty="0"/>
          </a:p>
        </p:txBody>
      </p:sp>
      <p:sp>
        <p:nvSpPr>
          <p:cNvPr id="3" name="Content Placeholder 2"/>
          <p:cNvSpPr>
            <a:spLocks noGrp="1"/>
          </p:cNvSpPr>
          <p:nvPr>
            <p:ph idx="1"/>
          </p:nvPr>
        </p:nvSpPr>
        <p:spPr/>
        <p:txBody>
          <a:bodyPr/>
          <a:lstStyle/>
          <a:p>
            <a:r>
              <a:rPr lang="en-US" dirty="0" smtClean="0"/>
              <a:t>HTTP: look at Wireshark captures to see what your browser does</a:t>
            </a:r>
          </a:p>
          <a:p>
            <a:r>
              <a:rPr lang="en-US" dirty="0" smtClean="0"/>
              <a:t>Python code: Look at your Lab 4 solution. Lab 4 is designed to give you practice at writing Python code like you need for Lab 5</a:t>
            </a:r>
          </a:p>
          <a:p>
            <a:r>
              <a:rPr lang="en-US" dirty="0" smtClean="0"/>
              <a:t>If you feel lost, please come to office hours!!!!</a:t>
            </a:r>
            <a:endParaRPr lang="en-US" dirty="0"/>
          </a:p>
        </p:txBody>
      </p:sp>
      <p:sp>
        <p:nvSpPr>
          <p:cNvPr id="4" name="Footer Placeholder 3"/>
          <p:cNvSpPr>
            <a:spLocks noGrp="1"/>
          </p:cNvSpPr>
          <p:nvPr>
            <p:ph type="ftr" sz="quarter" idx="11"/>
          </p:nvPr>
        </p:nvSpPr>
        <p:spPr/>
        <p:txBody>
          <a:bodyPr/>
          <a:lstStyle/>
          <a:p>
            <a:pPr>
              <a:defRPr/>
            </a:pPr>
            <a:r>
              <a:rPr lang="en-US" altLang="en-US" smtClean="0"/>
              <a:t>CS2911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Tree>
    <p:extLst>
      <p:ext uri="{BB962C8B-B14F-4D97-AF65-F5344CB8AC3E}">
        <p14:creationId xmlns:p14="http://schemas.microsoft.com/office/powerpoint/2010/main" val="3924240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Lab 5?</a:t>
            </a:r>
            <a:endParaRPr lang="en-US" dirty="0"/>
          </a:p>
        </p:txBody>
      </p:sp>
      <p:sp>
        <p:nvSpPr>
          <p:cNvPr id="3" name="Content Placeholder 2"/>
          <p:cNvSpPr>
            <a:spLocks noGrp="1"/>
          </p:cNvSpPr>
          <p:nvPr>
            <p:ph idx="1"/>
          </p:nvPr>
        </p:nvSpPr>
        <p:spPr/>
        <p:txBody>
          <a:bodyPr/>
          <a:lstStyle/>
          <a:p>
            <a:r>
              <a:rPr lang="en-US" dirty="0" smtClean="0"/>
              <a:t>HTTP request / response format</a:t>
            </a:r>
            <a:endParaRPr lang="en-US" dirty="0"/>
          </a:p>
          <a:p>
            <a:r>
              <a:rPr lang="en-US" dirty="0" smtClean="0"/>
              <a:t>How to implement the parser</a:t>
            </a:r>
          </a:p>
          <a:p>
            <a:r>
              <a:rPr lang="en-US" dirty="0" smtClean="0"/>
              <a:t>Python syntax</a:t>
            </a:r>
          </a:p>
          <a:p>
            <a:r>
              <a:rPr lang="en-US" dirty="0" smtClean="0"/>
              <a:t>Encoding/decoding bits/bytes</a:t>
            </a:r>
            <a:endParaRPr lang="en-US" dirty="0"/>
          </a:p>
        </p:txBody>
      </p:sp>
      <p:sp>
        <p:nvSpPr>
          <p:cNvPr id="4" name="Footer Placeholder 3"/>
          <p:cNvSpPr>
            <a:spLocks noGrp="1"/>
          </p:cNvSpPr>
          <p:nvPr>
            <p:ph type="ftr" sz="quarter" idx="11"/>
          </p:nvPr>
        </p:nvSpPr>
        <p:spPr/>
        <p:txBody>
          <a:bodyPr/>
          <a:lstStyle/>
          <a:p>
            <a:pPr>
              <a:defRPr/>
            </a:pPr>
            <a:r>
              <a:rPr lang="en-US" altLang="en-US" smtClean="0"/>
              <a:t>CS2911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spTree>
    <p:extLst>
      <p:ext uri="{BB962C8B-B14F-4D97-AF65-F5344CB8AC3E}">
        <p14:creationId xmlns:p14="http://schemas.microsoft.com/office/powerpoint/2010/main" val="3746813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Half-Exam 1 Topics</a:t>
            </a:r>
            <a:endParaRPr lang="en-US" dirty="0"/>
          </a:p>
        </p:txBody>
      </p:sp>
      <p:sp>
        <p:nvSpPr>
          <p:cNvPr id="3" name="Content Placeholder 2"/>
          <p:cNvSpPr>
            <a:spLocks noGrp="1"/>
          </p:cNvSpPr>
          <p:nvPr>
            <p:ph idx="1"/>
          </p:nvPr>
        </p:nvSpPr>
        <p:spPr/>
        <p:txBody>
          <a:bodyPr/>
          <a:lstStyle/>
          <a:p>
            <a:r>
              <a:rPr lang="en-US" dirty="0" smtClean="0"/>
              <a:t>See </a:t>
            </a:r>
            <a:r>
              <a:rPr lang="en-US" dirty="0" smtClean="0">
                <a:hlinkClick r:id="rId2"/>
              </a:rPr>
              <a:t>Outcomes</a:t>
            </a:r>
            <a:endParaRPr lang="en-US" dirty="0" smtClean="0"/>
          </a:p>
          <a:p>
            <a:r>
              <a:rPr lang="en-US" dirty="0" smtClean="0"/>
              <a:t>Internet Stack (especially Application and Transport layers)</a:t>
            </a:r>
          </a:p>
          <a:p>
            <a:r>
              <a:rPr lang="en-US" dirty="0" smtClean="0"/>
              <a:t>Binary number system</a:t>
            </a:r>
          </a:p>
          <a:p>
            <a:r>
              <a:rPr lang="en-US" dirty="0" smtClean="0"/>
              <a:t>Binary encoding/decoding</a:t>
            </a:r>
          </a:p>
          <a:p>
            <a:r>
              <a:rPr lang="en-US" dirty="0" smtClean="0"/>
              <a:t>T</a:t>
            </a:r>
          </a:p>
          <a:p>
            <a:endParaRPr lang="en-US" dirty="0" smtClean="0"/>
          </a:p>
        </p:txBody>
      </p:sp>
      <p:sp>
        <p:nvSpPr>
          <p:cNvPr id="4" name="Footer Placeholder 3"/>
          <p:cNvSpPr>
            <a:spLocks noGrp="1"/>
          </p:cNvSpPr>
          <p:nvPr>
            <p:ph type="ftr" sz="quarter" idx="11"/>
          </p:nvPr>
        </p:nvSpPr>
        <p:spPr/>
        <p:txBody>
          <a:bodyPr/>
          <a:lstStyle/>
          <a:p>
            <a:pPr>
              <a:defRPr/>
            </a:pPr>
            <a:r>
              <a:rPr lang="en-US" altLang="en-US" smtClean="0"/>
              <a:t>CS2911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spTree>
    <p:extLst>
      <p:ext uri="{BB962C8B-B14F-4D97-AF65-F5344CB8AC3E}">
        <p14:creationId xmlns:p14="http://schemas.microsoft.com/office/powerpoint/2010/main" val="1415498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on DNS Video</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19590268"/>
              </p:ext>
            </p:extLst>
          </p:nvPr>
        </p:nvGraphicFramePr>
        <p:xfrm>
          <a:off x="457200" y="1719263"/>
          <a:ext cx="8229600" cy="3931920"/>
        </p:xfrm>
        <a:graphic>
          <a:graphicData uri="http://schemas.openxmlformats.org/drawingml/2006/table">
            <a:tbl>
              <a:tblPr bandRow="1">
                <a:tableStyleId>{9D7B26C5-4107-4FEC-AEDC-1716B250A1EF}</a:tableStyleId>
              </a:tblPr>
              <a:tblGrid>
                <a:gridCol w="6404555"/>
                <a:gridCol w="1825045"/>
              </a:tblGrid>
              <a:tr h="720869">
                <a:tc>
                  <a:txBody>
                    <a:bodyPr/>
                    <a:lstStyle/>
                    <a:p>
                      <a:pPr algn="l" fontAlgn="b"/>
                      <a:r>
                        <a:rPr lang="en-US" sz="2400" b="1" i="0" u="none" strike="noStrike" dirty="0">
                          <a:solidFill>
                            <a:srgbClr val="000000"/>
                          </a:solidFill>
                          <a:effectLst/>
                          <a:latin typeface="Calibri" panose="020F0502020204030204" pitchFamily="34" charset="0"/>
                        </a:rPr>
                        <a:t>When is the DNS used in the flow of information from the client to the server?</a:t>
                      </a:r>
                    </a:p>
                  </a:txBody>
                  <a:tcPr marL="7620" marR="7620" marT="15240" marB="15240" anchor="b"/>
                </a:tc>
                <a:tc>
                  <a:txBody>
                    <a:bodyPr/>
                    <a:lstStyle/>
                    <a:p>
                      <a:pPr algn="l" fontAlgn="b"/>
                      <a:r>
                        <a:rPr lang="en-US" sz="2400" b="0" i="0" u="none" strike="noStrike" dirty="0">
                          <a:solidFill>
                            <a:srgbClr val="000000"/>
                          </a:solidFill>
                          <a:effectLst/>
                          <a:latin typeface="Calibri" panose="020F0502020204030204" pitchFamily="34" charset="0"/>
                        </a:rPr>
                        <a:t>Big picture</a:t>
                      </a:r>
                    </a:p>
                  </a:txBody>
                  <a:tcPr marL="7620" marR="7620" marT="15240" marB="15240" anchor="b"/>
                </a:tc>
              </a:tr>
              <a:tr h="1066886">
                <a:tc>
                  <a:txBody>
                    <a:bodyPr/>
                    <a:lstStyle/>
                    <a:p>
                      <a:pPr algn="l" fontAlgn="b"/>
                      <a:r>
                        <a:rPr lang="en-US" sz="2400" b="1" i="0" u="none" strike="noStrike" dirty="0">
                          <a:solidFill>
                            <a:srgbClr val="000000"/>
                          </a:solidFill>
                          <a:effectLst/>
                          <a:latin typeface="Calibri" panose="020F0502020204030204" pitchFamily="34" charset="0"/>
                        </a:rPr>
                        <a:t>where exactly does the code for DNS run</a:t>
                      </a:r>
                      <a:r>
                        <a:rPr lang="en-US" sz="2400" b="1" i="0" u="none" strike="noStrike" dirty="0" smtClean="0">
                          <a:solidFill>
                            <a:srgbClr val="000000"/>
                          </a:solidFill>
                          <a:effectLst/>
                          <a:latin typeface="Calibri" panose="020F0502020204030204" pitchFamily="34" charset="0"/>
                        </a:rPr>
                        <a:t>?</a:t>
                      </a:r>
                      <a:endParaRPr lang="en-US" sz="2400" b="1" i="0" u="none" strike="noStrike" dirty="0">
                        <a:solidFill>
                          <a:srgbClr val="000000"/>
                        </a:solidFill>
                        <a:effectLst/>
                        <a:latin typeface="Calibri" panose="020F0502020204030204" pitchFamily="34" charset="0"/>
                      </a:endParaRPr>
                    </a:p>
                    <a:p>
                      <a:pPr algn="l" fontAlgn="b"/>
                      <a:r>
                        <a:rPr lang="en-US" sz="2400" b="1" i="1" u="none" strike="noStrike" dirty="0" smtClean="0">
                          <a:solidFill>
                            <a:srgbClr val="000000"/>
                          </a:solidFill>
                          <a:effectLst/>
                          <a:latin typeface="Calibri" panose="020F0502020204030204" pitchFamily="34" charset="0"/>
                        </a:rPr>
                        <a:t>[server is e.g.,</a:t>
                      </a:r>
                      <a:r>
                        <a:rPr lang="en-US" sz="2400" b="1" i="1" u="none" strike="noStrike" baseline="0" dirty="0" smtClean="0">
                          <a:solidFill>
                            <a:srgbClr val="000000"/>
                          </a:solidFill>
                          <a:effectLst/>
                          <a:latin typeface="Calibri" panose="020F0502020204030204" pitchFamily="34" charset="0"/>
                        </a:rPr>
                        <a:t> BIND</a:t>
                      </a:r>
                      <a:r>
                        <a:rPr lang="en-US" sz="2400" b="1" i="1" u="none" strike="noStrike" dirty="0" smtClean="0">
                          <a:solidFill>
                            <a:srgbClr val="000000"/>
                          </a:solidFill>
                          <a:effectLst/>
                          <a:latin typeface="Calibri" panose="020F0502020204030204" pitchFamily="34" charset="0"/>
                        </a:rPr>
                        <a:t>, client is e.g.,</a:t>
                      </a:r>
                      <a:r>
                        <a:rPr lang="en-US" sz="2400" b="1" i="1" u="none" strike="noStrike" baseline="0" dirty="0" smtClean="0">
                          <a:solidFill>
                            <a:srgbClr val="000000"/>
                          </a:solidFill>
                          <a:effectLst/>
                          <a:latin typeface="Calibri" panose="020F0502020204030204" pitchFamily="34" charset="0"/>
                        </a:rPr>
                        <a:t> in Python: </a:t>
                      </a:r>
                      <a:r>
                        <a:rPr lang="en-US" sz="2400" b="1" i="1" u="none" strike="noStrike" baseline="0" dirty="0" err="1" smtClean="0">
                          <a:solidFill>
                            <a:srgbClr val="000000"/>
                          </a:solidFill>
                          <a:effectLst/>
                          <a:latin typeface="Calibri" panose="020F0502020204030204" pitchFamily="34" charset="0"/>
                        </a:rPr>
                        <a:t>socket.gethostbyname</a:t>
                      </a:r>
                      <a:r>
                        <a:rPr lang="en-US" sz="2400" b="1" i="1" u="none" strike="noStrike" baseline="0" dirty="0" smtClean="0">
                          <a:solidFill>
                            <a:srgbClr val="000000"/>
                          </a:solidFill>
                          <a:effectLst/>
                          <a:latin typeface="Calibri" panose="020F0502020204030204" pitchFamily="34" charset="0"/>
                        </a:rPr>
                        <a:t>('google.com') # calls to OS]</a:t>
                      </a:r>
                      <a:endParaRPr lang="en-US" sz="2400" b="1" i="1" u="none" strike="noStrike" dirty="0" smtClean="0">
                        <a:solidFill>
                          <a:srgbClr val="000000"/>
                        </a:solidFill>
                        <a:effectLst/>
                        <a:latin typeface="Calibri" panose="020F0502020204030204" pitchFamily="34" charset="0"/>
                      </a:endParaRPr>
                    </a:p>
                  </a:txBody>
                  <a:tcPr marL="7620" marR="7620" marT="15240" marB="15240" anchor="b"/>
                </a:tc>
                <a:tc>
                  <a:txBody>
                    <a:bodyPr/>
                    <a:lstStyle/>
                    <a:p>
                      <a:pPr algn="l" fontAlgn="b"/>
                      <a:r>
                        <a:rPr lang="en-US" sz="2400" b="0" i="0" u="none" strike="noStrike" dirty="0">
                          <a:solidFill>
                            <a:srgbClr val="000000"/>
                          </a:solidFill>
                          <a:effectLst/>
                          <a:latin typeface="Calibri" panose="020F0502020204030204" pitchFamily="34" charset="0"/>
                        </a:rPr>
                        <a:t>Big picture</a:t>
                      </a:r>
                    </a:p>
                  </a:txBody>
                  <a:tcPr marL="7620" marR="7620" marT="15240" marB="15240" anchor="b"/>
                </a:tc>
              </a:tr>
              <a:tr h="1931930">
                <a:tc>
                  <a:txBody>
                    <a:bodyPr/>
                    <a:lstStyle/>
                    <a:p>
                      <a:pPr algn="l" fontAlgn="b"/>
                      <a:r>
                        <a:rPr lang="en-US" sz="2200" b="1" i="0" u="none" strike="noStrike" dirty="0">
                          <a:solidFill>
                            <a:srgbClr val="000000"/>
                          </a:solidFill>
                          <a:effectLst/>
                          <a:latin typeface="Arial" panose="020B0604020202020204" pitchFamily="34" charset="0"/>
                        </a:rPr>
                        <a:t>Is DNS what modern web browsers use in order to connect to websites</a:t>
                      </a:r>
                      <a:r>
                        <a:rPr lang="en-US" sz="2200" b="1" i="0" u="none" strike="noStrike" dirty="0" smtClean="0">
                          <a:solidFill>
                            <a:srgbClr val="000000"/>
                          </a:solidFill>
                          <a:effectLst/>
                          <a:latin typeface="Arial" panose="020B0604020202020204" pitchFamily="34" charset="0"/>
                        </a:rPr>
                        <a:t>? </a:t>
                      </a:r>
                      <a:r>
                        <a:rPr lang="en-US" sz="2200" b="1" i="1" u="none" strike="noStrike" dirty="0" smtClean="0">
                          <a:solidFill>
                            <a:srgbClr val="000000"/>
                          </a:solidFill>
                          <a:effectLst/>
                          <a:latin typeface="Arial" panose="020B0604020202020204" pitchFamily="34" charset="0"/>
                        </a:rPr>
                        <a:t>[Yes!]</a:t>
                      </a:r>
                      <a:r>
                        <a:rPr lang="en-US" sz="2200" b="0" i="0" u="none" strike="noStrike" dirty="0">
                          <a:solidFill>
                            <a:srgbClr val="000000"/>
                          </a:solidFill>
                          <a:effectLst/>
                          <a:latin typeface="Arial" panose="020B0604020202020204" pitchFamily="34" charset="0"/>
                        </a:rPr>
                        <a:t/>
                      </a:r>
                      <a:br>
                        <a:rPr lang="en-US" sz="2200" b="0" i="0" u="none" strike="noStrike" dirty="0">
                          <a:solidFill>
                            <a:srgbClr val="000000"/>
                          </a:solidFill>
                          <a:effectLst/>
                          <a:latin typeface="Arial" panose="020B0604020202020204" pitchFamily="34" charset="0"/>
                        </a:rPr>
                      </a:br>
                      <a:r>
                        <a:rPr lang="en-US" sz="2200" b="0" i="0" u="none" strike="noStrike" dirty="0">
                          <a:solidFill>
                            <a:srgbClr val="000000"/>
                          </a:solidFill>
                          <a:effectLst/>
                          <a:latin typeface="Arial" panose="020B0604020202020204" pitchFamily="34" charset="0"/>
                        </a:rPr>
                        <a:t>For example lets say you type www.google.com into your browser, does it use DNS to look up the </a:t>
                      </a:r>
                      <a:r>
                        <a:rPr lang="en-US" sz="2200" b="0" i="0" u="none" strike="noStrike" dirty="0" err="1">
                          <a:solidFill>
                            <a:srgbClr val="000000"/>
                          </a:solidFill>
                          <a:effectLst/>
                          <a:latin typeface="Arial" panose="020B0604020202020204" pitchFamily="34" charset="0"/>
                        </a:rPr>
                        <a:t>ip</a:t>
                      </a:r>
                      <a:r>
                        <a:rPr lang="en-US" sz="2200" b="0" i="0" u="none" strike="noStrike" dirty="0">
                          <a:solidFill>
                            <a:srgbClr val="000000"/>
                          </a:solidFill>
                          <a:effectLst/>
                          <a:latin typeface="Arial" panose="020B0604020202020204" pitchFamily="34" charset="0"/>
                        </a:rPr>
                        <a:t> address of Google in order to connect to the website</a:t>
                      </a:r>
                      <a:r>
                        <a:rPr lang="en-US" sz="2200" b="0" i="0" u="none" strike="noStrike" dirty="0" smtClean="0">
                          <a:solidFill>
                            <a:srgbClr val="000000"/>
                          </a:solidFill>
                          <a:effectLst/>
                          <a:latin typeface="Arial" panose="020B0604020202020204" pitchFamily="34" charset="0"/>
                        </a:rPr>
                        <a:t>? </a:t>
                      </a:r>
                      <a:r>
                        <a:rPr lang="en-US" sz="2200" b="0" i="1" u="none" strike="noStrike" dirty="0" smtClean="0">
                          <a:solidFill>
                            <a:srgbClr val="000000"/>
                          </a:solidFill>
                          <a:effectLst/>
                          <a:latin typeface="Arial" panose="020B0604020202020204" pitchFamily="34" charset="0"/>
                        </a:rPr>
                        <a:t>[Yes!]</a:t>
                      </a:r>
                      <a:endParaRPr lang="en-US" sz="2200" b="0" i="1"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200" b="0" i="0" u="none" strike="noStrike" dirty="0">
                          <a:solidFill>
                            <a:srgbClr val="000000"/>
                          </a:solidFill>
                          <a:effectLst/>
                          <a:latin typeface="Arial" panose="020B0604020202020204" pitchFamily="34" charset="0"/>
                        </a:rPr>
                        <a:t>Big </a:t>
                      </a:r>
                      <a:r>
                        <a:rPr lang="en-US" sz="2200" b="0" i="0" u="none" strike="noStrike" dirty="0" smtClean="0">
                          <a:solidFill>
                            <a:srgbClr val="000000"/>
                          </a:solidFill>
                          <a:effectLst/>
                          <a:latin typeface="Arial" panose="020B0604020202020204" pitchFamily="34" charset="0"/>
                        </a:rPr>
                        <a:t>picture</a:t>
                      </a:r>
                      <a:endParaRPr lang="en-US" sz="2200" b="0" i="0" u="none" strike="noStrike" dirty="0">
                        <a:solidFill>
                          <a:srgbClr val="000000"/>
                        </a:solidFill>
                        <a:effectLst/>
                        <a:latin typeface="Arial" panose="020B0604020202020204" pitchFamily="34" charset="0"/>
                      </a:endParaRPr>
                    </a:p>
                  </a:txBody>
                  <a:tcPr marL="7620" marR="7620" marT="15240" marB="15240"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CS2911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3890839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on DNS Video</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0484695"/>
              </p:ext>
            </p:extLst>
          </p:nvPr>
        </p:nvGraphicFramePr>
        <p:xfrm>
          <a:off x="457200" y="1719263"/>
          <a:ext cx="8229600" cy="1482869"/>
        </p:xfrm>
        <a:graphic>
          <a:graphicData uri="http://schemas.openxmlformats.org/drawingml/2006/table">
            <a:tbl>
              <a:tblPr bandRow="1">
                <a:tableStyleId>{9D7B26C5-4107-4FEC-AEDC-1716B250A1EF}</a:tableStyleId>
              </a:tblPr>
              <a:tblGrid>
                <a:gridCol w="6404555"/>
                <a:gridCol w="1825045"/>
              </a:tblGrid>
              <a:tr h="720869">
                <a:tc>
                  <a:txBody>
                    <a:bodyPr/>
                    <a:lstStyle/>
                    <a:p>
                      <a:pPr algn="l" fontAlgn="b"/>
                      <a:r>
                        <a:rPr lang="en-US" sz="2200" b="1" i="0" u="none" strike="noStrike" dirty="0">
                          <a:solidFill>
                            <a:srgbClr val="000000"/>
                          </a:solidFill>
                          <a:effectLst/>
                          <a:latin typeface="Arial" panose="020B0604020202020204" pitchFamily="34" charset="0"/>
                        </a:rPr>
                        <a:t>If canonical names are unique, why are IP addresses necessary?</a:t>
                      </a:r>
                    </a:p>
                  </a:txBody>
                  <a:tcPr marL="7620" marR="7620" marT="15240" marB="15240" anchor="b"/>
                </a:tc>
                <a:tc>
                  <a:txBody>
                    <a:bodyPr/>
                    <a:lstStyle/>
                    <a:p>
                      <a:pPr algn="l" fontAlgn="b"/>
                      <a:r>
                        <a:rPr lang="en-US" sz="2200" b="0" i="0" u="none" strike="noStrike" dirty="0" smtClean="0">
                          <a:solidFill>
                            <a:srgbClr val="000000"/>
                          </a:solidFill>
                          <a:effectLst/>
                          <a:latin typeface="Arial" panose="020B0604020202020204" pitchFamily="34" charset="0"/>
                        </a:rPr>
                        <a:t>Big picture</a:t>
                      </a:r>
                      <a:endParaRPr lang="en-US" sz="2200" b="0" i="0" u="none" strike="noStrike" dirty="0">
                        <a:solidFill>
                          <a:srgbClr val="000000"/>
                        </a:solidFill>
                        <a:effectLst/>
                        <a:latin typeface="Arial" panose="020B0604020202020204" pitchFamily="34" charset="0"/>
                      </a:endParaRPr>
                    </a:p>
                  </a:txBody>
                  <a:tcPr marL="7620" marR="7620" marT="15240" marB="15240" anchor="b"/>
                </a:tc>
              </a:tr>
              <a:tr h="72086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smtClean="0">
                          <a:solidFill>
                            <a:srgbClr val="000000"/>
                          </a:solidFill>
                          <a:effectLst/>
                          <a:latin typeface="Arial" panose="020B0604020202020204" pitchFamily="34" charset="0"/>
                        </a:rPr>
                        <a:t>I think the video did a good job, however I'm not sure then </a:t>
                      </a:r>
                      <a:r>
                        <a:rPr lang="en-US" sz="2400" b="1" i="0" u="none" strike="noStrike" dirty="0" smtClean="0">
                          <a:solidFill>
                            <a:srgbClr val="000000"/>
                          </a:solidFill>
                          <a:effectLst/>
                          <a:latin typeface="Arial" panose="020B0604020202020204" pitchFamily="34" charset="0"/>
                        </a:rPr>
                        <a:t>how to apply this in code.</a:t>
                      </a:r>
                    </a:p>
                  </a:txBody>
                  <a:tcPr marL="7620" marR="7620" marT="15240" marB="15240" anchor="b"/>
                </a:tc>
                <a:tc>
                  <a:txBody>
                    <a:bodyPr/>
                    <a:lstStyle/>
                    <a:p>
                      <a:pPr algn="l" fontAlgn="b"/>
                      <a:r>
                        <a:rPr lang="en-US" sz="2200" b="0" i="0" u="none" strike="noStrike" baseline="0" dirty="0" smtClean="0">
                          <a:solidFill>
                            <a:srgbClr val="000000"/>
                          </a:solidFill>
                          <a:effectLst/>
                          <a:latin typeface="Arial" panose="020B0604020202020204" pitchFamily="34" charset="0"/>
                        </a:rPr>
                        <a:t>Big picture</a:t>
                      </a:r>
                      <a:endParaRPr lang="en-US" sz="2200" b="0" i="0" u="none" strike="noStrike" dirty="0">
                        <a:solidFill>
                          <a:srgbClr val="000000"/>
                        </a:solidFill>
                        <a:effectLst/>
                        <a:latin typeface="Arial" panose="020B0604020202020204" pitchFamily="34" charset="0"/>
                      </a:endParaRPr>
                    </a:p>
                  </a:txBody>
                  <a:tcPr marL="7620" marR="7620" marT="15240" marB="15240"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CS2911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2858005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on DNS Video</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83564650"/>
              </p:ext>
            </p:extLst>
          </p:nvPr>
        </p:nvGraphicFramePr>
        <p:xfrm>
          <a:off x="457200" y="1686630"/>
          <a:ext cx="8229600" cy="4785360"/>
        </p:xfrm>
        <a:graphic>
          <a:graphicData uri="http://schemas.openxmlformats.org/drawingml/2006/table">
            <a:tbl>
              <a:tblPr bandRow="1">
                <a:tableStyleId>{9D7B26C5-4107-4FEC-AEDC-1716B250A1EF}</a:tableStyleId>
              </a:tblPr>
              <a:tblGrid>
                <a:gridCol w="6404555"/>
                <a:gridCol w="1825045"/>
              </a:tblGrid>
              <a:tr h="121670">
                <a:tc>
                  <a:txBody>
                    <a:bodyPr/>
                    <a:lstStyle/>
                    <a:p>
                      <a:pPr algn="l" fontAlgn="b"/>
                      <a:r>
                        <a:rPr lang="en-US" sz="1800" b="0" i="0" u="none" strike="noStrike" dirty="0">
                          <a:solidFill>
                            <a:srgbClr val="000000"/>
                          </a:solidFill>
                          <a:effectLst/>
                          <a:latin typeface="Arial" panose="020B0604020202020204" pitchFamily="34" charset="0"/>
                        </a:rPr>
                        <a:t>In the load distribution when there's many different IP addresses, </a:t>
                      </a:r>
                      <a:r>
                        <a:rPr lang="en-US" sz="1800" b="1" i="0" u="none" strike="noStrike" dirty="0">
                          <a:solidFill>
                            <a:srgbClr val="000000"/>
                          </a:solidFill>
                          <a:effectLst/>
                          <a:latin typeface="Arial" panose="020B0604020202020204" pitchFamily="34" charset="0"/>
                        </a:rPr>
                        <a:t>how do you choose the correct one?</a:t>
                      </a:r>
                      <a:r>
                        <a:rPr lang="en-US" sz="1800" b="0" i="0" u="none" strike="noStrike" dirty="0">
                          <a:solidFill>
                            <a:srgbClr val="000000"/>
                          </a:solidFill>
                          <a:effectLst/>
                          <a:latin typeface="Arial" panose="020B0604020202020204" pitchFamily="34" charset="0"/>
                        </a:rPr>
                        <a:t> Is there a single correct one?</a:t>
                      </a:r>
                    </a:p>
                  </a:txBody>
                  <a:tcPr marL="7620" marR="7620" marT="15240" marB="15240" anchor="b"/>
                </a:tc>
                <a:tc>
                  <a:txBody>
                    <a:bodyPr/>
                    <a:lstStyle/>
                    <a:p>
                      <a:pPr algn="l" fontAlgn="b"/>
                      <a:r>
                        <a:rPr lang="en-US" sz="1800" b="0" i="0" u="none" strike="noStrike" dirty="0">
                          <a:solidFill>
                            <a:srgbClr val="000000"/>
                          </a:solidFill>
                          <a:effectLst/>
                          <a:latin typeface="Calibri" panose="020F0502020204030204" pitchFamily="34" charset="0"/>
                        </a:rPr>
                        <a:t>Load distribution (choosing IP)</a:t>
                      </a:r>
                    </a:p>
                  </a:txBody>
                  <a:tcPr marL="7620" marR="7620" marT="15240" marB="15240" anchor="b"/>
                </a:tc>
              </a:tr>
              <a:tr h="121670">
                <a:tc>
                  <a:txBody>
                    <a:bodyPr/>
                    <a:lstStyle/>
                    <a:p>
                      <a:pPr algn="l" fontAlgn="b"/>
                      <a:r>
                        <a:rPr lang="en-US" sz="1800" b="0" i="0" u="none" strike="noStrike" dirty="0">
                          <a:solidFill>
                            <a:srgbClr val="000000"/>
                          </a:solidFill>
                          <a:effectLst/>
                          <a:latin typeface="Arial" panose="020B0604020202020204" pitchFamily="34" charset="0"/>
                        </a:rPr>
                        <a:t>I find the DNS server hierarchy concept a little confusing.</a:t>
                      </a:r>
                      <a:br>
                        <a:rPr lang="en-US" sz="1800" b="0" i="0" u="none" strike="noStrike" dirty="0">
                          <a:solidFill>
                            <a:srgbClr val="000000"/>
                          </a:solidFill>
                          <a:effectLst/>
                          <a:latin typeface="Arial" panose="020B0604020202020204" pitchFamily="34" charset="0"/>
                        </a:rPr>
                      </a:br>
                      <a:r>
                        <a:rPr lang="en-US" sz="1800" b="1" i="0" u="none" strike="noStrike" dirty="0">
                          <a:solidFill>
                            <a:srgbClr val="000000"/>
                          </a:solidFill>
                          <a:effectLst/>
                          <a:latin typeface="Arial" panose="020B0604020202020204" pitchFamily="34" charset="0"/>
                        </a:rPr>
                        <a:t>Which node is the root server?</a:t>
                      </a:r>
                      <a:r>
                        <a:rPr lang="en-US" sz="1800" b="0" i="0" u="none" strike="noStrike" dirty="0">
                          <a:solidFill>
                            <a:srgbClr val="000000"/>
                          </a:solidFill>
                          <a:effectLst/>
                          <a:latin typeface="Arial" panose="020B0604020202020204" pitchFamily="34" charset="0"/>
                        </a:rPr>
                        <a:t/>
                      </a: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What do the last tier of servers called and what do they do?</a:t>
                      </a: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Is there a definition for caching?</a:t>
                      </a:r>
                    </a:p>
                  </a:txBody>
                  <a:tcPr marL="7620" marR="7620" marT="15240" marB="15240" anchor="b"/>
                </a:tc>
                <a:tc>
                  <a:txBody>
                    <a:bodyPr/>
                    <a:lstStyle/>
                    <a:p>
                      <a:pPr algn="l" fontAlgn="b"/>
                      <a:r>
                        <a:rPr lang="en-US" sz="1800" b="0" i="0" u="none" strike="noStrike" dirty="0">
                          <a:solidFill>
                            <a:srgbClr val="000000"/>
                          </a:solidFill>
                          <a:effectLst/>
                          <a:latin typeface="Calibri" panose="020F0502020204030204" pitchFamily="34" charset="0"/>
                        </a:rPr>
                        <a:t>server hierarchy, caching</a:t>
                      </a:r>
                    </a:p>
                  </a:txBody>
                  <a:tcPr marL="7620" marR="7620" marT="15240" marB="15240" anchor="b"/>
                </a:tc>
              </a:tr>
              <a:tr h="121670">
                <a:tc>
                  <a:txBody>
                    <a:bodyPr/>
                    <a:lstStyle/>
                    <a:p>
                      <a:pPr algn="l" fontAlgn="b"/>
                      <a:r>
                        <a:rPr lang="en-US" sz="1800" b="0" i="0" u="none" strike="noStrike" dirty="0">
                          <a:solidFill>
                            <a:srgbClr val="000000"/>
                          </a:solidFill>
                          <a:effectLst/>
                          <a:latin typeface="Arial" panose="020B0604020202020204" pitchFamily="34" charset="0"/>
                        </a:rPr>
                        <a:t>Doesn't caching prevent each connection from being distributed properly?</a:t>
                      </a:r>
                    </a:p>
                  </a:txBody>
                  <a:tcPr marL="7620" marR="7620" marT="15240" marB="15240" anchor="b"/>
                </a:tc>
                <a:tc>
                  <a:txBody>
                    <a:bodyPr/>
                    <a:lstStyle/>
                    <a:p>
                      <a:pPr algn="l" fontAlgn="b"/>
                      <a:r>
                        <a:rPr lang="en-US" sz="1800" b="0" i="0" u="none" strike="noStrike">
                          <a:solidFill>
                            <a:srgbClr val="000000"/>
                          </a:solidFill>
                          <a:effectLst/>
                          <a:latin typeface="Calibri" panose="020F0502020204030204" pitchFamily="34" charset="0"/>
                        </a:rPr>
                        <a:t>Load distribution (caching)</a:t>
                      </a:r>
                    </a:p>
                  </a:txBody>
                  <a:tcPr marL="7620" marR="7620" marT="15240" marB="15240" anchor="b"/>
                </a:tc>
              </a:tr>
              <a:tr h="121670">
                <a:tc>
                  <a:txBody>
                    <a:bodyPr/>
                    <a:lstStyle/>
                    <a:p>
                      <a:pPr algn="l" fontAlgn="b"/>
                      <a:r>
                        <a:rPr lang="en-US" sz="1800" b="0" i="0" u="none" strike="noStrike" dirty="0">
                          <a:solidFill>
                            <a:srgbClr val="000000"/>
                          </a:solidFill>
                          <a:effectLst/>
                          <a:latin typeface="Arial" panose="020B0604020202020204" pitchFamily="34" charset="0"/>
                        </a:rPr>
                        <a:t>The video makes the point that there are multiple root level servers and explains how a single would be a major point of failure. Then, it describes how the TLD servers like .com, .</a:t>
                      </a:r>
                      <a:r>
                        <a:rPr lang="en-US" sz="1800" b="0" i="0" u="none" strike="noStrike" dirty="0" err="1">
                          <a:solidFill>
                            <a:srgbClr val="000000"/>
                          </a:solidFill>
                          <a:effectLst/>
                          <a:latin typeface="Arial" panose="020B0604020202020204" pitchFamily="34" charset="0"/>
                        </a:rPr>
                        <a:t>edu</a:t>
                      </a:r>
                      <a:r>
                        <a:rPr lang="en-US" sz="1800" b="0" i="0" u="none" strike="noStrike" dirty="0">
                          <a:solidFill>
                            <a:srgbClr val="000000"/>
                          </a:solidFill>
                          <a:effectLst/>
                          <a:latin typeface="Arial" panose="020B0604020202020204" pitchFamily="34" charset="0"/>
                        </a:rPr>
                        <a:t>, etc. are the next level down</a:t>
                      </a:r>
                      <a:r>
                        <a:rPr lang="en-US" sz="1800" b="1" i="0" u="none" strike="noStrike" dirty="0">
                          <a:solidFill>
                            <a:srgbClr val="000000"/>
                          </a:solidFill>
                          <a:effectLst/>
                          <a:latin typeface="Arial" panose="020B0604020202020204" pitchFamily="34" charset="0"/>
                        </a:rPr>
                        <a:t>. Do multiple versions of each of these servers exist?</a:t>
                      </a:r>
                      <a:r>
                        <a:rPr lang="en-US" sz="1800" b="0" i="0" u="none" strike="noStrike" dirty="0">
                          <a:solidFill>
                            <a:srgbClr val="000000"/>
                          </a:solidFill>
                          <a:effectLst/>
                          <a:latin typeface="Arial" panose="020B0604020202020204" pitchFamily="34" charset="0"/>
                        </a:rPr>
                        <a:t> I can't possibly imagine having the .com server crashing and stopping communication to and from all .com websites, but </a:t>
                      </a:r>
                      <a:r>
                        <a:rPr lang="en-US" sz="1800" b="1" i="0" u="none" strike="noStrike" dirty="0">
                          <a:solidFill>
                            <a:srgbClr val="000000"/>
                          </a:solidFill>
                          <a:effectLst/>
                          <a:latin typeface="Arial" panose="020B0604020202020204" pitchFamily="34" charset="0"/>
                        </a:rPr>
                        <a:t>having multiple would lead to a lot more cross-communication.</a:t>
                      </a:r>
                    </a:p>
                  </a:txBody>
                  <a:tcPr marL="7620" marR="7620" marT="15240" marB="15240" anchor="b"/>
                </a:tc>
                <a:tc>
                  <a:txBody>
                    <a:bodyPr/>
                    <a:lstStyle/>
                    <a:p>
                      <a:pPr algn="l" fontAlgn="b"/>
                      <a:r>
                        <a:rPr lang="en-US" sz="1800" b="0" i="0" u="none" strike="noStrike" dirty="0">
                          <a:solidFill>
                            <a:srgbClr val="000000"/>
                          </a:solidFill>
                          <a:effectLst/>
                          <a:latin typeface="Calibri" panose="020F0502020204030204" pitchFamily="34" charset="0"/>
                        </a:rPr>
                        <a:t>server hierarchy (single point of failure)</a:t>
                      </a:r>
                    </a:p>
                  </a:txBody>
                  <a:tcPr marL="7620" marR="7620" marT="15240" marB="1524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9</a:t>
            </a:fld>
            <a:endParaRPr lang="en-US" altLang="en-US" dirty="0"/>
          </a:p>
        </p:txBody>
      </p:sp>
    </p:spTree>
    <p:extLst>
      <p:ext uri="{BB962C8B-B14F-4D97-AF65-F5344CB8AC3E}">
        <p14:creationId xmlns:p14="http://schemas.microsoft.com/office/powerpoint/2010/main" val="42892813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POLL_EMBED_ID" val="d9dc6283-c5b8-4565-8aad-41afa67a6632"/>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57509</TotalTime>
  <Words>1680</Words>
  <Application>Microsoft Office PowerPoint</Application>
  <PresentationFormat>On-screen Show (4:3)</PresentationFormat>
  <Paragraphs>240</Paragraphs>
  <Slides>22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ＭＳ Ｐゴシック</vt:lpstr>
      <vt:lpstr>Arial</vt:lpstr>
      <vt:lpstr>Calibri</vt:lpstr>
      <vt:lpstr>Gill Sans MT</vt:lpstr>
      <vt:lpstr>Tahoma</vt:lpstr>
      <vt:lpstr>Times New Roman</vt:lpstr>
      <vt:lpstr>Wingdings</vt:lpstr>
      <vt:lpstr>ZapfDingbats</vt:lpstr>
      <vt:lpstr>2_Network</vt:lpstr>
      <vt:lpstr>    CS2911 Week 4, Class 2</vt:lpstr>
      <vt:lpstr>Muddiest Point 4-Lab &amp; 4-2</vt:lpstr>
      <vt:lpstr>Muddiest Point 4-2</vt:lpstr>
      <vt:lpstr>Examples for Lab 5</vt:lpstr>
      <vt:lpstr>Questions about Lab 5?</vt:lpstr>
      <vt:lpstr>Half-Exam 1 Topics</vt:lpstr>
      <vt:lpstr>Questions on DNS Video</vt:lpstr>
      <vt:lpstr>Questions on DNS Video</vt:lpstr>
      <vt:lpstr>Questions on DNS Video</vt:lpstr>
      <vt:lpstr>Questions on DNS Video</vt:lpstr>
      <vt:lpstr>Questions on DNS Video</vt:lpstr>
      <vt:lpstr>Questions on DNS Video</vt:lpstr>
      <vt:lpstr>Questions on DNS Video</vt:lpstr>
      <vt:lpstr>Public comments on the videos</vt:lpstr>
      <vt:lpstr>Public comments on the videos</vt:lpstr>
      <vt:lpstr>Public comments on the videos</vt:lpstr>
      <vt:lpstr>DNS Record Types</vt:lpstr>
      <vt:lpstr>DNS Record Names (2)</vt:lpstr>
      <vt:lpstr>Authoritative Hierarchy</vt:lpstr>
      <vt:lpstr>Local Name Server (Default Name Server)</vt:lpstr>
      <vt:lpstr>PowerPoint Presentation</vt:lpstr>
      <vt:lpstr>Acknowledgement</vt:lpstr>
    </vt:vector>
  </TitlesOfParts>
  <Company>MSOE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1722</cp:revision>
  <cp:lastPrinted>2016-09-22T14:17:22Z</cp:lastPrinted>
  <dcterms:created xsi:type="dcterms:W3CDTF">1999-09-06T21:32:20Z</dcterms:created>
  <dcterms:modified xsi:type="dcterms:W3CDTF">2016-10-03T21:31:01Z</dcterms:modified>
</cp:coreProperties>
</file>