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notesSlides/notesSlide13.xml" ContentType="application/vnd.openxmlformats-officedocument.presentationml.notesSlide+xml"/>
  <Override PartName="/ppt/tags/tag13.xml" ContentType="application/vnd.openxmlformats-officedocument.presentationml.tags+xml"/>
  <Override PartName="/ppt/notesSlides/notesSlide14.xml" ContentType="application/vnd.openxmlformats-officedocument.presentationml.notesSlide+xml"/>
  <Override PartName="/ppt/tags/tag14.xml" ContentType="application/vnd.openxmlformats-officedocument.presentationml.tags+xml"/>
  <Override PartName="/ppt/notesSlides/notesSlide15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ags/tag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3"/>
  </p:notesMasterIdLst>
  <p:handoutMasterIdLst>
    <p:handoutMasterId r:id="rId24"/>
  </p:handoutMasterIdLst>
  <p:sldIdLst>
    <p:sldId id="320" r:id="rId2"/>
    <p:sldId id="506" r:id="rId3"/>
    <p:sldId id="467" r:id="rId4"/>
    <p:sldId id="509" r:id="rId5"/>
    <p:sldId id="510" r:id="rId6"/>
    <p:sldId id="492" r:id="rId7"/>
    <p:sldId id="493" r:id="rId8"/>
    <p:sldId id="494" r:id="rId9"/>
    <p:sldId id="507" r:id="rId10"/>
    <p:sldId id="496" r:id="rId11"/>
    <p:sldId id="497" r:id="rId12"/>
    <p:sldId id="508" r:id="rId13"/>
    <p:sldId id="498" r:id="rId14"/>
    <p:sldId id="499" r:id="rId15"/>
    <p:sldId id="500" r:id="rId16"/>
    <p:sldId id="501" r:id="rId17"/>
    <p:sldId id="502" r:id="rId18"/>
    <p:sldId id="503" r:id="rId19"/>
    <p:sldId id="504" r:id="rId20"/>
    <p:sldId id="505" r:id="rId21"/>
    <p:sldId id="325" r:id="rId22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8">
          <p15:clr>
            <a:srgbClr val="A4A3A4"/>
          </p15:clr>
        </p15:guide>
        <p15:guide id="2" pos="22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DABFA6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718" autoAdjust="0"/>
    <p:restoredTop sz="71517" autoAdjust="0"/>
  </p:normalViewPr>
  <p:slideViewPr>
    <p:cSldViewPr>
      <p:cViewPr varScale="1">
        <p:scale>
          <a:sx n="60" d="100"/>
          <a:sy n="60" d="100"/>
        </p:scale>
        <p:origin x="1469" y="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8"/>
        <p:guide pos="22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8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2529E20D-C01B-46D0-A41A-D6165D8D3A51}" type="datetime3">
              <a:rPr lang="en-US" smtClean="0"/>
              <a:t>13 October 2016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8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2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D190EF7B-1EC8-4955-8E30-7A4364FC460B}" type="datetime3">
              <a:rPr lang="en-US" smtClean="0"/>
              <a:t>13 October 2016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7" y="672763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2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3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4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7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kumimoji="1" lang="en-US" sz="1200" b="1" i="0" kern="1200" baseline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17q1 6-1 1,3,5,6,7,11-16</a:t>
            </a:r>
          </a:p>
          <a:p>
            <a:pPr fontAlgn="base"/>
            <a:endParaRPr kumimoji="1" lang="en-US" sz="1200" b="1" i="0" kern="1200" baseline="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CF96CB7F-5ABD-4C30-9F6C-4AEDAA9135B2}" type="datetime3">
              <a:rPr lang="en-US" smtClean="0"/>
              <a:t>13 October 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Dr. Josiah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5260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5861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62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3206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4161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087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
Poll Title: What was the muddiest point? (CS2911)
https://www.polleverywhere.com/free_text_polls/zIp2tH2IVWjXv4H</a:t>
            </a: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13 October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8613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F1CA75B1-1251-4894-85D3-474FE42DF88D}" type="datetime3">
              <a:rPr lang="en-US" smtClean="0"/>
              <a:t>13 October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820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788F59BC-605C-48BC-AD90-4FD76B852341}" type="datetime3">
              <a:rPr lang="en-US" smtClean="0"/>
              <a:t>13 October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0511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788F59BC-605C-48BC-AD90-4FD76B852341}" type="datetime3">
              <a:rPr lang="en-US" smtClean="0"/>
              <a:t>13 October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0761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17q1</a:t>
            </a:r>
            <a:r>
              <a:rPr lang="en-US" baseline="0" dirty="0" smtClean="0"/>
              <a:t> although added after class, addressed verbally in lab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788F59BC-605C-48BC-AD90-4FD76B852341}" type="datetime3">
              <a:rPr lang="en-US" smtClean="0"/>
              <a:t>13 October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2063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3132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4165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1767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3170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362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CS2911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 smtClean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smith@msoe.edu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frank@aol.co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faculty-web.msoe.edu/yoder/cs2910/Videos#vid-crypto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aculty-web.msoe.edu/yoder/cs2910/Videos#vid-rsa" TargetMode="External"/><Relationship Id="rId5" Type="http://schemas.openxmlformats.org/officeDocument/2006/relationships/hyperlink" Target="https://faculty-web.msoe.edu/yoder/cs2910/Videos#vid-modarith" TargetMode="External"/><Relationship Id="rId4" Type="http://schemas.openxmlformats.org/officeDocument/2006/relationships/hyperlink" Target="https://faculty-web.msoe.edu/yoder/cs2910/Videos#vid-cryptopub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student@msoe.edu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tools.ietf.org/html/rfc4648#section-4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ools.ietf.org/html/rfc4954#ref-BASE64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6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CS2911</a:t>
            </a:r>
            <a:br>
              <a:rPr lang="en-US" dirty="0" smtClean="0"/>
            </a:br>
            <a:r>
              <a:rPr lang="en-US" dirty="0" smtClean="0"/>
              <a:t>Week 6,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</a:t>
            </a:r>
            <a:endParaRPr lang="en-US" b="1" i="1" dirty="0" smtClean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Quiz 3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Review Muddiest Point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Finish Lab 6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Start Lab 7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Muddiest Point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This week, Lab: Quiz at start of lab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Week 7, Monday: Half-Exam 2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endParaRPr lang="en-US" dirty="0" smtClean="0">
              <a:sym typeface="Wingdings" panose="05000000000000000000" pitchFamily="2" charset="2"/>
            </a:endParaRPr>
          </a:p>
          <a:p>
            <a:endParaRPr lang="en-US" dirty="0" smtClean="0">
              <a:sym typeface="Wingdings" panose="05000000000000000000" pitchFamily="2" charset="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CS2911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Unencrypted SMTP without Authentication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686800" cy="460533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S: 220 aol.com Simple Mail Transfer Service Ready</a:t>
            </a:r>
          </a:p>
          <a:p>
            <a:pPr marL="0" indent="0">
              <a:buNone/>
            </a:pPr>
            <a:r>
              <a:rPr lang="en-US" dirty="0" smtClean="0"/>
              <a:t>C: EHLO msoe.edu</a:t>
            </a:r>
          </a:p>
          <a:p>
            <a:pPr marL="0" indent="0">
              <a:buNone/>
            </a:pPr>
            <a:r>
              <a:rPr lang="en-US" dirty="0" smtClean="0"/>
              <a:t>S: 250-aol.com greets msoe.edu</a:t>
            </a:r>
          </a:p>
          <a:p>
            <a:pPr marL="0" indent="0">
              <a:buNone/>
            </a:pPr>
            <a:r>
              <a:rPr lang="en-US" dirty="0" smtClean="0"/>
              <a:t>S: 250-8BITMIME</a:t>
            </a:r>
          </a:p>
          <a:p>
            <a:pPr marL="0" indent="0">
              <a:buNone/>
            </a:pPr>
            <a:r>
              <a:rPr lang="en-US" dirty="0" smtClean="0"/>
              <a:t>S: 250-SIZE</a:t>
            </a:r>
          </a:p>
          <a:p>
            <a:pPr marL="0" indent="0">
              <a:buNone/>
            </a:pPr>
            <a:r>
              <a:rPr lang="en-US" dirty="0" smtClean="0"/>
              <a:t>S: 250-DSN</a:t>
            </a:r>
          </a:p>
          <a:p>
            <a:pPr marL="0" indent="0">
              <a:buNone/>
            </a:pPr>
            <a:r>
              <a:rPr lang="en-US" dirty="0" smtClean="0"/>
              <a:t>S: 250 HELP</a:t>
            </a:r>
          </a:p>
          <a:p>
            <a:pPr marL="0" indent="0">
              <a:buNone/>
            </a:pPr>
            <a:r>
              <a:rPr lang="en-US" dirty="0" smtClean="0"/>
              <a:t>C: MAIL FROM: &lt;</a:t>
            </a:r>
            <a:r>
              <a:rPr lang="en-US" dirty="0" smtClean="0">
                <a:hlinkClick r:id="rId3"/>
              </a:rPr>
              <a:t>smith@msoe.edu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r>
              <a:rPr lang="en-US" dirty="0" smtClean="0"/>
              <a:t>S: 250 OK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441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Unencrypted SMTP without Authentication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460533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C: RCPT TO: &lt;jones@aol.com&gt;</a:t>
            </a:r>
          </a:p>
          <a:p>
            <a:pPr marL="0" indent="0">
              <a:buNone/>
            </a:pPr>
            <a:r>
              <a:rPr lang="en-US" dirty="0" smtClean="0"/>
              <a:t>S: 250 OK</a:t>
            </a:r>
          </a:p>
          <a:p>
            <a:pPr marL="0" indent="0">
              <a:buNone/>
            </a:pPr>
            <a:r>
              <a:rPr lang="en-US" dirty="0"/>
              <a:t>C: RCPT </a:t>
            </a:r>
            <a:r>
              <a:rPr lang="en-US" dirty="0" smtClean="0"/>
              <a:t>TO: &lt;</a:t>
            </a:r>
            <a:r>
              <a:rPr lang="en-US" dirty="0" smtClean="0">
                <a:hlinkClick r:id="rId3"/>
              </a:rPr>
              <a:t>frank@aol.com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r>
              <a:rPr lang="en-US" dirty="0" smtClean="0"/>
              <a:t>S: 550 No such user here</a:t>
            </a:r>
          </a:p>
          <a:p>
            <a:pPr marL="0" indent="0">
              <a:buNone/>
            </a:pPr>
            <a:r>
              <a:rPr lang="en-US" dirty="0" smtClean="0"/>
              <a:t>C: DATA</a:t>
            </a:r>
          </a:p>
          <a:p>
            <a:pPr marL="0" indent="0">
              <a:buNone/>
            </a:pPr>
            <a:r>
              <a:rPr lang="en-US" dirty="0" smtClean="0"/>
              <a:t>S: 354 Start email input; end with &lt;CRLF&gt;.&lt;CRLF&gt;</a:t>
            </a:r>
          </a:p>
          <a:p>
            <a:pPr marL="0" indent="0">
              <a:buNone/>
            </a:pPr>
            <a:r>
              <a:rPr lang="en-US" dirty="0" smtClean="0"/>
              <a:t>C: Here's my message</a:t>
            </a:r>
          </a:p>
          <a:p>
            <a:pPr marL="0" indent="0">
              <a:buNone/>
            </a:pPr>
            <a:r>
              <a:rPr lang="en-US" dirty="0" smtClean="0"/>
              <a:t>C: It's a long one</a:t>
            </a:r>
          </a:p>
          <a:p>
            <a:pPr marL="0" indent="0">
              <a:buNone/>
            </a:pPr>
            <a:r>
              <a:rPr lang="en-US" dirty="0" smtClean="0"/>
              <a:t>C: Now I'm done. But does the server know it?</a:t>
            </a:r>
          </a:p>
          <a:p>
            <a:pPr marL="0" indent="0">
              <a:buNone/>
            </a:pPr>
            <a:r>
              <a:rPr lang="en-US" dirty="0" smtClean="0"/>
              <a:t>C: .</a:t>
            </a:r>
          </a:p>
          <a:p>
            <a:pPr marL="0" indent="0">
              <a:buNone/>
            </a:pPr>
            <a:r>
              <a:rPr lang="en-US" dirty="0" smtClean="0"/>
              <a:t>S: 250 OK</a:t>
            </a:r>
          </a:p>
          <a:p>
            <a:pPr marL="0" indent="0">
              <a:buNone/>
            </a:pPr>
            <a:r>
              <a:rPr lang="en-US" dirty="0" smtClean="0"/>
              <a:t>C: QUIT</a:t>
            </a:r>
          </a:p>
          <a:p>
            <a:pPr marL="0" indent="0">
              <a:buNone/>
            </a:pPr>
            <a:r>
              <a:rPr lang="en-US" dirty="0" smtClean="0"/>
              <a:t>S: 221 aol.com Service closing transmission channel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0491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Cryptography Videos: (From Week 9)</a:t>
            </a:r>
          </a:p>
          <a:p>
            <a:pPr lvl="1"/>
            <a:r>
              <a:rPr lang="en-US" dirty="0">
                <a:hlinkClick r:id="rId3"/>
              </a:rPr>
              <a:t>Cryptography in network protocols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Public key cryptography</a:t>
            </a:r>
            <a:endParaRPr lang="en-US" dirty="0"/>
          </a:p>
          <a:p>
            <a:pPr lvl="1"/>
            <a:r>
              <a:rPr lang="en-US" dirty="0">
                <a:hlinkClick r:id="rId5"/>
              </a:rPr>
              <a:t>Modular arithmetic</a:t>
            </a:r>
            <a:endParaRPr lang="en-US" dirty="0"/>
          </a:p>
          <a:p>
            <a:pPr lvl="1"/>
            <a:r>
              <a:rPr lang="en-US" dirty="0">
                <a:hlinkClick r:id="rId6"/>
              </a:rPr>
              <a:t>RSA encryption</a:t>
            </a:r>
            <a:endParaRPr lang="en-US" dirty="0"/>
          </a:p>
          <a:p>
            <a:r>
              <a:rPr lang="en-US" dirty="0" smtClean="0"/>
              <a:t>Encryption: Plaintext -&gt; </a:t>
            </a:r>
            <a:r>
              <a:rPr lang="en-US" dirty="0" err="1" smtClean="0"/>
              <a:t>Ciphertext</a:t>
            </a:r>
            <a:endParaRPr lang="en-US" dirty="0" smtClean="0"/>
          </a:p>
          <a:p>
            <a:r>
              <a:rPr lang="en-US" dirty="0" smtClean="0"/>
              <a:t>Decryption: </a:t>
            </a:r>
            <a:r>
              <a:rPr lang="en-US" dirty="0" err="1" smtClean="0"/>
              <a:t>Ciphertext</a:t>
            </a:r>
            <a:r>
              <a:rPr lang="en-US" dirty="0" smtClean="0"/>
              <a:t> -&gt; Plaintext</a:t>
            </a:r>
          </a:p>
          <a:p>
            <a:r>
              <a:rPr lang="en-US" dirty="0" smtClean="0"/>
              <a:t>Both require a "key"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3161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SMTP with STARTTLS and AUTH LOGIN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S: 220 aol.com ESMTP MAIL Service ready …</a:t>
            </a:r>
          </a:p>
          <a:p>
            <a:pPr marL="0" indent="0">
              <a:buNone/>
            </a:pPr>
            <a:r>
              <a:rPr lang="en-US" dirty="0" smtClean="0"/>
              <a:t>C: EHLO msoe.edu</a:t>
            </a:r>
          </a:p>
          <a:p>
            <a:pPr marL="0" indent="0">
              <a:buNone/>
            </a:pPr>
            <a:r>
              <a:rPr lang="en-US" dirty="0" smtClean="0"/>
              <a:t>S: 250-aol.com Hello [10.10.10.10]</a:t>
            </a:r>
          </a:p>
          <a:p>
            <a:pPr marL="0" indent="0">
              <a:buNone/>
            </a:pPr>
            <a:r>
              <a:rPr lang="en-US" dirty="0" smtClean="0"/>
              <a:t>S: 250-PIPELINING</a:t>
            </a:r>
          </a:p>
          <a:p>
            <a:pPr marL="0" indent="0">
              <a:buNone/>
            </a:pPr>
            <a:r>
              <a:rPr lang="en-US" dirty="0" smtClean="0"/>
              <a:t>S: 250-DSN</a:t>
            </a:r>
          </a:p>
          <a:p>
            <a:pPr marL="0" indent="0">
              <a:buNone/>
            </a:pPr>
            <a:r>
              <a:rPr lang="en-US" dirty="0" smtClean="0"/>
              <a:t>S: 250-ENHANCEDSTATUSCODES</a:t>
            </a:r>
          </a:p>
          <a:p>
            <a:pPr marL="0" indent="0">
              <a:buNone/>
            </a:pPr>
            <a:r>
              <a:rPr lang="en-US" dirty="0" smtClean="0"/>
              <a:t>S: 250-</a:t>
            </a:r>
            <a:r>
              <a:rPr lang="en-US" b="1" dirty="0" smtClean="0"/>
              <a:t>STARTTLS</a:t>
            </a:r>
          </a:p>
          <a:p>
            <a:pPr marL="0" indent="0">
              <a:buNone/>
            </a:pPr>
            <a:r>
              <a:rPr lang="en-US" dirty="0" smtClean="0"/>
              <a:t>S: 250-8BITMIME</a:t>
            </a:r>
          </a:p>
          <a:p>
            <a:pPr marL="0" indent="0">
              <a:buNone/>
            </a:pPr>
            <a:r>
              <a:rPr lang="en-US" dirty="0" smtClean="0"/>
              <a:t>S: 250 CHUNKING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1697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SMTP with STARTTLS and AUTH LOGIN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C: STARTTLS</a:t>
            </a:r>
          </a:p>
          <a:p>
            <a:pPr marL="0" indent="0">
              <a:buNone/>
            </a:pPr>
            <a:r>
              <a:rPr lang="en-US" dirty="0" smtClean="0"/>
              <a:t>S: 220 2.0.0 SMTP server ready</a:t>
            </a:r>
          </a:p>
          <a:p>
            <a:pPr marL="0" indent="0">
              <a:buNone/>
            </a:pPr>
            <a:r>
              <a:rPr lang="en-US" dirty="0" smtClean="0"/>
              <a:t>---- Everything beyond this point is sent encrypted ----</a:t>
            </a:r>
          </a:p>
          <a:p>
            <a:pPr marL="0" indent="0">
              <a:buNone/>
            </a:pPr>
            <a:r>
              <a:rPr lang="en-US" dirty="0" smtClean="0"/>
              <a:t>C: EHLO msoe.edu</a:t>
            </a:r>
          </a:p>
          <a:p>
            <a:pPr marL="0" indent="0">
              <a:buNone/>
            </a:pPr>
            <a:r>
              <a:rPr lang="en-US" dirty="0"/>
              <a:t>S: 250-aol.com Hello [10.10.10.10]</a:t>
            </a:r>
          </a:p>
          <a:p>
            <a:pPr marL="0" indent="0">
              <a:buNone/>
            </a:pPr>
            <a:r>
              <a:rPr lang="en-US" dirty="0"/>
              <a:t>S: 250-PIPELINING</a:t>
            </a:r>
          </a:p>
          <a:p>
            <a:pPr marL="0" indent="0">
              <a:buNone/>
            </a:pPr>
            <a:r>
              <a:rPr lang="en-US" dirty="0"/>
              <a:t>S: 250-DSN</a:t>
            </a:r>
          </a:p>
          <a:p>
            <a:pPr marL="0" indent="0">
              <a:buNone/>
            </a:pPr>
            <a:r>
              <a:rPr lang="en-US" dirty="0"/>
              <a:t>S: 250-ENHANCEDSTATUSCODES</a:t>
            </a:r>
          </a:p>
          <a:p>
            <a:pPr marL="0" indent="0">
              <a:buNone/>
            </a:pPr>
            <a:r>
              <a:rPr lang="en-US" dirty="0"/>
              <a:t>S: </a:t>
            </a:r>
            <a:r>
              <a:rPr lang="en-US" dirty="0" smtClean="0"/>
              <a:t>250-</a:t>
            </a:r>
            <a:r>
              <a:rPr lang="en-US" b="1" dirty="0" smtClean="0"/>
              <a:t>AUTH LOGIN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S: 250-8BITMIME</a:t>
            </a:r>
          </a:p>
          <a:p>
            <a:pPr marL="0" indent="0">
              <a:buNone/>
            </a:pPr>
            <a:r>
              <a:rPr lang="en-US" dirty="0"/>
              <a:t>S: 250 </a:t>
            </a:r>
            <a:r>
              <a:rPr lang="en-US" dirty="0" smtClean="0"/>
              <a:t>CHUNKING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6834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SMTP with STARTTLS with AUTH LOGIN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C: AUTH </a:t>
            </a:r>
            <a:r>
              <a:rPr lang="en-US" dirty="0" smtClean="0"/>
              <a:t>LOGIN</a:t>
            </a:r>
          </a:p>
          <a:p>
            <a:pPr marL="0" indent="0">
              <a:buNone/>
            </a:pPr>
            <a:r>
              <a:rPr lang="en-US" dirty="0" smtClean="0"/>
              <a:t>S: 334 VXN1cm5hbWU6</a:t>
            </a:r>
          </a:p>
          <a:p>
            <a:pPr marL="0" indent="0">
              <a:buNone/>
            </a:pPr>
            <a:r>
              <a:rPr lang="en-US" dirty="0" smtClean="0"/>
              <a:t>C: c3R1ZGVudEBtc291LmVkdQ==</a:t>
            </a:r>
          </a:p>
          <a:p>
            <a:pPr marL="0" indent="0">
              <a:buNone/>
            </a:pPr>
            <a:r>
              <a:rPr lang="en-US" dirty="0" smtClean="0"/>
              <a:t>S: 334 UGFzc3dvcmQ6</a:t>
            </a:r>
          </a:p>
          <a:p>
            <a:pPr marL="0" indent="0">
              <a:buNone/>
            </a:pPr>
            <a:r>
              <a:rPr lang="en-US" dirty="0" smtClean="0"/>
              <a:t>C: bW9ua2V5</a:t>
            </a:r>
          </a:p>
          <a:p>
            <a:pPr marL="0" indent="0">
              <a:buNone/>
            </a:pPr>
            <a:r>
              <a:rPr lang="en-US" dirty="0" smtClean="0"/>
              <a:t>S: 235 2.7.0 Authentication successful</a:t>
            </a:r>
          </a:p>
          <a:p>
            <a:pPr marL="0" indent="0">
              <a:buNone/>
            </a:pPr>
            <a:r>
              <a:rPr lang="en-US" dirty="0" smtClean="0"/>
              <a:t>C: MAIL FROM: &lt;</a:t>
            </a:r>
            <a:r>
              <a:rPr lang="en-US" dirty="0" smtClean="0">
                <a:hlinkClick r:id="rId3"/>
              </a:rPr>
              <a:t>student@msoe.edu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r>
              <a:rPr lang="en-US" dirty="0" smtClean="0"/>
              <a:t>… (The rest is the same as unencrypted)	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  <p:sp>
        <p:nvSpPr>
          <p:cNvPr id="7" name="Rectangular Callout 6"/>
          <p:cNvSpPr/>
          <p:nvPr/>
        </p:nvSpPr>
        <p:spPr bwMode="auto">
          <a:xfrm>
            <a:off x="4419600" y="1524000"/>
            <a:ext cx="3276600" cy="609600"/>
          </a:xfrm>
          <a:prstGeom prst="wedgeRectCallout">
            <a:avLst>
              <a:gd name="adj1" fmla="val -41693"/>
              <a:gd name="adj2" fmla="val 9336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/>
              <a:t>"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Username:"</a:t>
            </a:r>
          </a:p>
        </p:txBody>
      </p:sp>
      <p:sp>
        <p:nvSpPr>
          <p:cNvPr id="8" name="Rectangular Callout 7"/>
          <p:cNvSpPr/>
          <p:nvPr/>
        </p:nvSpPr>
        <p:spPr bwMode="auto">
          <a:xfrm>
            <a:off x="5562600" y="2209800"/>
            <a:ext cx="3498937" cy="609600"/>
          </a:xfrm>
          <a:prstGeom prst="wedgeRectCallout">
            <a:avLst>
              <a:gd name="adj1" fmla="val -40928"/>
              <a:gd name="adj2" fmla="val 7281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"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student@msoe.edu"</a:t>
            </a:r>
          </a:p>
        </p:txBody>
      </p:sp>
      <p:sp>
        <p:nvSpPr>
          <p:cNvPr id="9" name="Rectangular Callout 8"/>
          <p:cNvSpPr/>
          <p:nvPr/>
        </p:nvSpPr>
        <p:spPr bwMode="auto">
          <a:xfrm>
            <a:off x="5562600" y="3429000"/>
            <a:ext cx="3276600" cy="609600"/>
          </a:xfrm>
          <a:prstGeom prst="wedgeRectCallout">
            <a:avLst>
              <a:gd name="adj1" fmla="val -80687"/>
              <a:gd name="adj2" fmla="val -27872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"Password:"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" name="Rectangular Callout 9"/>
          <p:cNvSpPr/>
          <p:nvPr/>
        </p:nvSpPr>
        <p:spPr bwMode="auto">
          <a:xfrm>
            <a:off x="3276600" y="3886200"/>
            <a:ext cx="2130468" cy="609600"/>
          </a:xfrm>
          <a:prstGeom prst="wedgeRectCallout">
            <a:avLst>
              <a:gd name="adj1" fmla="val -62971"/>
              <a:gd name="adj2" fmla="val -1159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"monkey"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1884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Base64 encoding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tools.ietf.org/html/rfc4648#section-4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Use the base64 package, already imported in the lab template.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Use RFC 4648 base-64 encoding, as specified in the latest AUTH LOGIN RFC, </a:t>
            </a:r>
            <a:r>
              <a:rPr lang="en-US" dirty="0" smtClean="0">
                <a:hlinkClick r:id="rId4"/>
              </a:rPr>
              <a:t>RFC 4954</a:t>
            </a:r>
            <a:r>
              <a:rPr lang="en-US" dirty="0" smtClean="0"/>
              <a:t>. This is the same as the base-64 encoding defined in RFC 3548.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2222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Sending/Receiving </a:t>
            </a:r>
            <a:br>
              <a:rPr lang="en-US" dirty="0" smtClean="0"/>
            </a:br>
            <a:r>
              <a:rPr lang="en-US" dirty="0" smtClean="0"/>
              <a:t>Encrypted Data in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458200" cy="44116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context = </a:t>
            </a:r>
            <a:r>
              <a:rPr lang="en-US" sz="3600" dirty="0" err="1"/>
              <a:t>ssl.create_default_context</a:t>
            </a:r>
            <a:r>
              <a:rPr lang="en-US" sz="3600" dirty="0"/>
              <a:t>()</a:t>
            </a:r>
          </a:p>
          <a:p>
            <a:pPr marL="0" indent="0">
              <a:buNone/>
            </a:pPr>
            <a:r>
              <a:rPr lang="en-US" sz="3600" dirty="0" err="1"/>
              <a:t>wrapped_socket</a:t>
            </a:r>
            <a:r>
              <a:rPr lang="en-US" sz="3600" dirty="0"/>
              <a:t> </a:t>
            </a:r>
            <a:r>
              <a:rPr lang="en-US" sz="3600" dirty="0" smtClean="0"/>
              <a:t>=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</a:t>
            </a:r>
            <a:r>
              <a:rPr lang="en-US" sz="3600" dirty="0" err="1" smtClean="0"/>
              <a:t>context.wrap_socket</a:t>
            </a:r>
            <a:r>
              <a:rPr lang="en-US" sz="3600" dirty="0" smtClean="0"/>
              <a:t>(</a:t>
            </a:r>
            <a:r>
              <a:rPr lang="en-US" sz="3600" dirty="0" err="1" smtClean="0"/>
              <a:t>old_socket</a:t>
            </a:r>
            <a:r>
              <a:rPr lang="en-US" sz="3600" dirty="0"/>
              <a:t>, </a:t>
            </a:r>
            <a:r>
              <a:rPr lang="en-US" sz="3600" dirty="0" smtClean="0"/>
              <a:t>  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</a:t>
            </a:r>
            <a:r>
              <a:rPr lang="en-US" sz="3600" dirty="0" err="1" smtClean="0"/>
              <a:t>server_hostname</a:t>
            </a:r>
            <a:r>
              <a:rPr lang="en-US" sz="3600" dirty="0" smtClean="0"/>
              <a:t>=SMTP_SERVER</a:t>
            </a:r>
            <a:r>
              <a:rPr lang="en-US" sz="3600" dirty="0"/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8668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Sending/Receiving </a:t>
            </a:r>
            <a:br>
              <a:rPr lang="en-US" dirty="0" smtClean="0"/>
            </a:br>
            <a:r>
              <a:rPr lang="en-US" dirty="0" smtClean="0"/>
              <a:t>Encrypted Data in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i="1" dirty="0" smtClean="0"/>
              <a:t>Some errors if you accidentally receive/send raw/encrypted text when you should send the other:</a:t>
            </a:r>
          </a:p>
          <a:p>
            <a:pPr marL="0" indent="0">
              <a:buNone/>
            </a:pPr>
            <a:r>
              <a:rPr lang="en-US" dirty="0" err="1" smtClean="0"/>
              <a:t>ssl.SSLZeroReturnError</a:t>
            </a:r>
            <a:r>
              <a:rPr lang="en-US" dirty="0" smtClean="0"/>
              <a:t>: TLS/SSL connection has been closed (EOF) (_ssl.c:590)</a:t>
            </a:r>
          </a:p>
          <a:p>
            <a:pPr marL="0" indent="0">
              <a:buNone/>
            </a:pPr>
            <a:r>
              <a:rPr lang="en-US" dirty="0" err="1" smtClean="0"/>
              <a:t>ssl.SSLError</a:t>
            </a:r>
            <a:r>
              <a:rPr lang="en-US" dirty="0" smtClean="0"/>
              <a:t>: [SSL: UNKNOWN_PROTOCOL] unknown protocol (_ssl.c:590)</a:t>
            </a:r>
          </a:p>
          <a:p>
            <a:pPr marL="0" indent="0">
              <a:buNone/>
            </a:pPr>
            <a:r>
              <a:rPr lang="en-US" dirty="0" err="1" smtClean="0"/>
              <a:t>ssl.SSLError</a:t>
            </a:r>
            <a:r>
              <a:rPr lang="en-US" dirty="0" smtClean="0"/>
              <a:t>: [SSL: WRONG_VERSION_NUMBER] wrong version number (_ssl.c:590)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8534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0413"/>
            <a:ext cx="7543800" cy="1295400"/>
          </a:xfrm>
        </p:spPr>
        <p:txBody>
          <a:bodyPr/>
          <a:lstStyle/>
          <a:p>
            <a:r>
              <a:rPr lang="en-US" dirty="0" smtClean="0"/>
              <a:t>Sending/Receiving </a:t>
            </a:r>
            <a:br>
              <a:rPr lang="en-US" dirty="0" smtClean="0"/>
            </a:br>
            <a:r>
              <a:rPr lang="en-US" dirty="0" smtClean="0"/>
              <a:t>Encrypted Data in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i="1" dirty="0" smtClean="0"/>
              <a:t>Some errors if you use the wrong protocol (which is hard to do with our sample code)</a:t>
            </a:r>
            <a:br>
              <a:rPr lang="en-US" sz="2800" i="1" dirty="0" smtClean="0"/>
            </a:br>
            <a:endParaRPr lang="en-US" sz="2800" i="1" dirty="0" smtClean="0"/>
          </a:p>
          <a:p>
            <a:pPr marL="0" indent="0">
              <a:buNone/>
            </a:pPr>
            <a:r>
              <a:rPr lang="en-US" dirty="0" err="1" smtClean="0"/>
              <a:t>ssl.SSLZeroReturnError</a:t>
            </a:r>
            <a:r>
              <a:rPr lang="en-US" dirty="0"/>
              <a:t>: TLS/SSL connection has been closed (EOF) (_ssl.c:590)</a:t>
            </a:r>
          </a:p>
          <a:p>
            <a:pPr marL="0" indent="0">
              <a:buNone/>
            </a:pPr>
            <a:r>
              <a:rPr lang="en-US" dirty="0" err="1"/>
              <a:t>ssl.SSLEOFError</a:t>
            </a:r>
            <a:r>
              <a:rPr lang="en-US" dirty="0"/>
              <a:t>: EOF occurred in violation of protocol (_ssl.c:590)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9051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~</a:t>
            </a:r>
            <a:r>
              <a:rPr lang="en-US" dirty="0" smtClean="0"/>
              <a:t> 80%: Write code to interpret a simple custom protocol</a:t>
            </a:r>
          </a:p>
          <a:p>
            <a:r>
              <a:rPr lang="en-US" dirty="0"/>
              <a:t>~</a:t>
            </a:r>
            <a:r>
              <a:rPr lang="en-US" dirty="0" smtClean="0"/>
              <a:t> 20% Outcomes for Half Exam 1 – perhaps difficult outcomes on the exam or outcomes not included in the exam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6930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31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course is based on the text</a:t>
            </a:r>
          </a:p>
          <a:p>
            <a:pPr marL="0" indent="0">
              <a:buNone/>
            </a:pPr>
            <a:r>
              <a:rPr lang="en-US" altLang="en-US" sz="4000" i="1" dirty="0" smtClean="0">
                <a:solidFill>
                  <a:srgbClr val="008000"/>
                </a:solidFill>
                <a:latin typeface="Gill Sans MT" pitchFamily="34" charset="0"/>
              </a:rPr>
              <a:t>Computer </a:t>
            </a:r>
            <a:r>
              <a:rPr lang="en-US" altLang="en-US" sz="4000" i="1" dirty="0">
                <a:solidFill>
                  <a:srgbClr val="008000"/>
                </a:solidFill>
                <a:latin typeface="Gill Sans MT" pitchFamily="34" charset="0"/>
              </a:rPr>
              <a:t>Networking: A Top Down Approach </a:t>
            </a:r>
            <a:r>
              <a:rPr lang="en-US" altLang="en-US" sz="4000" dirty="0">
                <a:solidFill>
                  <a:srgbClr val="008000"/>
                </a:solidFill>
                <a:latin typeface="Gill Sans MT" pitchFamily="34" charset="0"/>
              </a:rPr>
              <a:t/>
            </a:r>
            <a:br>
              <a:rPr lang="en-US" altLang="en-US" sz="40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 smtClean="0">
                <a:solidFill>
                  <a:srgbClr val="008000"/>
                </a:solidFill>
                <a:latin typeface="Gill Sans MT" pitchFamily="34" charset="0"/>
              </a:rPr>
              <a:t>7</a:t>
            </a:r>
            <a:r>
              <a:rPr lang="en-US" altLang="en-US" sz="3200" baseline="30000" dirty="0" smtClean="0">
                <a:solidFill>
                  <a:srgbClr val="008000"/>
                </a:solidFill>
                <a:latin typeface="Gill Sans MT" pitchFamily="34" charset="0"/>
              </a:rPr>
              <a:t>th</a:t>
            </a:r>
            <a:r>
              <a:rPr lang="en-US" altLang="en-US" sz="3200" dirty="0" smtClean="0">
                <a:solidFill>
                  <a:srgbClr val="008000"/>
                </a:solidFill>
                <a:latin typeface="Gill Sans MT" pitchFamily="34" charset="0"/>
              </a:rPr>
              <a:t> </a:t>
            </a: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edition 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Jim Kurose, Keith Ross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Addison-Wesley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endParaRPr lang="en-US" altLang="en-US" sz="3200" dirty="0" smtClean="0">
              <a:solidFill>
                <a:srgbClr val="008000"/>
              </a:solidFill>
              <a:latin typeface="Gill Sans MT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  <p:pic>
        <p:nvPicPr>
          <p:cNvPr id="1026" name="Picture 2" descr="https://www.pearsonhighered.com/assets/bigcovers/0/1/3/3/013359414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048000"/>
            <a:ext cx="2743200" cy="3392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247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43800" cy="1295400"/>
          </a:xfrm>
        </p:spPr>
        <p:txBody>
          <a:bodyPr/>
          <a:lstStyle/>
          <a:p>
            <a:r>
              <a:rPr lang="en-US" dirty="0" smtClean="0"/>
              <a:t>Muddiest Point 5-1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8402155"/>
              </p:ext>
            </p:extLst>
          </p:nvPr>
        </p:nvGraphicFramePr>
        <p:xfrm>
          <a:off x="457200" y="1686630"/>
          <a:ext cx="8229600" cy="4411980"/>
        </p:xfrm>
        <a:graphic>
          <a:graphicData uri="http://schemas.openxmlformats.org/drawingml/2006/table">
            <a:tbl>
              <a:tblPr bandRow="1">
                <a:tableStyleId>{9D7B26C5-4107-4FEC-AEDC-1716B250A1EF}</a:tableStyleId>
              </a:tblPr>
              <a:tblGrid>
                <a:gridCol w="6404555"/>
                <a:gridCol w="1825045"/>
              </a:tblGrid>
              <a:tr h="82797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when the client sends an "e-mail" over a SMTP, then selects the AUTH LOGIN option, are they 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actually sending the ASCII chars VXN1cm5..... or actually "student@msoe.edu"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that then gets encrypted?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Base64 and Encryption</a:t>
                      </a:r>
                    </a:p>
                  </a:txBody>
                  <a:tcPr marL="7620" marR="7620" marT="7620" marB="0" anchor="b"/>
                </a:tc>
              </a:tr>
              <a:tr h="82797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If we want to play around with networking in other languages, would it be possible to get help setting those up in office hours? </a:t>
                      </a:r>
                      <a:r>
                        <a:rPr lang="en-US" sz="2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[Yes]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Beyond scope of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class, but yes!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82797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don't have questions yet because I don't know what I don't understand... if that makes sense. I am sure as I delve into the lab I will encounter questions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None… yet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457200"/>
          </a:xfrm>
        </p:spPr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8307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43800" cy="1295400"/>
          </a:xfrm>
        </p:spPr>
        <p:txBody>
          <a:bodyPr/>
          <a:lstStyle/>
          <a:p>
            <a:r>
              <a:rPr lang="en-US" dirty="0" smtClean="0"/>
              <a:t>Muddiest Point 5-1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9051610"/>
              </p:ext>
            </p:extLst>
          </p:nvPr>
        </p:nvGraphicFramePr>
        <p:xfrm>
          <a:off x="457200" y="1686630"/>
          <a:ext cx="8229600" cy="4297680"/>
        </p:xfrm>
        <a:graphic>
          <a:graphicData uri="http://schemas.openxmlformats.org/drawingml/2006/table">
            <a:tbl>
              <a:tblPr bandRow="1">
                <a:tableStyleId>{9D7B26C5-4107-4FEC-AEDC-1716B250A1EF}</a:tableStyleId>
              </a:tblPr>
              <a:tblGrid>
                <a:gridCol w="6404555"/>
                <a:gridCol w="1825045"/>
              </a:tblGrid>
              <a:tr h="14217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What role will MX play now?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DNS and SMTP</a:t>
                      </a:r>
                    </a:p>
                  </a:txBody>
                  <a:tcPr marL="7620" marR="7620" marT="7620" marB="0" anchor="b"/>
                </a:tc>
              </a:tr>
              <a:tr h="82797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think I'll just need to muddy through writing some code myself to fully understand.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None… yet</a:t>
                      </a:r>
                    </a:p>
                  </a:txBody>
                  <a:tcPr marL="7620" marR="7620" marT="7620" marB="0" anchor="b"/>
                </a:tc>
              </a:tr>
              <a:tr h="8643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 we take two half exams in one class period?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Exam format</a:t>
                      </a:r>
                    </a:p>
                  </a:txBody>
                  <a:tcPr marL="7620" marR="7620" marT="7620" marB="0" anchor="b"/>
                </a:tc>
              </a:tr>
              <a:tr h="82797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What would be the best way to prepare for the coding portion of the quiz tomorrow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 </a:t>
                      </a:r>
                      <a:r>
                        <a:rPr lang="en-US" sz="28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[See email]</a:t>
                      </a:r>
                      <a:endParaRPr lang="en-US" sz="2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Quiz Practice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457200"/>
          </a:xfrm>
        </p:spPr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256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43800" cy="1295400"/>
          </a:xfrm>
        </p:spPr>
        <p:txBody>
          <a:bodyPr/>
          <a:lstStyle/>
          <a:p>
            <a:r>
              <a:rPr lang="en-US" dirty="0" smtClean="0"/>
              <a:t>Muddiest Point 5-1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86630"/>
          <a:ext cx="8229600" cy="2567940"/>
        </p:xfrm>
        <a:graphic>
          <a:graphicData uri="http://schemas.openxmlformats.org/drawingml/2006/table">
            <a:tbl>
              <a:tblPr bandRow="1">
                <a:tableStyleId>{9D7B26C5-4107-4FEC-AEDC-1716B250A1EF}</a:tableStyleId>
              </a:tblPr>
              <a:tblGrid>
                <a:gridCol w="6404555"/>
                <a:gridCol w="1825045"/>
              </a:tblGrid>
              <a:tr h="14217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 the end, you told us that we needed that code to setup the socket for lab 7. I noticed that that slide was not part of our printout though, if we need code from the slides, can you include them in the printout please?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457200"/>
          </a:xfrm>
        </p:spPr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1158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Python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Python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267200" cy="395128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ages = </a:t>
            </a:r>
            <a:r>
              <a:rPr lang="en-US" dirty="0" err="1" smtClean="0"/>
              <a:t>dict</a:t>
            </a:r>
            <a:r>
              <a:rPr lang="en-US" dirty="0" smtClean="0"/>
              <a:t>()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OR</a:t>
            </a:r>
            <a:r>
              <a:rPr lang="en-US" dirty="0"/>
              <a:t> </a:t>
            </a:r>
            <a:r>
              <a:rPr lang="en-US" dirty="0" smtClean="0"/>
              <a:t>ages = {}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ages["</a:t>
            </a:r>
            <a:r>
              <a:rPr lang="en-US" dirty="0"/>
              <a:t>N</a:t>
            </a:r>
            <a:r>
              <a:rPr lang="en-US" dirty="0" smtClean="0"/>
              <a:t>ancy"] = 5</a:t>
            </a:r>
          </a:p>
          <a:p>
            <a:pPr marL="0" indent="0">
              <a:buNone/>
            </a:pPr>
            <a:r>
              <a:rPr lang="en-US" dirty="0" smtClean="0"/>
              <a:t>ages["Bob"] = 10</a:t>
            </a:r>
          </a:p>
          <a:p>
            <a:pPr marL="0" indent="0">
              <a:buNone/>
            </a:pPr>
            <a:r>
              <a:rPr lang="en-US" dirty="0" smtClean="0"/>
              <a:t>print "B:",ages["Bob"]</a:t>
            </a:r>
          </a:p>
          <a:p>
            <a:pPr marL="0" indent="0">
              <a:buNone/>
            </a:pPr>
            <a:r>
              <a:rPr lang="en-US" dirty="0" smtClean="0"/>
              <a:t>for item in </a:t>
            </a:r>
            <a:r>
              <a:rPr lang="en-US" dirty="0" err="1" smtClean="0"/>
              <a:t>ages.items</a:t>
            </a:r>
            <a:r>
              <a:rPr lang="en-US" dirty="0" smtClean="0"/>
              <a:t>():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print item[0]+": "+</a:t>
            </a:r>
            <a:r>
              <a:rPr lang="en-US" dirty="0" err="1" smtClean="0"/>
              <a:t>str</a:t>
            </a:r>
            <a:r>
              <a:rPr lang="en-US" dirty="0" smtClean="0"/>
              <a:t>(item[1])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270375" cy="395128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Map&lt;</a:t>
            </a:r>
            <a:r>
              <a:rPr lang="en-US" dirty="0" err="1"/>
              <a:t>String,Integer</a:t>
            </a:r>
            <a:r>
              <a:rPr lang="en-US" dirty="0"/>
              <a:t>&gt; ages = </a:t>
            </a:r>
            <a:r>
              <a:rPr lang="en-US" dirty="0" smtClean="0"/>
              <a:t>   	      new </a:t>
            </a:r>
            <a:r>
              <a:rPr lang="en-US" dirty="0" err="1"/>
              <a:t>HashMap</a:t>
            </a:r>
            <a:r>
              <a:rPr lang="en-US" dirty="0" smtClean="0"/>
              <a:t>&lt;&gt;();</a:t>
            </a:r>
          </a:p>
          <a:p>
            <a:pPr marL="0" indent="0">
              <a:buNone/>
            </a:pPr>
            <a:r>
              <a:rPr lang="en-US" dirty="0" err="1" smtClean="0"/>
              <a:t>ages.put</a:t>
            </a:r>
            <a:r>
              <a:rPr lang="en-US" dirty="0"/>
              <a:t>("Nancy", 5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 err="1" smtClean="0"/>
              <a:t>ages.put</a:t>
            </a:r>
            <a:r>
              <a:rPr lang="en-US" dirty="0"/>
              <a:t>("Bob", 10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 smtClean="0"/>
              <a:t>S.o.pl</a:t>
            </a:r>
            <a:r>
              <a:rPr lang="en-US" dirty="0"/>
              <a:t>("B: "+</a:t>
            </a:r>
            <a:r>
              <a:rPr lang="en-US" dirty="0" err="1"/>
              <a:t>ages.get</a:t>
            </a:r>
            <a:r>
              <a:rPr lang="en-US" dirty="0"/>
              <a:t>("Bob</a:t>
            </a:r>
            <a:r>
              <a:rPr lang="en-US" dirty="0" smtClean="0"/>
              <a:t>"));</a:t>
            </a:r>
          </a:p>
          <a:p>
            <a:pPr marL="0" indent="0">
              <a:buNone/>
            </a:pPr>
            <a:r>
              <a:rPr lang="en-US" dirty="0" smtClean="0"/>
              <a:t>for(</a:t>
            </a:r>
            <a:r>
              <a:rPr lang="en-US" dirty="0" err="1" smtClean="0"/>
              <a:t>Map.Entry</a:t>
            </a:r>
            <a:r>
              <a:rPr lang="en-US" dirty="0" smtClean="0"/>
              <a:t>&lt;</a:t>
            </a:r>
            <a:r>
              <a:rPr lang="en-US" dirty="0" err="1" smtClean="0"/>
              <a:t>String,Integer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</a:t>
            </a:r>
            <a:r>
              <a:rPr lang="en-US" dirty="0"/>
              <a:t>: </a:t>
            </a:r>
            <a:r>
              <a:rPr lang="en-US" dirty="0" err="1" smtClean="0"/>
              <a:t>ages.entrySet</a:t>
            </a:r>
            <a:r>
              <a:rPr lang="en-US" dirty="0" smtClean="0"/>
              <a:t>()) </a:t>
            </a:r>
            <a:r>
              <a:rPr lang="en-US" dirty="0"/>
              <a:t>{</a:t>
            </a:r>
            <a:br>
              <a:rPr lang="en-US" dirty="0"/>
            </a:br>
            <a:r>
              <a:rPr lang="en-US" dirty="0"/>
              <a:t>    S.o.pl(</a:t>
            </a:r>
            <a:r>
              <a:rPr lang="en-US" dirty="0" err="1"/>
              <a:t>e.getKey</a:t>
            </a:r>
            <a:r>
              <a:rPr lang="en-US" dirty="0" smtClean="0"/>
              <a:t>()+": " 		          +</a:t>
            </a:r>
            <a:r>
              <a:rPr lang="en-US" dirty="0" err="1"/>
              <a:t>e.getValue</a:t>
            </a:r>
            <a:r>
              <a:rPr lang="en-US" dirty="0"/>
              <a:t>());</a:t>
            </a:r>
            <a:br>
              <a:rPr lang="en-US" dirty="0"/>
            </a:br>
            <a:r>
              <a:rPr lang="en-US" dirty="0"/>
              <a:t>}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549F9-A50D-4EE7-BB49-2B165961A0DB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170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Dictionaries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Python Dictionary is like a Map in Java</a:t>
            </a:r>
          </a:p>
          <a:p>
            <a:r>
              <a:rPr lang="en-US" dirty="0" smtClean="0"/>
              <a:t>You can use an object as an "index" for an item. The index object is called a "key" and the object stored is called a "value"</a:t>
            </a:r>
          </a:p>
          <a:p>
            <a:r>
              <a:rPr lang="en-US" dirty="0" smtClean="0"/>
              <a:t>You can use any object – they don't have to be integers, and they aren't stored sequentially in memory</a:t>
            </a:r>
          </a:p>
          <a:p>
            <a:r>
              <a:rPr lang="en-US" dirty="0" smtClean="0"/>
              <a:t>You can iterate through all the entries in a dictionary, or look up an item by its key</a:t>
            </a:r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Yoder</a:t>
            </a:r>
            <a:endParaRPr lang="en-US" alt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549F9-A50D-4EE7-BB49-2B165961A0DB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410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Some important methods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items() returns a list of all keys and values, where each item is a tuple holding (key, value)</a:t>
            </a:r>
          </a:p>
          <a:p>
            <a:r>
              <a:rPr lang="en-US" dirty="0" smtClean="0"/>
              <a:t>keys() returns a list of all keys</a:t>
            </a:r>
          </a:p>
          <a:p>
            <a:r>
              <a:rPr lang="en-US" dirty="0" smtClean="0"/>
              <a:t>values() returns a list of all values</a:t>
            </a:r>
          </a:p>
          <a:p>
            <a:r>
              <a:rPr lang="en-US" dirty="0" err="1" smtClean="0"/>
              <a:t>has_key</a:t>
            </a:r>
            <a:r>
              <a:rPr lang="en-US" dirty="0" smtClean="0"/>
              <a:t>(</a:t>
            </a:r>
            <a:r>
              <a:rPr lang="en-US" i="1" dirty="0" smtClean="0"/>
              <a:t>k</a:t>
            </a:r>
            <a:r>
              <a:rPr lang="en-US" dirty="0" smtClean="0"/>
              <a:t>) returns true if the value is stored in the list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0536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on Lab 6?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Dictionaries?</a:t>
            </a:r>
          </a:p>
          <a:p>
            <a:r>
              <a:rPr lang="en-US" dirty="0" smtClean="0"/>
              <a:t>Writing the code?</a:t>
            </a:r>
          </a:p>
          <a:p>
            <a:r>
              <a:rPr lang="en-US" dirty="0" smtClean="0"/>
              <a:t>Excellent credit?</a:t>
            </a:r>
          </a:p>
          <a:p>
            <a:pPr lvl="1"/>
            <a:r>
              <a:rPr lang="en-US" dirty="0" smtClean="0"/>
              <a:t>Persistent connections?</a:t>
            </a:r>
          </a:p>
          <a:p>
            <a:pPr lvl="1"/>
            <a:r>
              <a:rPr lang="en-US" dirty="0" smtClean="0"/>
              <a:t>Implementing caching?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5938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2892846a-ed50-48eb-975d-f15e87a34fd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58137</TotalTime>
  <Words>1169</Words>
  <Application>Microsoft Office PowerPoint</Application>
  <PresentationFormat>On-screen Show (4:3)</PresentationFormat>
  <Paragraphs>276</Paragraphs>
  <Slides>21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Gill Sans MT</vt:lpstr>
      <vt:lpstr>Tahoma</vt:lpstr>
      <vt:lpstr>Times New Roman</vt:lpstr>
      <vt:lpstr>Wingdings</vt:lpstr>
      <vt:lpstr>2_Network</vt:lpstr>
      <vt:lpstr>    CS2911 Week 6, Lab</vt:lpstr>
      <vt:lpstr>Quiz Outcomes</vt:lpstr>
      <vt:lpstr>Muddiest Point 5-1</vt:lpstr>
      <vt:lpstr>Muddiest Point 5-1</vt:lpstr>
      <vt:lpstr>Muddiest Point 5-1</vt:lpstr>
      <vt:lpstr>Introduction to Python</vt:lpstr>
      <vt:lpstr>Dictionaries</vt:lpstr>
      <vt:lpstr>Some important methods</vt:lpstr>
      <vt:lpstr>Questions on Lab 6?</vt:lpstr>
      <vt:lpstr>Unencrypted SMTP without Authentication</vt:lpstr>
      <vt:lpstr>Unencrypted SMTP without Authentication (cont.)</vt:lpstr>
      <vt:lpstr>Looking Forward</vt:lpstr>
      <vt:lpstr>SMTP with STARTTLS and AUTH LOGIN (1)</vt:lpstr>
      <vt:lpstr>SMTP with STARTTLS and AUTH LOGIN (2)</vt:lpstr>
      <vt:lpstr>SMTP with STARTTLS with AUTH LOGIN (3)</vt:lpstr>
      <vt:lpstr>Base64 encoding</vt:lpstr>
      <vt:lpstr>Sending/Receiving  Encrypted Data in Python</vt:lpstr>
      <vt:lpstr>Sending/Receiving  Encrypted Data in Python</vt:lpstr>
      <vt:lpstr>Sending/Receiving  Encrypted Data in Python</vt:lpstr>
      <vt:lpstr>PowerPoint Presentation</vt:lpstr>
      <vt:lpstr>Acknowledgement</vt:lpstr>
    </vt:vector>
  </TitlesOfParts>
  <Company>MSOE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Yoder, Dr. Josiah</cp:lastModifiedBy>
  <cp:revision>1759</cp:revision>
  <cp:lastPrinted>2016-10-10T14:49:12Z</cp:lastPrinted>
  <dcterms:created xsi:type="dcterms:W3CDTF">1999-09-06T21:32:20Z</dcterms:created>
  <dcterms:modified xsi:type="dcterms:W3CDTF">2016-10-13T16:21:40Z</dcterms:modified>
</cp:coreProperties>
</file>