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notesSlides/notesSlide20.xml" ContentType="application/vnd.openxmlformats-officedocument.presentationml.notesSlide+xml"/>
  <Override PartName="/ppt/tags/tag18.xml" ContentType="application/vnd.openxmlformats-officedocument.presentationml.tags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notesSlides/notesSlide22.xml" ContentType="application/vnd.openxmlformats-officedocument.presentationml.notesSlide+xml"/>
  <Override PartName="/ppt/tags/tag20.xml" ContentType="application/vnd.openxmlformats-officedocument.presentationml.tags+xml"/>
  <Override PartName="/ppt/notesSlides/notesSlide23.xml" ContentType="application/vnd.openxmlformats-officedocument.presentationml.notesSlide+xml"/>
  <Override PartName="/ppt/tags/tag21.xml" ContentType="application/vnd.openxmlformats-officedocument.presentationml.tags+xml"/>
  <Override PartName="/ppt/notesSlides/notesSlide24.xml" ContentType="application/vnd.openxmlformats-officedocument.presentationml.notesSlide+xml"/>
  <Override PartName="/ppt/tags/tag22.xml" ContentType="application/vnd.openxmlformats-officedocument.presentationml.tags+xml"/>
  <Override PartName="/ppt/notesSlides/notesSlide25.xml" ContentType="application/vnd.openxmlformats-officedocument.presentationml.notesSlide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0"/>
  </p:notesMasterIdLst>
  <p:handoutMasterIdLst>
    <p:handoutMasterId r:id="rId31"/>
  </p:handoutMasterIdLst>
  <p:sldIdLst>
    <p:sldId id="320" r:id="rId2"/>
    <p:sldId id="467" r:id="rId3"/>
    <p:sldId id="509" r:id="rId4"/>
    <p:sldId id="536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5" r:id="rId14"/>
    <p:sldId id="533" r:id="rId15"/>
    <p:sldId id="505" r:id="rId16"/>
    <p:sldId id="325" r:id="rId17"/>
    <p:sldId id="510" r:id="rId18"/>
    <p:sldId id="514" r:id="rId19"/>
    <p:sldId id="515" r:id="rId20"/>
    <p:sldId id="516" r:id="rId21"/>
    <p:sldId id="517" r:id="rId22"/>
    <p:sldId id="518" r:id="rId23"/>
    <p:sldId id="519" r:id="rId24"/>
    <p:sldId id="520" r:id="rId25"/>
    <p:sldId id="521" r:id="rId26"/>
    <p:sldId id="522" r:id="rId27"/>
    <p:sldId id="523" r:id="rId28"/>
    <p:sldId id="524" r:id="rId2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18" autoAdjust="0"/>
    <p:restoredTop sz="71517" autoAdjust="0"/>
  </p:normalViewPr>
  <p:slideViewPr>
    <p:cSldViewPr>
      <p:cViewPr varScale="1">
        <p:scale>
          <a:sx n="60" d="100"/>
          <a:sy n="60" d="100"/>
        </p:scale>
        <p:origin x="146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17 October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17 October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baseline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6-1 1,3,5,6,7,11-16</a:t>
            </a: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17 October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37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35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17q1</a:t>
            </a:r>
            <a:r>
              <a:rPr lang="en-US" baseline="0" dirty="0" smtClean="0"/>
              <a:t> corrected </a:t>
            </a:r>
            <a:r>
              <a:rPr lang="en-US" baseline="0" smtClean="0"/>
              <a:t>after class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53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(CS2911)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1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17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917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60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4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511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5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8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854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328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622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50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6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17q1</a:t>
            </a:r>
            <a:r>
              <a:rPr lang="en-US" baseline="0" smtClean="0"/>
              <a:t> although added after class, addressed verbally in lab</a:t>
            </a:r>
            <a:endParaRPr lang="en-US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2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Describe</a:t>
            </a:r>
            <a:r>
              <a:rPr lang="en-US" dirty="0" smtClean="0"/>
              <a:t> how characters are encoded in the HTTP protocol </a:t>
            </a:r>
            <a:r>
              <a:rPr lang="en-US" i="1" dirty="0" smtClean="0"/>
              <a:t>[duplicate?]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6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17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72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25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26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80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mith@msoe.ed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@aol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0/Videos#vid-crypto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-web.msoe.edu/yoder/cs2910/Videos#vid-rsa" TargetMode="External"/><Relationship Id="rId5" Type="http://schemas.openxmlformats.org/officeDocument/2006/relationships/hyperlink" Target="https://faculty-web.msoe.edu/yoder/cs2910/Videos#vid-modarith" TargetMode="External"/><Relationship Id="rId4" Type="http://schemas.openxmlformats.org/officeDocument/2006/relationships/hyperlink" Target="https://faculty-web.msoe.edu/yoder/cs2910/Videos#vid-cryptopub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@msoe.edu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648#section-4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4954#ref-BASE64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6,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i="1" dirty="0" smtClean="0">
              <a:sym typeface="Wingdings" panose="05000000000000000000" pitchFamily="2" charset="2"/>
            </a:endParaRPr>
          </a:p>
          <a:p>
            <a:pPr lvl="1"/>
            <a:r>
              <a:rPr lang="en-US" b="1" i="1" dirty="0" smtClean="0">
                <a:sym typeface="Wingdings" panose="05000000000000000000" pitchFamily="2" charset="2"/>
              </a:rPr>
              <a:t>Return Quiz 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Internet Message (email) format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SMTP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IMAP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7, Monday: Half-Exam 2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 message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A341 CLOSE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A341 OK CLOSE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06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 message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A202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3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3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5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8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A202 OK EXPUNGE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378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 message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C: A003 APPEND saved-messages (\Seen)  {310}</a:t>
            </a:r>
          </a:p>
          <a:p>
            <a:pPr marL="0" indent="0">
              <a:buNone/>
            </a:pPr>
            <a:r>
              <a:rPr lang="en-US" sz="2000" dirty="0" smtClean="0"/>
              <a:t>S: + Ready for literal data</a:t>
            </a:r>
          </a:p>
          <a:p>
            <a:pPr marL="0" indent="0">
              <a:buNone/>
            </a:pPr>
            <a:r>
              <a:rPr lang="en-US" sz="2000" dirty="0"/>
              <a:t>C: Date: Mon, 7 Feb 1994 21:52:25 -0800 (PST)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From: Fred </a:t>
            </a:r>
            <a:r>
              <a:rPr lang="en-US" sz="2000" dirty="0" err="1"/>
              <a:t>Foobar</a:t>
            </a:r>
            <a:r>
              <a:rPr lang="en-US" sz="2000" dirty="0"/>
              <a:t> &lt;foobar@Blurdybloop.COM&gt;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Subject: afternoon meeting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To: mooch@owatagu.siam.edu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Message-Id: &lt;B27397-0100000@Blurdybloop.COM&gt;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MIME-Version: 1.0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Content-Type: TEXT/PLAIN; CHARSET=US-ASCII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Hello Joe, do you think we can meet at 3:30 tomorrow?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</a:t>
            </a:r>
            <a:r>
              <a:rPr lang="en-US" sz="2000" dirty="0"/>
              <a:t>: A003 OK APPEND completed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83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Security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092256"/>
              </p:ext>
            </p:extLst>
          </p:nvPr>
        </p:nvGraphicFramePr>
        <p:xfrm>
          <a:off x="457200" y="1719263"/>
          <a:ext cx="8229600" cy="29260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76400"/>
                <a:gridCol w="3352800"/>
                <a:gridCol w="320040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SMTP STARTTLS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SMTP over SSL/TLS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RFC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(no standard needed)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Port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465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Security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Plain-text</a:t>
                      </a:r>
                      <a:r>
                        <a:rPr lang="en-US" sz="2400" baseline="0" dirty="0" smtClean="0"/>
                        <a:t> IMAP port with ability to switch to TLS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Dedicated port for SMTP wrapped in TLS</a:t>
                      </a:r>
                    </a:p>
                    <a:p>
                      <a:endParaRPr lang="en-US" sz="24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0" y="5840968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More info: https</a:t>
            </a:r>
            <a:r>
              <a:rPr lang="en-US" dirty="0"/>
              <a:t>://www.fastmail.com/help/technical/ssltlsstarttls.html</a:t>
            </a:r>
          </a:p>
        </p:txBody>
      </p:sp>
    </p:spTree>
    <p:extLst>
      <p:ext uri="{BB962C8B-B14F-4D97-AF65-F5344CB8AC3E}">
        <p14:creationId xmlns:p14="http://schemas.microsoft.com/office/powerpoint/2010/main" val="2617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 Security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19263"/>
          <a:ext cx="8229600" cy="29260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76400"/>
                <a:gridCol w="3352800"/>
                <a:gridCol w="320040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IMAP over SSL/TLS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IMAP STARTTLS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RFC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(no standard needed)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RFC 2595, 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RFC 4616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Port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Security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Dedicated port for IMAP wrapped in TLS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Plain-text</a:t>
                      </a:r>
                      <a:r>
                        <a:rPr lang="en-US" sz="2400" baseline="0" dirty="0" smtClean="0"/>
                        <a:t> IMAP port with ability to switch to TLS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SMTP slides for </a:t>
            </a:r>
            <a:br>
              <a:rPr lang="en-US" dirty="0" smtClean="0"/>
            </a:br>
            <a:r>
              <a:rPr lang="en-US" dirty="0" smtClean="0"/>
              <a:t>Lab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1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Lab 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Dictionaries?</a:t>
            </a:r>
          </a:p>
          <a:p>
            <a:r>
              <a:rPr lang="en-US" dirty="0" smtClean="0"/>
              <a:t>Writing the code?</a:t>
            </a:r>
          </a:p>
          <a:p>
            <a:r>
              <a:rPr lang="en-US" dirty="0" smtClean="0"/>
              <a:t>Excellent credit?</a:t>
            </a:r>
          </a:p>
          <a:p>
            <a:pPr lvl="1"/>
            <a:r>
              <a:rPr lang="en-US" dirty="0" smtClean="0"/>
              <a:t>Persistent connections?</a:t>
            </a:r>
          </a:p>
          <a:p>
            <a:pPr lvl="1"/>
            <a:r>
              <a:rPr lang="en-US" dirty="0" smtClean="0"/>
              <a:t>Implementing caching?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Unencrypted SMTP without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605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S: 220 aol.com Simple Mail Transfer Service Ready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 smtClean="0"/>
              <a:t>S: 250-aol.com greets msoe.edu</a:t>
            </a:r>
          </a:p>
          <a:p>
            <a:pPr marL="0" indent="0">
              <a:buNone/>
            </a:pPr>
            <a:r>
              <a:rPr lang="en-US" dirty="0" smtClean="0"/>
              <a:t>S: 250-8BITMIME</a:t>
            </a:r>
          </a:p>
          <a:p>
            <a:pPr marL="0" indent="0">
              <a:buNone/>
            </a:pPr>
            <a:r>
              <a:rPr lang="en-US" dirty="0" smtClean="0"/>
              <a:t>S: 250-SIZE</a:t>
            </a:r>
          </a:p>
          <a:p>
            <a:pPr marL="0" indent="0">
              <a:buNone/>
            </a:pPr>
            <a:r>
              <a:rPr lang="en-US" dirty="0" smtClean="0"/>
              <a:t>S: 250-DSN</a:t>
            </a:r>
          </a:p>
          <a:p>
            <a:pPr marL="0" indent="0">
              <a:buNone/>
            </a:pPr>
            <a:r>
              <a:rPr lang="en-US" dirty="0" smtClean="0"/>
              <a:t>S: 250 HELP</a:t>
            </a:r>
          </a:p>
          <a:p>
            <a:pPr marL="0" indent="0">
              <a:buNone/>
            </a:pPr>
            <a:r>
              <a:rPr lang="en-US" dirty="0" smtClean="0"/>
              <a:t>C: MAIL FROM: &lt;</a:t>
            </a:r>
            <a:r>
              <a:rPr lang="en-US" dirty="0" smtClean="0">
                <a:hlinkClick r:id="rId3"/>
              </a:rPr>
              <a:t>smith@msoe.edu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80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5-1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402155"/>
              </p:ext>
            </p:extLst>
          </p:nvPr>
        </p:nvGraphicFramePr>
        <p:xfrm>
          <a:off x="457200" y="1686630"/>
          <a:ext cx="8229600" cy="44119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the client sends an "e-mail" over a SMTP, then selects the AUTH LOGIN option, are they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actually sending the ASCII chars VXN1cm5..... or actually "student@msoe.edu"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that then gets encrypted?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Base64 and Encryption</a:t>
                      </a:r>
                    </a:p>
                  </a:txBody>
                  <a:tcPr marL="7620" marR="7620" marT="7620" marB="0" anchor="b"/>
                </a:tc>
              </a:tr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we want to play around with networking in other languages, would it be possible to get help setting those up in office hours? 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[Yes]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Beyond scope of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class, but yes!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don't have questions yet because I don't know what I don't understand... if that makes sense. I am sure as I delve into the lab I will encounter questions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None… yet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0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Unencrypted SMTP without Authentication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6053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C: RCPT TO: &lt;jones@aol.com&gt;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r>
              <a:rPr lang="en-US" dirty="0"/>
              <a:t>C: RCPT </a:t>
            </a:r>
            <a:r>
              <a:rPr lang="en-US" dirty="0" smtClean="0"/>
              <a:t>TO: &lt;</a:t>
            </a:r>
            <a:r>
              <a:rPr lang="en-US" dirty="0" smtClean="0">
                <a:hlinkClick r:id="rId3"/>
              </a:rPr>
              <a:t>frank@aol.com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S: 550 No such user here</a:t>
            </a:r>
          </a:p>
          <a:p>
            <a:pPr marL="0" indent="0">
              <a:buNone/>
            </a:pPr>
            <a:r>
              <a:rPr lang="en-US" dirty="0" smtClean="0"/>
              <a:t>C: DATA</a:t>
            </a:r>
          </a:p>
          <a:p>
            <a:pPr marL="0" indent="0">
              <a:buNone/>
            </a:pPr>
            <a:r>
              <a:rPr lang="en-US" dirty="0" smtClean="0"/>
              <a:t>S: 354 Start email input; end with &lt;CRLF&gt;.&lt;CRLF&gt;</a:t>
            </a:r>
          </a:p>
          <a:p>
            <a:pPr marL="0" indent="0">
              <a:buNone/>
            </a:pPr>
            <a:r>
              <a:rPr lang="en-US" dirty="0" smtClean="0"/>
              <a:t>C: Here's my message</a:t>
            </a:r>
          </a:p>
          <a:p>
            <a:pPr marL="0" indent="0">
              <a:buNone/>
            </a:pPr>
            <a:r>
              <a:rPr lang="en-US" dirty="0" smtClean="0"/>
              <a:t>C: It's a long one</a:t>
            </a:r>
          </a:p>
          <a:p>
            <a:pPr marL="0" indent="0">
              <a:buNone/>
            </a:pPr>
            <a:r>
              <a:rPr lang="en-US" dirty="0" smtClean="0"/>
              <a:t>C: Now I'm done. But does the server know it?</a:t>
            </a:r>
          </a:p>
          <a:p>
            <a:pPr marL="0" indent="0">
              <a:buNone/>
            </a:pPr>
            <a:r>
              <a:rPr lang="en-US" dirty="0" smtClean="0"/>
              <a:t>C: .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r>
              <a:rPr lang="en-US" dirty="0" smtClean="0"/>
              <a:t>C: QUIT</a:t>
            </a:r>
          </a:p>
          <a:p>
            <a:pPr marL="0" indent="0">
              <a:buNone/>
            </a:pPr>
            <a:r>
              <a:rPr lang="en-US" dirty="0" smtClean="0"/>
              <a:t>S: 221 aol.com Service closing transmission channel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70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Cryptography Videos: (From Week 9)</a:t>
            </a:r>
          </a:p>
          <a:p>
            <a:pPr lvl="1"/>
            <a:r>
              <a:rPr lang="en-US" dirty="0">
                <a:hlinkClick r:id="rId3"/>
              </a:rPr>
              <a:t>Cryptography in network protocols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Public key cryptography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Modular arithmetic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RSA encryption</a:t>
            </a:r>
            <a:endParaRPr lang="en-US" dirty="0"/>
          </a:p>
          <a:p>
            <a:r>
              <a:rPr lang="en-US" dirty="0" smtClean="0"/>
              <a:t>Encryption: Plaintext -&gt; </a:t>
            </a:r>
            <a:r>
              <a:rPr lang="en-US" dirty="0" err="1" smtClean="0"/>
              <a:t>Ciphertext</a:t>
            </a:r>
            <a:endParaRPr lang="en-US" dirty="0" smtClean="0"/>
          </a:p>
          <a:p>
            <a:r>
              <a:rPr lang="en-US" dirty="0" smtClean="0"/>
              <a:t>Decryption: </a:t>
            </a:r>
            <a:r>
              <a:rPr lang="en-US" dirty="0" err="1" smtClean="0"/>
              <a:t>Ciphertext</a:t>
            </a:r>
            <a:r>
              <a:rPr lang="en-US" dirty="0" smtClean="0"/>
              <a:t> -&gt; Plaintext</a:t>
            </a:r>
          </a:p>
          <a:p>
            <a:r>
              <a:rPr lang="en-US" dirty="0" smtClean="0"/>
              <a:t>Both require a "key"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11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and AUTH LOGIN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S: 220 aol.com ESMTP MAIL Service ready …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 smtClean="0"/>
              <a:t>S: 250-aol.com Hello [10.10.10.10]</a:t>
            </a:r>
          </a:p>
          <a:p>
            <a:pPr marL="0" indent="0">
              <a:buNone/>
            </a:pPr>
            <a:r>
              <a:rPr lang="en-US" dirty="0" smtClean="0"/>
              <a:t>S: 250-PIPELINING</a:t>
            </a:r>
          </a:p>
          <a:p>
            <a:pPr marL="0" indent="0">
              <a:buNone/>
            </a:pPr>
            <a:r>
              <a:rPr lang="en-US" dirty="0" smtClean="0"/>
              <a:t>S: 250-DSN</a:t>
            </a:r>
          </a:p>
          <a:p>
            <a:pPr marL="0" indent="0">
              <a:buNone/>
            </a:pPr>
            <a:r>
              <a:rPr lang="en-US" dirty="0" smtClean="0"/>
              <a:t>S: 250-ENHANCEDSTATUSCODES</a:t>
            </a:r>
          </a:p>
          <a:p>
            <a:pPr marL="0" indent="0">
              <a:buNone/>
            </a:pPr>
            <a:r>
              <a:rPr lang="en-US" dirty="0" smtClean="0"/>
              <a:t>S: 250-</a:t>
            </a:r>
            <a:r>
              <a:rPr lang="en-US" b="1" dirty="0" smtClean="0"/>
              <a:t>STARTTLS</a:t>
            </a:r>
          </a:p>
          <a:p>
            <a:pPr marL="0" indent="0">
              <a:buNone/>
            </a:pPr>
            <a:r>
              <a:rPr lang="en-US" dirty="0" smtClean="0"/>
              <a:t>S: 250-8BITMIME</a:t>
            </a:r>
          </a:p>
          <a:p>
            <a:pPr marL="0" indent="0">
              <a:buNone/>
            </a:pPr>
            <a:r>
              <a:rPr lang="en-US" dirty="0" smtClean="0"/>
              <a:t>S: 250 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68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and AUTH LOGIN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C: STARTTLS</a:t>
            </a:r>
          </a:p>
          <a:p>
            <a:pPr marL="0" indent="0">
              <a:buNone/>
            </a:pPr>
            <a:r>
              <a:rPr lang="en-US" dirty="0" smtClean="0"/>
              <a:t>S: 220 2.0.0 SMTP server ready</a:t>
            </a:r>
          </a:p>
          <a:p>
            <a:pPr marL="0" indent="0">
              <a:buNone/>
            </a:pPr>
            <a:r>
              <a:rPr lang="en-US" dirty="0" smtClean="0"/>
              <a:t>---- Everything beyond this point is sent encrypted ----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/>
              <a:t>S: 250-aol.com Hello [10.10.10.10]</a:t>
            </a:r>
          </a:p>
          <a:p>
            <a:pPr marL="0" indent="0">
              <a:buNone/>
            </a:pPr>
            <a:r>
              <a:rPr lang="en-US" dirty="0"/>
              <a:t>S: 250-PIPELINING</a:t>
            </a:r>
          </a:p>
          <a:p>
            <a:pPr marL="0" indent="0">
              <a:buNone/>
            </a:pPr>
            <a:r>
              <a:rPr lang="en-US" dirty="0"/>
              <a:t>S: 250-DSN</a:t>
            </a:r>
          </a:p>
          <a:p>
            <a:pPr marL="0" indent="0">
              <a:buNone/>
            </a:pPr>
            <a:r>
              <a:rPr lang="en-US" dirty="0"/>
              <a:t>S: 250-ENHANCEDSTATUSCODES</a:t>
            </a:r>
          </a:p>
          <a:p>
            <a:pPr marL="0" indent="0">
              <a:buNone/>
            </a:pPr>
            <a:r>
              <a:rPr lang="en-US" dirty="0"/>
              <a:t>S: </a:t>
            </a:r>
            <a:r>
              <a:rPr lang="en-US" dirty="0" smtClean="0"/>
              <a:t>250-</a:t>
            </a:r>
            <a:r>
              <a:rPr lang="en-US" b="1" dirty="0" smtClean="0"/>
              <a:t>AUTH LOGIN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S: 250-8BITMIME</a:t>
            </a:r>
          </a:p>
          <a:p>
            <a:pPr marL="0" indent="0">
              <a:buNone/>
            </a:pPr>
            <a:r>
              <a:rPr lang="en-US" dirty="0"/>
              <a:t>S: 250 </a:t>
            </a:r>
            <a:r>
              <a:rPr lang="en-US" dirty="0" smtClean="0"/>
              <a:t>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99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with AUTH LOGIN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C: AUTH </a:t>
            </a:r>
            <a:r>
              <a:rPr lang="en-US" dirty="0" smtClean="0"/>
              <a:t>LOGIN</a:t>
            </a:r>
          </a:p>
          <a:p>
            <a:pPr marL="0" indent="0">
              <a:buNone/>
            </a:pPr>
            <a:r>
              <a:rPr lang="en-US" dirty="0" smtClean="0"/>
              <a:t>S: 334 VXN1cm5hbWU6</a:t>
            </a:r>
          </a:p>
          <a:p>
            <a:pPr marL="0" indent="0">
              <a:buNone/>
            </a:pPr>
            <a:r>
              <a:rPr lang="en-US" dirty="0" smtClean="0"/>
              <a:t>C: c3R1ZGVudEBtc291LmVkdQ==</a:t>
            </a:r>
          </a:p>
          <a:p>
            <a:pPr marL="0" indent="0">
              <a:buNone/>
            </a:pPr>
            <a:r>
              <a:rPr lang="en-US" dirty="0" smtClean="0"/>
              <a:t>S: 334 UGFzc3dvcmQ6</a:t>
            </a:r>
          </a:p>
          <a:p>
            <a:pPr marL="0" indent="0">
              <a:buNone/>
            </a:pPr>
            <a:r>
              <a:rPr lang="en-US" dirty="0" smtClean="0"/>
              <a:t>C: bW9ua2V5</a:t>
            </a:r>
          </a:p>
          <a:p>
            <a:pPr marL="0" indent="0">
              <a:buNone/>
            </a:pPr>
            <a:r>
              <a:rPr lang="en-US" dirty="0" smtClean="0"/>
              <a:t>S: 235 2.7.0 Authentication successful</a:t>
            </a:r>
          </a:p>
          <a:p>
            <a:pPr marL="0" indent="0">
              <a:buNone/>
            </a:pPr>
            <a:r>
              <a:rPr lang="en-US" dirty="0" smtClean="0"/>
              <a:t>C: MAIL FROM: &lt;</a:t>
            </a:r>
            <a:r>
              <a:rPr lang="en-US" dirty="0" smtClean="0">
                <a:hlinkClick r:id="rId3"/>
              </a:rPr>
              <a:t>student@msoe.edu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… (The rest is the same as unencrypted)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4419600" y="1524000"/>
            <a:ext cx="3276600" cy="609600"/>
          </a:xfrm>
          <a:prstGeom prst="wedgeRectCallout">
            <a:avLst>
              <a:gd name="adj1" fmla="val -41693"/>
              <a:gd name="adj2" fmla="val 933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Username:"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62600" y="2209800"/>
            <a:ext cx="3498937" cy="609600"/>
          </a:xfrm>
          <a:prstGeom prst="wedgeRectCallout">
            <a:avLst>
              <a:gd name="adj1" fmla="val -40928"/>
              <a:gd name="adj2" fmla="val 72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student@msoe.edu"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62600" y="3429000"/>
            <a:ext cx="3276600" cy="609600"/>
          </a:xfrm>
          <a:prstGeom prst="wedgeRectCallout">
            <a:avLst>
              <a:gd name="adj1" fmla="val -80687"/>
              <a:gd name="adj2" fmla="val -2787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"Password:"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276600" y="3886200"/>
            <a:ext cx="2130468" cy="609600"/>
          </a:xfrm>
          <a:prstGeom prst="wedgeRectCallout">
            <a:avLst>
              <a:gd name="adj1" fmla="val -62971"/>
              <a:gd name="adj2" fmla="val -11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"monkey"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70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Base64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tools.ietf.org/html/rfc4648#section-4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the base64 package, already imported in the lab template.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RFC 4648 base-64 encoding, as specified in the latest AUTH LOGIN RFC, </a:t>
            </a:r>
            <a:r>
              <a:rPr lang="en-US" dirty="0" smtClean="0">
                <a:hlinkClick r:id="rId4"/>
              </a:rPr>
              <a:t>RFC 4954</a:t>
            </a:r>
            <a:r>
              <a:rPr lang="en-US" dirty="0" smtClean="0"/>
              <a:t>. This is the same as the base-64 encoding defined in RFC 3548.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41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context = </a:t>
            </a:r>
            <a:r>
              <a:rPr lang="en-US" sz="3600" dirty="0" err="1"/>
              <a:t>ssl.create_default_context</a:t>
            </a:r>
            <a:r>
              <a:rPr lang="en-US" sz="3600" dirty="0"/>
              <a:t>()</a:t>
            </a:r>
          </a:p>
          <a:p>
            <a:pPr marL="0" indent="0">
              <a:buNone/>
            </a:pPr>
            <a:r>
              <a:rPr lang="en-US" sz="3600" dirty="0" err="1"/>
              <a:t>wrapped_socket</a:t>
            </a:r>
            <a:r>
              <a:rPr lang="en-US" sz="3600" dirty="0"/>
              <a:t> </a:t>
            </a:r>
            <a:r>
              <a:rPr lang="en-US" sz="3600" dirty="0" smtClean="0"/>
              <a:t>=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 err="1" smtClean="0"/>
              <a:t>context.wrap_socket</a:t>
            </a:r>
            <a:r>
              <a:rPr lang="en-US" sz="3600" dirty="0" smtClean="0"/>
              <a:t>(</a:t>
            </a:r>
            <a:r>
              <a:rPr lang="en-US" sz="3600" dirty="0" err="1" smtClean="0"/>
              <a:t>old_socket</a:t>
            </a:r>
            <a:r>
              <a:rPr lang="en-US" sz="3600" dirty="0"/>
              <a:t>, </a:t>
            </a:r>
            <a:r>
              <a:rPr lang="en-US" sz="3600" dirty="0" smtClean="0"/>
              <a:t>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 err="1" smtClean="0"/>
              <a:t>server_hostname</a:t>
            </a:r>
            <a:r>
              <a:rPr lang="en-US" sz="3600" dirty="0" smtClean="0"/>
              <a:t>=SMTP_SERVER</a:t>
            </a:r>
            <a:r>
              <a:rPr lang="en-US" sz="36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19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 smtClean="0"/>
              <a:t>Some errors if you accidentally receive/send raw/encrypted text when you should send the other:</a:t>
            </a:r>
          </a:p>
          <a:p>
            <a:pPr marL="0" indent="0">
              <a:buNone/>
            </a:pPr>
            <a:r>
              <a:rPr lang="en-US" dirty="0" err="1" smtClean="0"/>
              <a:t>ssl.SSLZeroReturnError</a:t>
            </a:r>
            <a:r>
              <a:rPr lang="en-US" dirty="0" smtClean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 smtClean="0"/>
              <a:t>ssl.SSLError</a:t>
            </a:r>
            <a:r>
              <a:rPr lang="en-US" dirty="0" smtClean="0"/>
              <a:t>: [SSL: UNKNOWN_PROTOCOL] unknown protocol (_ssl.c:590)</a:t>
            </a:r>
          </a:p>
          <a:p>
            <a:pPr marL="0" indent="0">
              <a:buNone/>
            </a:pPr>
            <a:r>
              <a:rPr lang="en-US" dirty="0" err="1" smtClean="0"/>
              <a:t>ssl.SSLError</a:t>
            </a:r>
            <a:r>
              <a:rPr lang="en-US" dirty="0" smtClean="0"/>
              <a:t>: [SSL: WRONG_VERSION_NUMBER] wrong version number (_ssl.c:590)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413"/>
            <a:ext cx="7543800" cy="1295400"/>
          </a:xfrm>
        </p:spPr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Some errors if you use the wrong protocol (which is hard to do with our sample code)</a:t>
            </a:r>
            <a:br>
              <a:rPr lang="en-US" sz="2800" i="1" dirty="0" smtClean="0"/>
            </a:br>
            <a:endParaRPr lang="en-US" sz="2800" i="1" dirty="0" smtClean="0"/>
          </a:p>
          <a:p>
            <a:pPr marL="0" indent="0">
              <a:buNone/>
            </a:pPr>
            <a:r>
              <a:rPr lang="en-US" dirty="0" err="1" smtClean="0"/>
              <a:t>ssl.SSLZeroReturnError</a:t>
            </a:r>
            <a:r>
              <a:rPr lang="en-US" dirty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/>
              <a:t>ssl.SSLEOFError</a:t>
            </a:r>
            <a:r>
              <a:rPr lang="en-US" dirty="0"/>
              <a:t>: EOF occurred in violation of protocol (_ssl.c:590)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60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5-1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131840"/>
              </p:ext>
            </p:extLst>
          </p:nvPr>
        </p:nvGraphicFramePr>
        <p:xfrm>
          <a:off x="457200" y="1686630"/>
          <a:ext cx="8229600" cy="42976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421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role will MX play now?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DNS and SMTP</a:t>
                      </a:r>
                    </a:p>
                  </a:txBody>
                  <a:tcPr marL="7620" marR="7620" marT="7620" marB="0" anchor="b"/>
                </a:tc>
              </a:tr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think I'll just need to muddy through writing some code myself to fully understand.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None… yet</a:t>
                      </a:r>
                    </a:p>
                  </a:txBody>
                  <a:tcPr marL="7620" marR="7620" marT="7620" marB="0" anchor="b"/>
                </a:tc>
              </a:tr>
              <a:tr h="8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we take two half exams in one class period?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 format</a:t>
                      </a:r>
                    </a:p>
                  </a:txBody>
                  <a:tcPr marL="7620" marR="7620" marT="7620" marB="0" anchor="b"/>
                </a:tc>
              </a:tr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would be the best way to prepare for the coding portion of the quiz tomorrow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[See email]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Quiz Practice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5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5-1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737051"/>
              </p:ext>
            </p:extLst>
          </p:nvPr>
        </p:nvGraphicFramePr>
        <p:xfrm>
          <a:off x="457200" y="1686630"/>
          <a:ext cx="8229600" cy="256794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421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the end, you told us that we needed that code to setup the socket for lab 7. I noticed that that slide was not part of our printout though, if we need code from the slides, can you include them in the printout please?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70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Lab 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pytz</a:t>
            </a:r>
            <a:r>
              <a:rPr lang="en-US" dirty="0" smtClean="0"/>
              <a:t> and </a:t>
            </a:r>
            <a:r>
              <a:rPr lang="en-US" dirty="0" err="1" smtClean="0"/>
              <a:t>tzlocal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 sure to check "Install Python 3.5 on path" when installing Python!</a:t>
            </a:r>
          </a:p>
          <a:p>
            <a:r>
              <a:rPr lang="en-US" dirty="0" smtClean="0"/>
              <a:t>Encryption and base-64 encoding?</a:t>
            </a:r>
          </a:p>
          <a:p>
            <a:r>
              <a:rPr lang="en-US" dirty="0" smtClean="0"/>
              <a:t>Transition to encrypted socket?</a:t>
            </a:r>
          </a:p>
          <a:p>
            <a:r>
              <a:rPr lang="en-US" dirty="0" smtClean="0"/>
              <a:t>Design for Lab 7?</a:t>
            </a:r>
          </a:p>
          <a:p>
            <a:pPr lvl="1"/>
            <a:r>
              <a:rPr lang="en-US" dirty="0" smtClean="0"/>
              <a:t>Anticipate repeating code?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63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"/>
            </a:pPr>
            <a:r>
              <a:rPr lang="en-US" b="1" dirty="0"/>
              <a:t>Describe</a:t>
            </a:r>
            <a:r>
              <a:rPr lang="en-US" dirty="0"/>
              <a:t> the roles of the SMTP, IMAP, and POP3 email protocols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Describe</a:t>
            </a:r>
            <a:r>
              <a:rPr lang="en-US" dirty="0"/>
              <a:t> the operation of the SMTP protocol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Explain</a:t>
            </a:r>
            <a:r>
              <a:rPr lang="en-US" dirty="0"/>
              <a:t> how </a:t>
            </a:r>
            <a:r>
              <a:rPr lang="en-US" b="1" dirty="0"/>
              <a:t>SMTP</a:t>
            </a:r>
            <a:r>
              <a:rPr lang="en-US" dirty="0"/>
              <a:t> and </a:t>
            </a:r>
            <a:r>
              <a:rPr lang="en-US" b="1" dirty="0"/>
              <a:t>IMAP</a:t>
            </a:r>
            <a:r>
              <a:rPr lang="en-US" dirty="0"/>
              <a:t> are used, and the server configuration used in contemporary email </a:t>
            </a:r>
            <a:r>
              <a:rPr lang="en-US" dirty="0" smtClean="0"/>
              <a:t>settings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Describe</a:t>
            </a:r>
            <a:r>
              <a:rPr lang="en-US" dirty="0"/>
              <a:t> the differences between POP3 and IMAP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21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Describe</a:t>
            </a:r>
            <a:r>
              <a:rPr lang="en-US" dirty="0"/>
              <a:t> the operation of the IMAP protocol at a high </a:t>
            </a:r>
            <a:r>
              <a:rPr lang="en-US" dirty="0" smtClean="0"/>
              <a:t>level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Describe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 the basic format of Internet Messages (email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/>
              <a:t>Describe</a:t>
            </a:r>
            <a:r>
              <a:rPr lang="en-US" dirty="0"/>
              <a:t> how character sets are encoded in in internet messages</a:t>
            </a:r>
          </a:p>
          <a:p>
            <a:r>
              <a:rPr lang="en-US" dirty="0" smtClean="0"/>
              <a:t>(Lab 7)</a:t>
            </a:r>
            <a:r>
              <a:rPr lang="en-US" b="1" dirty="0" smtClean="0"/>
              <a:t> Program</a:t>
            </a:r>
            <a:r>
              <a:rPr lang="en-US" dirty="0"/>
              <a:t> an email interface in Python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11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Hierarchy of folders</a:t>
            </a:r>
          </a:p>
          <a:p>
            <a:r>
              <a:rPr lang="en-US" dirty="0" smtClean="0"/>
              <a:t>Selective listing, fetching, and searching</a:t>
            </a:r>
          </a:p>
          <a:p>
            <a:pPr lvl="1"/>
            <a:r>
              <a:rPr lang="en-US" dirty="0" smtClean="0"/>
              <a:t>Even selective download of part of a message</a:t>
            </a:r>
          </a:p>
          <a:p>
            <a:r>
              <a:rPr lang="en-US" dirty="0" smtClean="0"/>
              <a:t>Uploading, copying, and deleting messages</a:t>
            </a:r>
          </a:p>
          <a:p>
            <a:r>
              <a:rPr lang="en-US" dirty="0"/>
              <a:t>Simultaneous </a:t>
            </a:r>
            <a:r>
              <a:rPr lang="en-US" dirty="0" smtClean="0"/>
              <a:t>access by multiple clients</a:t>
            </a:r>
          </a:p>
          <a:p>
            <a:r>
              <a:rPr lang="en-US" dirty="0" smtClean="0"/>
              <a:t>But not 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916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</a:t>
            </a:r>
            <a:r>
              <a:rPr lang="en-US" dirty="0"/>
              <a:t>may make </a:t>
            </a:r>
          </a:p>
          <a:p>
            <a:pPr lvl="1"/>
            <a:r>
              <a:rPr lang="en-US" dirty="0"/>
              <a:t>multiple requests</a:t>
            </a:r>
          </a:p>
          <a:p>
            <a:pPr lvl="1"/>
            <a:r>
              <a:rPr lang="en-US" dirty="0"/>
              <a:t>additional requests while waiting for a response</a:t>
            </a:r>
          </a:p>
          <a:p>
            <a:r>
              <a:rPr lang="en-US" dirty="0"/>
              <a:t>Server may</a:t>
            </a:r>
          </a:p>
          <a:p>
            <a:pPr lvl="1"/>
            <a:r>
              <a:rPr lang="en-US" dirty="0"/>
              <a:t>reply in a different order than client requested</a:t>
            </a:r>
          </a:p>
          <a:p>
            <a:pPr lvl="1"/>
            <a:r>
              <a:rPr lang="en-US" dirty="0"/>
              <a:t>interleave two responses</a:t>
            </a:r>
          </a:p>
          <a:p>
            <a:pPr lvl="1"/>
            <a:r>
              <a:rPr lang="en-US" dirty="0"/>
              <a:t>send unsolicited data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4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892846a-ed50-48eb-975d-f15e87a34fd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58697</TotalTime>
  <Words>1386</Words>
  <Application>Microsoft Office PowerPoint</Application>
  <PresentationFormat>On-screen Show (4:3)</PresentationFormat>
  <Paragraphs>381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6, Class 2</vt:lpstr>
      <vt:lpstr>Muddiest Point 5-1</vt:lpstr>
      <vt:lpstr>Muddiest Point 5-1</vt:lpstr>
      <vt:lpstr>Muddiest Point 5-1</vt:lpstr>
      <vt:lpstr>Questions on Lab 7?</vt:lpstr>
      <vt:lpstr>Outcomes</vt:lpstr>
      <vt:lpstr>Outcomes</vt:lpstr>
      <vt:lpstr>IMAP</vt:lpstr>
      <vt:lpstr>IMAP</vt:lpstr>
      <vt:lpstr>IMAP message format</vt:lpstr>
      <vt:lpstr>IMAP message format</vt:lpstr>
      <vt:lpstr>IMAP message format</vt:lpstr>
      <vt:lpstr>SMTP Security</vt:lpstr>
      <vt:lpstr>IMAP Security</vt:lpstr>
      <vt:lpstr>PowerPoint Presentation</vt:lpstr>
      <vt:lpstr>Acknowledgement</vt:lpstr>
      <vt:lpstr>Appendix: SMTP slides for  Lab 7</vt:lpstr>
      <vt:lpstr>Questions on Lab 6?</vt:lpstr>
      <vt:lpstr>Unencrypted SMTP without Authentication</vt:lpstr>
      <vt:lpstr>Unencrypted SMTP without Authentication (cont.)</vt:lpstr>
      <vt:lpstr>Looking Forward</vt:lpstr>
      <vt:lpstr>SMTP with STARTTLS and AUTH LOGIN (1)</vt:lpstr>
      <vt:lpstr>SMTP with STARTTLS and AUTH LOGIN (2)</vt:lpstr>
      <vt:lpstr>SMTP with STARTTLS with AUTH LOGIN (3)</vt:lpstr>
      <vt:lpstr>Base64 encoding</vt:lpstr>
      <vt:lpstr>Sending/Receiving  Encrypted Data in Python</vt:lpstr>
      <vt:lpstr>Sending/Receiving  Encrypted Data in Python</vt:lpstr>
      <vt:lpstr>Sending/Receiving  Encrypted Data in Python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1774</cp:revision>
  <cp:lastPrinted>2016-10-13T14:56:53Z</cp:lastPrinted>
  <dcterms:created xsi:type="dcterms:W3CDTF">1999-09-06T21:32:20Z</dcterms:created>
  <dcterms:modified xsi:type="dcterms:W3CDTF">2016-10-17T21:05:43Z</dcterms:modified>
</cp:coreProperties>
</file>