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9"/>
  </p:notesMasterIdLst>
  <p:handoutMasterIdLst>
    <p:handoutMasterId r:id="rId10"/>
  </p:handoutMasterIdLst>
  <p:sldIdLst>
    <p:sldId id="320" r:id="rId2"/>
    <p:sldId id="467" r:id="rId3"/>
    <p:sldId id="529" r:id="rId4"/>
    <p:sldId id="525" r:id="rId5"/>
    <p:sldId id="527" r:id="rId6"/>
    <p:sldId id="505" r:id="rId7"/>
    <p:sldId id="325" r:id="rId8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8">
          <p15:clr>
            <a:srgbClr val="A4A3A4"/>
          </p15:clr>
        </p15:guide>
        <p15:guide id="2" pos="22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DABFA6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718" autoAdjust="0"/>
    <p:restoredTop sz="71517" autoAdjust="0"/>
  </p:normalViewPr>
  <p:slideViewPr>
    <p:cSldViewPr>
      <p:cViewPr varScale="1">
        <p:scale>
          <a:sx n="60" d="100"/>
          <a:sy n="60" d="100"/>
        </p:scale>
        <p:origin x="1469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529E20D-C01B-46D0-A41A-D6165D8D3A51}" type="datetime3">
              <a:rPr lang="en-US" smtClean="0"/>
              <a:t>14 October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D190EF7B-1EC8-4955-8E30-7A4364FC460B}" type="datetime3">
              <a:rPr lang="en-US" smtClean="0"/>
              <a:t>14 October 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kumimoji="1" lang="en-US" sz="1200" b="1" i="0" kern="1200" baseline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17q1 6-1 1,3,5,6,7,11-16</a:t>
            </a:r>
          </a:p>
          <a:p>
            <a:pPr fontAlgn="base"/>
            <a:endParaRPr kumimoji="1" lang="en-US" sz="1200" b="1" i="0" kern="1200" baseline="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F96CB7F-5ABD-4C30-9F6C-4AEDAA9135B2}" type="datetime3">
              <a:rPr lang="en-US" smtClean="0"/>
              <a:t>14 October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88F59BC-605C-48BC-AD90-4FD76B852341}" type="datetime3">
              <a:rPr lang="en-US" smtClean="0"/>
              <a:t>14 October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51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788F59BC-605C-48BC-AD90-4FD76B852341}" type="datetime3">
              <a:rPr lang="en-US" smtClean="0"/>
              <a:t>14 October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04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14 October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72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
Poll Title: What was the muddiest point? (CS2911)
https://www.polleverywhere.com/free_text_polls/zIp2tH2IVWjXv4H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14 October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61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1CA75B1-1251-4894-85D3-474FE42DF88D}" type="datetime3">
              <a:rPr lang="en-US" smtClean="0"/>
              <a:t>14 October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20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CS2911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CS2911</a:t>
            </a:r>
            <a:br>
              <a:rPr lang="en-US" dirty="0" smtClean="0"/>
            </a:br>
            <a:r>
              <a:rPr lang="en-US" dirty="0" smtClean="0"/>
              <a:t>Week 6, Class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  <a:endParaRPr lang="en-US" b="1" i="1" dirty="0" smtClean="0">
              <a:sym typeface="Wingdings" panose="05000000000000000000" pitchFamily="2" charset="2"/>
            </a:endParaRPr>
          </a:p>
          <a:p>
            <a:pPr lvl="1"/>
            <a:r>
              <a:rPr lang="en-US" b="1" i="1" dirty="0" smtClean="0">
                <a:sym typeface="Wingdings" panose="05000000000000000000" pitchFamily="2" charset="2"/>
              </a:rPr>
              <a:t>Return Quiz 3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Review Muddiest Point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Internet Message (email) format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SMTP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IMAP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Muddiest Point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Week 7, Monday: Half-Exam 2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  <a:p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CS2911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295400"/>
          </a:xfrm>
        </p:spPr>
        <p:txBody>
          <a:bodyPr/>
          <a:lstStyle/>
          <a:p>
            <a:r>
              <a:rPr lang="en-US" dirty="0" smtClean="0"/>
              <a:t>Muddiest Point 6-2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555910"/>
              </p:ext>
            </p:extLst>
          </p:nvPr>
        </p:nvGraphicFramePr>
        <p:xfrm>
          <a:off x="457200" y="1521600"/>
          <a:ext cx="8229600" cy="41529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404555"/>
                <a:gridCol w="1825045"/>
              </a:tblGrid>
              <a:tr h="827970"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u="none" strike="noStrike" dirty="0">
                          <a:effectLst/>
                        </a:rPr>
                        <a:t>If you remove the </a:t>
                      </a:r>
                      <a:r>
                        <a:rPr lang="en-US" sz="2700" b="1" u="none" strike="noStrike" dirty="0">
                          <a:effectLst/>
                        </a:rPr>
                        <a:t>muddiest points</a:t>
                      </a:r>
                      <a:r>
                        <a:rPr lang="en-US" sz="2700" u="none" strike="noStrike" dirty="0">
                          <a:effectLst/>
                        </a:rPr>
                        <a:t> from the hand outs, could you save them somewhere else so that we can see them when we are studying? It is </a:t>
                      </a:r>
                      <a:r>
                        <a:rPr lang="en-US" sz="2700" b="1" u="none" strike="noStrike" dirty="0">
                          <a:effectLst/>
                        </a:rPr>
                        <a:t>helpful to review questions other students have</a:t>
                      </a:r>
                      <a:r>
                        <a:rPr lang="en-US" sz="2700" u="none" strike="noStrike" dirty="0">
                          <a:effectLst/>
                        </a:rPr>
                        <a:t>, and see if I can answer them before a test.</a:t>
                      </a:r>
                      <a:endParaRPr lang="en-US" sz="2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effectLst/>
                        </a:rPr>
                        <a:t>Muddiest </a:t>
                      </a:r>
                      <a:r>
                        <a:rPr lang="en-US" sz="2800" u="none" strike="noStrike" dirty="0">
                          <a:effectLst/>
                        </a:rPr>
                        <a:t>Point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b="1" u="none" strike="noStrike" dirty="0">
                          <a:effectLst/>
                        </a:rPr>
                        <a:t>When is your baby </a:t>
                      </a:r>
                      <a:r>
                        <a:rPr lang="en-US" sz="2700" b="1" u="none" strike="noStrike" dirty="0" err="1">
                          <a:effectLst/>
                        </a:rPr>
                        <a:t>comming</a:t>
                      </a:r>
                      <a:r>
                        <a:rPr lang="en-US" sz="2700" b="1" u="none" strike="noStrike" dirty="0">
                          <a:effectLst/>
                        </a:rPr>
                        <a:t>?</a:t>
                      </a:r>
                      <a:endParaRPr lang="en-US" sz="2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Baby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u="none" strike="noStrike" dirty="0">
                          <a:effectLst/>
                        </a:rPr>
                        <a:t>How is the best way to </a:t>
                      </a:r>
                      <a:r>
                        <a:rPr lang="en-US" sz="2700" b="1" u="none" strike="noStrike" dirty="0">
                          <a:effectLst/>
                        </a:rPr>
                        <a:t>test the code for lab 7?</a:t>
                      </a:r>
                      <a:endParaRPr lang="en-US" sz="2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Lab 7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8307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1295400"/>
          </a:xfrm>
        </p:spPr>
        <p:txBody>
          <a:bodyPr/>
          <a:lstStyle/>
          <a:p>
            <a:r>
              <a:rPr lang="en-US" dirty="0" smtClean="0"/>
              <a:t>Muddiest Point 6-3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29460"/>
              </p:ext>
            </p:extLst>
          </p:nvPr>
        </p:nvGraphicFramePr>
        <p:xfrm>
          <a:off x="457200" y="1521600"/>
          <a:ext cx="8229600" cy="840600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6404555"/>
                <a:gridCol w="1825045"/>
              </a:tblGrid>
              <a:tr h="840600">
                <a:tc>
                  <a:txBody>
                    <a:bodyPr/>
                    <a:lstStyle/>
                    <a:p>
                      <a:pPr algn="l" fontAlgn="b"/>
                      <a:r>
                        <a:rPr lang="en-US" sz="27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What text is sent in base-64? What text is sent encrypted?</a:t>
                      </a:r>
                      <a:endParaRPr lang="en-US" sz="2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effectLst/>
                        </a:rPr>
                        <a:t>Lab 7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457200"/>
          </a:xfrm>
        </p:spPr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4887" y="2362200"/>
            <a:ext cx="5188424" cy="389661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0" y="6233180"/>
            <a:ext cx="6934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"</a:t>
            </a:r>
            <a:r>
              <a:rPr lang="en-US" sz="2800" dirty="0"/>
              <a:t>Silly </a:t>
            </a:r>
            <a:r>
              <a:rPr lang="en-US" sz="2800" dirty="0" smtClean="0"/>
              <a:t>Nintendo"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642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on Lab 7?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Installing </a:t>
            </a:r>
            <a:r>
              <a:rPr lang="en-US" dirty="0" err="1" smtClean="0"/>
              <a:t>pytz</a:t>
            </a:r>
            <a:r>
              <a:rPr lang="en-US" dirty="0" smtClean="0"/>
              <a:t> and </a:t>
            </a:r>
            <a:r>
              <a:rPr lang="en-US" dirty="0" err="1" smtClean="0"/>
              <a:t>tzlocal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Be sure to check "Install Python 3.5 on path" when installing Python!</a:t>
            </a:r>
          </a:p>
          <a:p>
            <a:r>
              <a:rPr lang="en-US" dirty="0" smtClean="0"/>
              <a:t>Encryption and base-64 encoding?</a:t>
            </a:r>
          </a:p>
          <a:p>
            <a:r>
              <a:rPr lang="en-US" dirty="0" smtClean="0"/>
              <a:t>Transition to encrypted socket?</a:t>
            </a:r>
          </a:p>
          <a:p>
            <a:r>
              <a:rPr lang="en-US" dirty="0" smtClean="0"/>
              <a:t>Design for Lab 7?</a:t>
            </a:r>
          </a:p>
          <a:p>
            <a:pPr lvl="1"/>
            <a:r>
              <a:rPr lang="en-US" dirty="0" smtClean="0"/>
              <a:t>Anticipate repeating code?</a:t>
            </a:r>
          </a:p>
          <a:p>
            <a:pPr lvl="1"/>
            <a:r>
              <a:rPr lang="en-US" dirty="0" smtClean="0"/>
              <a:t>How to handle errors cleanly?</a:t>
            </a:r>
          </a:p>
          <a:p>
            <a:r>
              <a:rPr lang="en-US" dirty="0" smtClean="0"/>
              <a:t>How to test Lab 7?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634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b="1" dirty="0"/>
              <a:t>Describe</a:t>
            </a:r>
            <a:r>
              <a:rPr lang="en-US" dirty="0"/>
              <a:t> the operation of </a:t>
            </a:r>
            <a:r>
              <a:rPr lang="en-US" dirty="0" smtClean="0"/>
              <a:t>the SMTP protocol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b="1" dirty="0" smtClean="0"/>
              <a:t>Describe</a:t>
            </a:r>
            <a:r>
              <a:rPr lang="en-US" dirty="0" smtClean="0"/>
              <a:t> the operation of the IMAP protocol at a high level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en-US" b="1" dirty="0"/>
              <a:t>Describe</a:t>
            </a:r>
            <a:r>
              <a:rPr lang="en-US" dirty="0"/>
              <a:t> the basic format of email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/>
              <a:t>Describe</a:t>
            </a:r>
            <a:r>
              <a:rPr lang="en-US" dirty="0"/>
              <a:t> how character sets are encoded in in internet </a:t>
            </a:r>
            <a:r>
              <a:rPr lang="en-US" dirty="0" smtClean="0"/>
              <a:t>messages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/>
              <a:t>Explain</a:t>
            </a:r>
            <a:r>
              <a:rPr lang="en-US" dirty="0"/>
              <a:t> how the character set can be specified for the body in HTTP</a:t>
            </a:r>
            <a:endParaRPr lang="en-US" i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/>
              <a:t>Explain</a:t>
            </a:r>
            <a:r>
              <a:rPr lang="en-US" dirty="0"/>
              <a:t> how URIs can encode characters from alternate character sets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113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CS2911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31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 smtClean="0">
                <a:solidFill>
                  <a:srgbClr val="008000"/>
                </a:solidFill>
                <a:latin typeface="Gill Sans MT" pitchFamily="34" charset="0"/>
              </a:rPr>
              <a:t>Computer </a:t>
            </a: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Networking: A Top Down Approach </a:t>
            </a:r>
            <a: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7</a:t>
            </a:r>
            <a:r>
              <a:rPr lang="en-US" altLang="en-US" sz="3200" baseline="30000" dirty="0" smtClean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 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endParaRPr lang="en-US" altLang="en-US" sz="3200" dirty="0" smtClean="0">
              <a:solidFill>
                <a:srgbClr val="008000"/>
              </a:solidFill>
              <a:latin typeface="Gill Sans MT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1026" name="Picture 2" descr="https://www.pearsonhighered.com/assets/bigcovers/0/1/3/3/01335941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048000"/>
            <a:ext cx="2743200" cy="339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2892846a-ed50-48eb-975d-f15e87a34fd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58314</TotalTime>
  <Words>259</Words>
  <Application>Microsoft Office PowerPoint</Application>
  <PresentationFormat>On-screen Show (4:3)</PresentationFormat>
  <Paragraphs>80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Gill Sans MT</vt:lpstr>
      <vt:lpstr>Tahoma</vt:lpstr>
      <vt:lpstr>Times New Roman</vt:lpstr>
      <vt:lpstr>Wingdings</vt:lpstr>
      <vt:lpstr>2_Network</vt:lpstr>
      <vt:lpstr>    CS2911 Week 6, Class 2</vt:lpstr>
      <vt:lpstr>Muddiest Point 6-2</vt:lpstr>
      <vt:lpstr>Muddiest Point 6-3</vt:lpstr>
      <vt:lpstr>Questions on Lab 7?</vt:lpstr>
      <vt:lpstr>Outcomes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1776</cp:revision>
  <cp:lastPrinted>2016-10-13T14:56:53Z</cp:lastPrinted>
  <dcterms:created xsi:type="dcterms:W3CDTF">1999-09-06T21:32:20Z</dcterms:created>
  <dcterms:modified xsi:type="dcterms:W3CDTF">2016-10-14T21:02:00Z</dcterms:modified>
</cp:coreProperties>
</file>