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3" r:id="rId2"/>
    <p:sldMasterId id="2147483925" r:id="rId3"/>
  </p:sldMasterIdLst>
  <p:notesMasterIdLst>
    <p:notesMasterId r:id="rId45"/>
  </p:notesMasterIdLst>
  <p:handoutMasterIdLst>
    <p:handoutMasterId r:id="rId46"/>
  </p:handoutMasterIdLst>
  <p:sldIdLst>
    <p:sldId id="320" r:id="rId4"/>
    <p:sldId id="467" r:id="rId5"/>
    <p:sldId id="529" r:id="rId6"/>
    <p:sldId id="530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5" r:id="rId16"/>
    <p:sldId id="566" r:id="rId17"/>
    <p:sldId id="533" r:id="rId18"/>
    <p:sldId id="534" r:id="rId19"/>
    <p:sldId id="535" r:id="rId20"/>
    <p:sldId id="573" r:id="rId21"/>
    <p:sldId id="574" r:id="rId22"/>
    <p:sldId id="575" r:id="rId23"/>
    <p:sldId id="576" r:id="rId24"/>
    <p:sldId id="577" r:id="rId25"/>
    <p:sldId id="578" r:id="rId26"/>
    <p:sldId id="579" r:id="rId27"/>
    <p:sldId id="571" r:id="rId28"/>
    <p:sldId id="572" r:id="rId29"/>
    <p:sldId id="580" r:id="rId30"/>
    <p:sldId id="569" r:id="rId31"/>
    <p:sldId id="570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4" r:id="rId41"/>
    <p:sldId id="552" r:id="rId42"/>
    <p:sldId id="553" r:id="rId43"/>
    <p:sldId id="581" r:id="rId44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18" autoAdjust="0"/>
    <p:restoredTop sz="71517" autoAdjust="0"/>
  </p:normalViewPr>
  <p:slideViewPr>
    <p:cSldViewPr>
      <p:cViewPr varScale="1">
        <p:scale>
          <a:sx n="60" d="100"/>
          <a:sy n="60" d="100"/>
        </p:scale>
        <p:origin x="14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8"/>
        <p:guide pos="22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8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20 October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8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2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20 October 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7" y="672763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8025"/>
            <a:ext cx="4710112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17q1 7-1 1-7,9-24</a:t>
            </a:r>
          </a:p>
          <a:p>
            <a:pPr fontAlgn="base"/>
            <a:endParaRPr kumimoji="1" lang="en-US" sz="1200" b="1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20 October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Josiah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810000" cy="372803"/>
          </a:xfrm>
          <a:prstGeom prst="rect">
            <a:avLst/>
          </a:prstGeom>
          <a:noFill/>
        </p:spPr>
        <p:txBody>
          <a:bodyPr vert="horz" lIns="91409" tIns="45704" rIns="91409" bIns="4570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8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17q1: example sequence and acknowledgement numbers added after morning class</a:t>
            </a:r>
          </a:p>
          <a:p>
            <a:endParaRPr lang="en-US" dirty="0" smtClean="0"/>
          </a:p>
          <a:p>
            <a:r>
              <a:rPr lang="en-US" dirty="0" smtClean="0"/>
              <a:t>Note that the ACK to the FIN also counts</a:t>
            </a:r>
            <a:r>
              <a:rPr lang="en-US" baseline="0" dirty="0" smtClean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96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4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7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8F59BC-605C-48BC-AD90-4FD76B852341}" type="datetime3">
              <a:rPr lang="en-US" smtClean="0"/>
              <a:t>20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Note that this is NOT a new field in the headers</a:t>
            </a:r>
            <a:r>
              <a:rPr lang="en-US" baseline="0" dirty="0" smtClean="0"/>
              <a:t> – convenient!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8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8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6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19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8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was the muddiest point? (CS2911)
https://www.polleverywhere.com/free_text_polls/zIp2tH2IVWjXv4H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20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7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20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88F59BC-605C-48BC-AD90-4FD76B852341}" type="datetime3">
              <a:rPr lang="en-US" smtClean="0"/>
              <a:t>20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0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9888"/>
            <a:ext cx="8153400" cy="11652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762000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99C23D-D6A2-4EEE-A206-F7C8926F69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6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10F9-BB1C-4E31-B074-81A9029B37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0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6D14-5AFC-49D7-A4C8-EF99B4E9A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0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28C4-6E1D-495F-853E-01EC2B17BD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8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5090-CE23-47C1-91DE-AF7356022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0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B9C3-2D69-431E-B6BC-4693DF4EE2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7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0B815-690B-48FD-80C8-19C95451F8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FC805-00EF-4118-AF54-05D9CFE0B2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3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7DA-75B4-41C4-B64F-3FFC82413E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7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7FB9-61C3-400A-AA9F-1BE034AB68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20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6D33E-2CB2-4CD6-924D-17DC094C0B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5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9888"/>
            <a:ext cx="8153400" cy="11652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762000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99C23D-D6A2-4EEE-A206-F7C8926F69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8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10F9-BB1C-4E31-B074-81A9029B37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38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6D14-5AFC-49D7-A4C8-EF99B4E9A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28C4-6E1D-495F-853E-01EC2B17BD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5090-CE23-47C1-91DE-AF7356022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3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B9C3-2D69-431E-B6BC-4693DF4EE2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0B815-690B-48FD-80C8-19C95451F8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87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FC805-00EF-4118-AF54-05D9CFE0B2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9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7DA-75B4-41C4-B64F-3FFC82413E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9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7FB9-61C3-400A-AA9F-1BE034AB68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9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6D33E-2CB2-4CD6-924D-17DC094C0B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86A04F-5227-486A-AEDA-4306B56554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86A04F-5227-486A-AEDA-4306B56554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work_congestion#Congestive_collap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CS2911</a:t>
            </a:r>
            <a:br>
              <a:rPr lang="en-US" dirty="0" smtClean="0"/>
            </a:br>
            <a:r>
              <a:rPr lang="en-US" dirty="0" smtClean="0"/>
              <a:t>Week 7, 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lvl="1"/>
            <a:r>
              <a:rPr lang="en-US" b="1" i="1" dirty="0" smtClean="0">
                <a:sym typeface="Wingdings" panose="05000000000000000000" pitchFamily="2" charset="2"/>
              </a:rPr>
              <a:t>Return Labs 5 and 6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Review Muddiest </a:t>
            </a:r>
            <a:r>
              <a:rPr lang="en-US" dirty="0" smtClean="0">
                <a:sym typeface="Wingdings" panose="05000000000000000000" pitchFamily="2" charset="2"/>
              </a:rPr>
              <a:t>Point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TCP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Muddiest Point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Week 7, Monday: Half-Exam 2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Outcomes: Half-Exam 1 + Unicode &amp; UTF-8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5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- Pipelined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Buffering on each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60" y="1981201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Data Transfer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transferred as a stream of octets</a:t>
            </a:r>
          </a:p>
          <a:p>
            <a:r>
              <a:rPr lang="en-US" dirty="0" smtClean="0"/>
              <a:t>Data is transferred in segments, but acknowledged at the octet level</a:t>
            </a:r>
          </a:p>
          <a:p>
            <a:r>
              <a:rPr lang="en-US" dirty="0" smtClean="0"/>
              <a:t>Full duplex – data can be transferred in either direction, or both</a:t>
            </a:r>
          </a:p>
          <a:p>
            <a:r>
              <a:rPr lang="en-US" dirty="0" smtClean="0"/>
              <a:t>Both endpoints of connection must maintain buffers/windows for both sending and receiving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octets</a:t>
            </a:r>
          </a:p>
          <a:p>
            <a:pPr lvl="1"/>
            <a:r>
              <a:rPr lang="en-US" dirty="0" smtClean="0"/>
              <a:t>++ Simple</a:t>
            </a:r>
          </a:p>
          <a:p>
            <a:pPr lvl="1"/>
            <a:r>
              <a:rPr lang="en-US" dirty="0" smtClean="0"/>
              <a:t>++ Lost acknowledgements will not necessarily result in retransmission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ross 4"/>
          <p:cNvSpPr/>
          <p:nvPr/>
        </p:nvSpPr>
        <p:spPr bwMode="auto">
          <a:xfrm rot="2714238">
            <a:off x="3561613" y="5455872"/>
            <a:ext cx="273577" cy="272892"/>
          </a:xfrm>
          <a:prstGeom prst="plus">
            <a:avLst>
              <a:gd name="adj" fmla="val 373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octets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6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octets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Think (30 s)</a:t>
            </a:r>
          </a:p>
          <a:p>
            <a:pPr lvl="1"/>
            <a:r>
              <a:rPr lang="en-US" dirty="0" smtClean="0"/>
              <a:t>Pair (30 s)</a:t>
            </a:r>
          </a:p>
          <a:p>
            <a:pPr lvl="1"/>
            <a:r>
              <a:rPr lang="en-US" dirty="0" err="1" smtClean="0"/>
              <a:t>Shair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1677811" y="4537302"/>
            <a:ext cx="2057400" cy="685800"/>
          </a:xfrm>
          <a:prstGeom prst="wedgeRectCallout">
            <a:avLst>
              <a:gd name="adj1" fmla="val 107249"/>
              <a:gd name="adj2" fmla="val -76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What if timeout was here?</a:t>
            </a:r>
          </a:p>
        </p:txBody>
      </p:sp>
    </p:spTree>
    <p:extLst>
      <p:ext uri="{BB962C8B-B14F-4D97-AF65-F5344CB8AC3E}">
        <p14:creationId xmlns:p14="http://schemas.microsoft.com/office/powerpoint/2010/main" val="374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 and Retransmission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use for a timeout?</a:t>
            </a:r>
          </a:p>
          <a:p>
            <a:pPr lvl="1"/>
            <a:r>
              <a:rPr lang="en-US" dirty="0" smtClean="0"/>
              <a:t>LAN – round-trip time for ACK might be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Internet – 100x</a:t>
            </a:r>
          </a:p>
          <a:p>
            <a:pPr lvl="1"/>
            <a:r>
              <a:rPr lang="en-US" dirty="0" smtClean="0"/>
              <a:t>Varies over time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6" y="2514600"/>
            <a:ext cx="41957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Round-trip time (RTT) is monitored for each transmission/ACK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</a:t>
            </a:r>
            <a:r>
              <a:rPr lang="en-US" sz="2000" dirty="0" smtClean="0"/>
              <a:t>0 ≤ α &lt; 1</a:t>
            </a:r>
          </a:p>
          <a:p>
            <a:pPr marL="457200" lvl="1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  Recommended value of </a:t>
            </a:r>
            <a:r>
              <a:rPr lang="en-US" sz="1600" dirty="0"/>
              <a:t>α </a:t>
            </a:r>
            <a:r>
              <a:rPr lang="en-US" sz="1600" dirty="0" smtClean="0"/>
              <a:t>= 0.128 [RFC 6298]</a:t>
            </a:r>
          </a:p>
          <a:p>
            <a:endParaRPr lang="en-US" dirty="0" smtClean="0"/>
          </a:p>
          <a:p>
            <a:endParaRPr lang="en-US" dirty="0"/>
          </a:p>
          <a:p>
            <a:pPr marL="914400" lvl="2" indent="0">
              <a:buNone/>
            </a:pPr>
            <a:r>
              <a:rPr lang="en-US" sz="1600" dirty="0" smtClean="0"/>
              <a:t>        Recommended </a:t>
            </a:r>
            <a:r>
              <a:rPr lang="el-GR" sz="1600" dirty="0"/>
              <a:t>β</a:t>
            </a:r>
            <a:r>
              <a:rPr lang="en-US" sz="1600" dirty="0"/>
              <a:t> is 0.25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2438400"/>
            <a:ext cx="7158456" cy="5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5339644"/>
            <a:ext cx="6483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4114800"/>
            <a:ext cx="7158456" cy="6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TCP sequence &amp; </a:t>
            </a:r>
            <a:r>
              <a:rPr lang="en-US" dirty="0" err="1" smtClean="0"/>
              <a:t>acknowlegement</a:t>
            </a:r>
            <a:r>
              <a:rPr lang="en-US" dirty="0" smtClean="0"/>
              <a:t>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sequence numbers actually start at a random number</a:t>
            </a:r>
          </a:p>
          <a:p>
            <a:r>
              <a:rPr lang="en-US" dirty="0" smtClean="0"/>
              <a:t>To establish the number, the sender sends the random first sequence number.</a:t>
            </a:r>
          </a:p>
          <a:p>
            <a:r>
              <a:rPr lang="en-US" dirty="0" smtClean="0"/>
              <a:t>The receiver replies with the sequence number + 1</a:t>
            </a:r>
          </a:p>
          <a:p>
            <a:r>
              <a:rPr lang="en-US" dirty="0" smtClean="0"/>
              <a:t>After this, the current sequence number is always  </a:t>
            </a:r>
            <a:r>
              <a:rPr lang="en-US" i="1" dirty="0" smtClean="0"/>
              <a:t>first number </a:t>
            </a:r>
            <a:r>
              <a:rPr lang="en-US" dirty="0" smtClean="0"/>
              <a:t>+ 1 + </a:t>
            </a:r>
            <a:r>
              <a:rPr lang="en-US" i="1" dirty="0" smtClean="0"/>
              <a:t>total number of bytes sent/received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11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TCP sequence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Server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SYN, SEQ = 368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369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369,   10 bytes 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474892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379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379,   10 bytes 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 = 389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6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295400"/>
          </a:xfrm>
        </p:spPr>
        <p:txBody>
          <a:bodyPr/>
          <a:lstStyle/>
          <a:p>
            <a:r>
              <a:rPr lang="en-US" dirty="0" smtClean="0"/>
              <a:t>Muddiest Point 6-2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55910"/>
              </p:ext>
            </p:extLst>
          </p:nvPr>
        </p:nvGraphicFramePr>
        <p:xfrm>
          <a:off x="457200" y="1521600"/>
          <a:ext cx="8229600" cy="41529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404555"/>
                <a:gridCol w="1825045"/>
              </a:tblGrid>
              <a:tr h="82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If you remove the </a:t>
                      </a:r>
                      <a:r>
                        <a:rPr lang="en-US" sz="2700" b="1" u="none" strike="noStrike" dirty="0">
                          <a:effectLst/>
                        </a:rPr>
                        <a:t>muddiest points</a:t>
                      </a:r>
                      <a:r>
                        <a:rPr lang="en-US" sz="2700" u="none" strike="noStrike" dirty="0">
                          <a:effectLst/>
                        </a:rPr>
                        <a:t> from the hand outs, could you save them somewhere else so that we can see them when we are studying? It is </a:t>
                      </a:r>
                      <a:r>
                        <a:rPr lang="en-US" sz="2700" b="1" u="none" strike="noStrike" dirty="0">
                          <a:effectLst/>
                        </a:rPr>
                        <a:t>helpful to review questions other students have</a:t>
                      </a:r>
                      <a:r>
                        <a:rPr lang="en-US" sz="2700" u="none" strike="noStrike" dirty="0">
                          <a:effectLst/>
                        </a:rPr>
                        <a:t>, and see if I can answer them before a test.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Muddiest </a:t>
                      </a:r>
                      <a:r>
                        <a:rPr lang="en-US" sz="2800" u="none" strike="noStrike" dirty="0">
                          <a:effectLst/>
                        </a:rPr>
                        <a:t>Point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When is your baby </a:t>
                      </a:r>
                      <a:r>
                        <a:rPr lang="en-US" sz="2700" b="1" u="none" strike="noStrike" dirty="0" err="1">
                          <a:effectLst/>
                        </a:rPr>
                        <a:t>comming</a:t>
                      </a:r>
                      <a:r>
                        <a:rPr lang="en-US" sz="2700" b="1" u="none" strike="noStrike" dirty="0">
                          <a:effectLst/>
                        </a:rPr>
                        <a:t>?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Baby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How is the best way to </a:t>
                      </a:r>
                      <a:r>
                        <a:rPr lang="en-US" sz="2700" b="1" u="none" strike="noStrike" dirty="0">
                          <a:effectLst/>
                        </a:rPr>
                        <a:t>test the code for lab 7?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Lab 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30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also can send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Server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SYN, SEQ = 824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825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6073" y="4523853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825, 30 bytes data 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855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SEQ = 855, 20 bytes data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together now…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Server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103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SYN, SEQ = 824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825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448065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825, 30 bytes data 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855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SEQ = 855, 20 bytes data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51758" y="1767458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SYN, SEQ = 368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6939" y="2412990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ACK, ACK = 369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82578" y="3069211"/>
            <a:ext cx="32385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SEQ = 369,   10 bytes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417503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ACK, ACK = 379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845916" y="5609109"/>
            <a:ext cx="5029200" cy="67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73888" y="4823024"/>
            <a:ext cx="5029200" cy="736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11515" y="455079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SEQ = 379,   10 bytes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7647" y="575945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ACK = 389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6019800" y="1767458"/>
            <a:ext cx="228600" cy="216486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850" y="2526723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Three-way Handshake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pending messages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73165" y="1674146"/>
            <a:ext cx="5295900" cy="4955254"/>
            <a:chOff x="838200" y="1676400"/>
            <a:chExt cx="5295900" cy="6153551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SYN, SEQ = 368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369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870030" y="3733800"/>
              <a:ext cx="3206670" cy="594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369,   10 bytes 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848810" y="5612762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SEQ = 379,   20 bytes 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9322" y="656718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ACK, ACK = 369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065849" y="3643681"/>
            <a:ext cx="1143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4035465" y="3632314"/>
            <a:ext cx="1524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5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 TCP connection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Server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26792"/>
            <a:ext cx="5467351" cy="5002608"/>
            <a:chOff x="838200" y="1617595"/>
            <a:chExt cx="5467351" cy="621235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43001" y="1617595"/>
              <a:ext cx="3619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FIN  SEQ = 835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371365" y="2796286"/>
              <a:ext cx="3492178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 = 836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3219451" y="443376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FIN SEQ = 529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498204" y="550285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ACK = 530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blanks of the sample TCP message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Header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026" name="Picture 2" descr="http://ps-2.kev009.com/wisclibrary/aix51/usr/share/man/info/en_US/a_doc_lib/aixbman/commadmn/figures/comm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641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6910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http://ps-2.kev009.com/wisclibrary/aix51/usr/share/man/info/en_US/a_doc_lib/aixbman/commadmn/tcp_protocols.htm</a:t>
            </a:r>
          </a:p>
        </p:txBody>
      </p:sp>
    </p:spTree>
    <p:extLst>
      <p:ext uri="{BB962C8B-B14F-4D97-AF65-F5344CB8AC3E}">
        <p14:creationId xmlns:p14="http://schemas.microsoft.com/office/powerpoint/2010/main" val="779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of Field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UDP, all fields are stored in raw binary in a big-endian order (most significant byte first)</a:t>
            </a:r>
          </a:p>
          <a:p>
            <a:r>
              <a:rPr lang="en-US" dirty="0" smtClean="0"/>
              <a:t>Some have more bits than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- Pipelined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Buffering on each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60" y="1981201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Sender’s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1, 2 have been sent and acknowledged</a:t>
            </a:r>
          </a:p>
          <a:p>
            <a:r>
              <a:rPr lang="en-US" sz="2800" dirty="0" smtClean="0"/>
              <a:t>3 – 6 sent but not acknowledged</a:t>
            </a:r>
          </a:p>
          <a:p>
            <a:r>
              <a:rPr lang="en-US" sz="2800" dirty="0" smtClean="0"/>
              <a:t>7 – 9 have not been sent but can be without delay</a:t>
            </a:r>
          </a:p>
          <a:p>
            <a:r>
              <a:rPr lang="en-US" sz="2800" dirty="0" smtClean="0"/>
              <a:t>10 and higher will not be sent until window moves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73381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 size can vary over time</a:t>
            </a:r>
          </a:p>
          <a:p>
            <a:r>
              <a:rPr lang="en-US" dirty="0" smtClean="0"/>
              <a:t>Receiver sends a windows size with acknowledgement that indicates how many octets it is willing to accept</a:t>
            </a:r>
          </a:p>
          <a:p>
            <a:r>
              <a:rPr lang="en-US" dirty="0" smtClean="0"/>
              <a:t>Allows flow control</a:t>
            </a:r>
          </a:p>
          <a:p>
            <a:r>
              <a:rPr lang="en-US" dirty="0" smtClean="0"/>
              <a:t>An advertisement of 0 will halt transfer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23731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295400"/>
          </a:xfrm>
        </p:spPr>
        <p:txBody>
          <a:bodyPr/>
          <a:lstStyle/>
          <a:p>
            <a:r>
              <a:rPr lang="en-US" dirty="0" smtClean="0"/>
              <a:t>Muddiest Point 6-3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9460"/>
              </p:ext>
            </p:extLst>
          </p:nvPr>
        </p:nvGraphicFramePr>
        <p:xfrm>
          <a:off x="457200" y="1521600"/>
          <a:ext cx="8229600" cy="8406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404555"/>
                <a:gridCol w="1825045"/>
              </a:tblGrid>
              <a:tr h="84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text is sent in base-64? What text is sent encrypted?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Lab 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87" y="2362200"/>
            <a:ext cx="5188424" cy="3896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233180"/>
            <a:ext cx="693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"</a:t>
            </a:r>
            <a:r>
              <a:rPr lang="en-US" sz="2800" dirty="0"/>
              <a:t>Silly </a:t>
            </a:r>
            <a:r>
              <a:rPr lang="en-US" sz="2800" dirty="0" smtClean="0"/>
              <a:t>Nintendo"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4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- Pipelined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5029200"/>
          </a:xfrm>
        </p:spPr>
        <p:txBody>
          <a:bodyPr/>
          <a:lstStyle/>
          <a:p>
            <a:r>
              <a:rPr lang="en-US" dirty="0" smtClean="0"/>
              <a:t>Requires buffering on each end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1"/>
            <a:ext cx="4439272" cy="23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33020"/>
            <a:ext cx="4626040" cy="18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Remaining space on receiver in last acknowledgement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447800" y="3581400"/>
            <a:ext cx="22860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160620" y="3581400"/>
            <a:ext cx="43018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895600" y="5161587"/>
            <a:ext cx="2819399" cy="212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5714999" y="5161587"/>
            <a:ext cx="2209801" cy="33397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supports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Won't over-fill receiver's buffer</a:t>
            </a:r>
          </a:p>
          <a:p>
            <a:r>
              <a:rPr lang="en-US" dirty="0" smtClean="0"/>
              <a:t>Waits for receiving application to be ready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is one reason to call </a:t>
            </a:r>
            <a:r>
              <a:rPr lang="en-US" dirty="0" err="1" smtClean="0"/>
              <a:t>recv</a:t>
            </a:r>
            <a:r>
              <a:rPr lang="en-US" dirty="0" smtClean="0"/>
              <a:t> even before we have gotten the whole message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vs. Congestion </a:t>
            </a:r>
            <a:br>
              <a:rPr lang="en-US" dirty="0" smtClean="0"/>
            </a:b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control is a function of the receiver and its ability to accept data</a:t>
            </a:r>
          </a:p>
          <a:p>
            <a:endParaRPr lang="en-US" dirty="0" smtClean="0"/>
          </a:p>
          <a:p>
            <a:r>
              <a:rPr lang="en-US" dirty="0" smtClean="0"/>
              <a:t>Congestion control is a function of the network and its ability to carry messages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Congestion control avoids sending more data than the network can handle, resulting in </a:t>
            </a:r>
            <a:r>
              <a:rPr lang="en-US" dirty="0" smtClean="0">
                <a:hlinkClick r:id="rId3"/>
              </a:rPr>
              <a:t>collapse</a:t>
            </a:r>
            <a:r>
              <a:rPr lang="en-US" dirty="0" smtClean="0"/>
              <a:t>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34239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Variable - </a:t>
            </a:r>
            <a:r>
              <a:rPr lang="en-US" dirty="0" err="1" smtClean="0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windows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Un-acknowledged bytes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 – congestion window</a:t>
            </a:r>
          </a:p>
          <a:p>
            <a:pPr lvl="1"/>
            <a:r>
              <a:rPr lang="en-US" dirty="0" err="1" smtClean="0"/>
              <a:t>rwnd</a:t>
            </a:r>
            <a:r>
              <a:rPr lang="en-US" dirty="0" smtClean="0"/>
              <a:t> – receive (flow control) window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5000"/>
            <a:ext cx="78638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 rot="16200000">
            <a:off x="2514600" y="609600"/>
            <a:ext cx="457200" cy="426720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09" y="1295400"/>
            <a:ext cx="4104191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can send up to </a:t>
            </a:r>
            <a:r>
              <a:rPr lang="en-US" dirty="0" err="1"/>
              <a:t>cwnd</a:t>
            </a:r>
            <a:r>
              <a:rPr lang="en-US" dirty="0"/>
              <a:t> bytes per RTT period</a:t>
            </a:r>
          </a:p>
          <a:p>
            <a:endParaRPr lang="en-US" dirty="0" smtClean="0"/>
          </a:p>
          <a:p>
            <a:r>
              <a:rPr lang="en-US" dirty="0" smtClean="0"/>
              <a:t>Average transmission rate is roughly </a:t>
            </a:r>
            <a:r>
              <a:rPr lang="en-US" dirty="0" err="1" smtClean="0"/>
              <a:t>cwnd</a:t>
            </a:r>
            <a:r>
              <a:rPr lang="en-US" dirty="0" smtClean="0"/>
              <a:t>/RTT bytes/sec</a:t>
            </a:r>
          </a:p>
          <a:p>
            <a:endParaRPr lang="en-US" dirty="0"/>
          </a:p>
          <a:p>
            <a:r>
              <a:rPr lang="en-US" dirty="0" smtClean="0"/>
              <a:t>By manipulating </a:t>
            </a:r>
            <a:r>
              <a:rPr lang="en-US" dirty="0" err="1" smtClean="0"/>
              <a:t>cwnd</a:t>
            </a:r>
            <a:r>
              <a:rPr lang="en-US" dirty="0" smtClean="0"/>
              <a:t>, transmission rate can be controlled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0" y="913435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segments lost, maybe we are sending too many</a:t>
            </a:r>
          </a:p>
          <a:p>
            <a:pPr lvl="1"/>
            <a:endParaRPr lang="en-US" dirty="0"/>
          </a:p>
          <a:p>
            <a:r>
              <a:rPr lang="en-US" dirty="0" smtClean="0"/>
              <a:t>Adjust </a:t>
            </a:r>
            <a:r>
              <a:rPr lang="en-US" dirty="0" err="1" smtClean="0"/>
              <a:t>cwnd</a:t>
            </a:r>
            <a:endParaRPr lang="en-US" dirty="0" smtClean="0"/>
          </a:p>
          <a:p>
            <a:pPr lvl="1"/>
            <a:r>
              <a:rPr lang="en-US" dirty="0" smtClean="0"/>
              <a:t>Decrease when a segment is lost</a:t>
            </a:r>
          </a:p>
          <a:p>
            <a:pPr lvl="1"/>
            <a:r>
              <a:rPr lang="en-US" dirty="0" smtClean="0"/>
              <a:t>Increase when [consistent] ACKs are received</a:t>
            </a:r>
          </a:p>
          <a:p>
            <a:pPr lvl="2"/>
            <a:r>
              <a:rPr lang="en-US" dirty="0" smtClean="0"/>
              <a:t>Continue to increase until a segment is lost, then </a:t>
            </a:r>
            <a:r>
              <a:rPr lang="en-US" dirty="0" err="1" smtClean="0"/>
              <a:t>backoff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 smtClean="0"/>
              <a:t>Start with a small </a:t>
            </a:r>
            <a:r>
              <a:rPr lang="en-US" dirty="0" err="1" smtClean="0"/>
              <a:t>cwnd</a:t>
            </a:r>
            <a:r>
              <a:rPr lang="en-US" dirty="0" smtClean="0"/>
              <a:t> (one MSS)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How to avoid accidental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TCP message from a previous connection gets stuck in a router for a while, but then eventually gets delivered later?</a:t>
            </a:r>
          </a:p>
          <a:p>
            <a:r>
              <a:rPr lang="en-US" dirty="0" smtClean="0"/>
              <a:t>How to avoid it being mistaken for the newer message?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brief history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8" y="1295400"/>
            <a:ext cx="807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1957 – Sputnik launched, ARPA formed</a:t>
            </a:r>
          </a:p>
          <a:p>
            <a:r>
              <a:rPr lang="en-US" dirty="0" smtClean="0"/>
              <a:t>1962 – ARPA forms IPTO to create </a:t>
            </a:r>
            <a:r>
              <a:rPr lang="en-US" dirty="0" err="1" smtClean="0"/>
              <a:t>ARPAnet</a:t>
            </a:r>
            <a:endParaRPr lang="en-US" dirty="0" smtClean="0"/>
          </a:p>
          <a:p>
            <a:r>
              <a:rPr lang="en-US" dirty="0" smtClean="0"/>
              <a:t>1969 – First packet switched network at UCLA</a:t>
            </a:r>
          </a:p>
          <a:p>
            <a:r>
              <a:rPr lang="en-US" dirty="0" smtClean="0"/>
              <a:t>1983 – TCP/IP first deployed</a:t>
            </a:r>
          </a:p>
          <a:p>
            <a:r>
              <a:rPr lang="en-US" dirty="0" smtClean="0"/>
              <a:t>1986 – NSFNET created (&amp; many others)</a:t>
            </a:r>
          </a:p>
          <a:p>
            <a:r>
              <a:rPr lang="en-US" dirty="0" smtClean="0"/>
              <a:t>1991 – NSFNET allows commercial activities. e-Bay, Google, Amazon …</a:t>
            </a:r>
          </a:p>
          <a:p>
            <a:r>
              <a:rPr lang="en-US" dirty="0" smtClean="0"/>
              <a:t>2000's – Facebook, Twitter, </a:t>
            </a:r>
            <a:r>
              <a:rPr lang="en-US" dirty="0" err="1" smtClean="0"/>
              <a:t>Youtube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19430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Source: Kurose &amp; Ross, 6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, Ed, Section 1.7 and </a:t>
            </a: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://www.calvin.edu/academic/rit/webBook/chapter3/Introduction/arpanet.htm</a:t>
            </a:r>
          </a:p>
        </p:txBody>
      </p:sp>
    </p:spTree>
    <p:extLst>
      <p:ext uri="{BB962C8B-B14F-4D97-AF65-F5344CB8AC3E}">
        <p14:creationId xmlns:p14="http://schemas.microsoft.com/office/powerpoint/2010/main" val="1111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familiar with the layout of the TCP header</a:t>
            </a:r>
          </a:p>
          <a:p>
            <a:r>
              <a:rPr lang="en-US" sz="2800" dirty="0" smtClean="0"/>
              <a:t>Describe the purpose of the following TCP header fields:</a:t>
            </a:r>
          </a:p>
          <a:p>
            <a:pPr lvl="1"/>
            <a:r>
              <a:rPr lang="en-US" sz="2400" dirty="0" smtClean="0"/>
              <a:t>Source Port, </a:t>
            </a:r>
            <a:r>
              <a:rPr lang="en-US" sz="2400" dirty="0" err="1" smtClean="0"/>
              <a:t>Dest</a:t>
            </a:r>
            <a:r>
              <a:rPr lang="en-US" sz="2400" dirty="0" smtClean="0"/>
              <a:t> Port, </a:t>
            </a:r>
          </a:p>
          <a:p>
            <a:pPr lvl="1"/>
            <a:r>
              <a:rPr lang="en-US" sz="2400" dirty="0" smtClean="0"/>
              <a:t>Sequence number, Acknowledgement number</a:t>
            </a:r>
          </a:p>
          <a:p>
            <a:pPr lvl="1"/>
            <a:r>
              <a:rPr lang="en-US" sz="2400" dirty="0" smtClean="0"/>
              <a:t>Receive window</a:t>
            </a:r>
          </a:p>
          <a:p>
            <a:pPr lvl="1"/>
            <a:r>
              <a:rPr lang="en-US" sz="2400" dirty="0" smtClean="0"/>
              <a:t>Checksum</a:t>
            </a:r>
          </a:p>
          <a:p>
            <a:r>
              <a:rPr lang="en-US" sz="2800" dirty="0" smtClean="0"/>
              <a:t>Explain how sequence and acknowledgement numbers are calculated</a:t>
            </a:r>
          </a:p>
          <a:p>
            <a:r>
              <a:rPr lang="en-US" sz="2800" dirty="0" smtClean="0"/>
              <a:t>Describe the behavior of the 3-way handshake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3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</a:t>
            </a:r>
            <a:r>
              <a:rPr lang="en-US" sz="2400" dirty="0" smtClean="0"/>
              <a:t>on lecture slides from a </a:t>
            </a:r>
            <a:r>
              <a:rPr lang="en-US" sz="2400" dirty="0"/>
              <a:t>very good textbook, and used with </a:t>
            </a:r>
            <a:r>
              <a:rPr lang="en-US" sz="2400" dirty="0" smtClean="0"/>
              <a:t>the author’s permission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</a:t>
            </a:r>
            <a:r>
              <a:rPr lang="en-US" sz="2400" dirty="0"/>
              <a:t>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</a:t>
            </a:r>
            <a:r>
              <a:rPr lang="en-US" sz="2400" dirty="0" smtClean="0"/>
              <a:t>2017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is also based on slides provided by Dr. Darrin Rothe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as a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249"/>
            <a:ext cx="6553200" cy="5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things can go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packets</a:t>
            </a:r>
          </a:p>
          <a:p>
            <a:r>
              <a:rPr lang="en-US" dirty="0" smtClean="0"/>
              <a:t>Corrupted packets</a:t>
            </a:r>
          </a:p>
          <a:p>
            <a:r>
              <a:rPr lang="en-US" dirty="0" smtClean="0"/>
              <a:t>Reordered packets</a:t>
            </a:r>
          </a:p>
          <a:p>
            <a:r>
              <a:rPr lang="en-US" dirty="0" smtClean="0"/>
              <a:t>…Malicious packets…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Receiver Feedback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Checksum</a:t>
            </a:r>
          </a:p>
          <a:p>
            <a:r>
              <a:rPr lang="en-US" dirty="0" smtClean="0"/>
              <a:t>Receiver Feedback</a:t>
            </a:r>
          </a:p>
          <a:p>
            <a:pPr lvl="1"/>
            <a:r>
              <a:rPr lang="en-US" dirty="0" smtClean="0"/>
              <a:t>ACK – acknowledgment</a:t>
            </a:r>
          </a:p>
          <a:p>
            <a:pPr lvl="1"/>
            <a:r>
              <a:rPr lang="en-US" dirty="0" smtClean="0"/>
              <a:t>NAK – negative acknowledgment</a:t>
            </a:r>
          </a:p>
          <a:p>
            <a:pPr lvl="1"/>
            <a:r>
              <a:rPr lang="en-US" dirty="0" smtClean="0"/>
              <a:t>Missing ACK</a:t>
            </a:r>
          </a:p>
          <a:p>
            <a:r>
              <a:rPr lang="en-US" dirty="0" smtClean="0"/>
              <a:t>Retransmission</a:t>
            </a:r>
          </a:p>
          <a:p>
            <a:pPr lvl="1"/>
            <a:r>
              <a:rPr lang="en-US" dirty="0" smtClean="0"/>
              <a:t>Sender resends the segment requested in the NAK or which had the ACK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1676400"/>
            <a:ext cx="71707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295400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2514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RTT – </a:t>
            </a: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Round</a:t>
            </a: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Trip</a:t>
            </a:r>
          </a:p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01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892846a-ed50-48eb-975d-f15e87a34f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01072128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D2015"/>
        </a:dk1>
        <a:lt1>
          <a:srgbClr val="777777"/>
        </a:lt1>
        <a:dk2>
          <a:srgbClr val="523E26"/>
        </a:dk2>
        <a:lt2>
          <a:srgbClr val="DFC08D"/>
        </a:lt2>
        <a:accent1>
          <a:srgbClr val="B9DC91"/>
        </a:accent1>
        <a:accent2>
          <a:srgbClr val="6699CC"/>
        </a:accent2>
        <a:accent3>
          <a:srgbClr val="B3AFAC"/>
        </a:accent3>
        <a:accent4>
          <a:srgbClr val="656565"/>
        </a:accent4>
        <a:accent5>
          <a:srgbClr val="D9EBC7"/>
        </a:accent5>
        <a:accent6>
          <a:srgbClr val="5C8AB9"/>
        </a:accent6>
        <a:hlink>
          <a:srgbClr val="E66464"/>
        </a:hlink>
        <a:folHlink>
          <a:srgbClr val="66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C1F00"/>
        </a:dk1>
        <a:lt1>
          <a:srgbClr val="CCCC99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AEAE82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8572B"/>
        </a:dk1>
        <a:lt1>
          <a:srgbClr val="666699"/>
        </a:lt1>
        <a:dk2>
          <a:srgbClr val="66CCFF"/>
        </a:dk2>
        <a:lt2>
          <a:srgbClr val="3E3E5C"/>
        </a:lt2>
        <a:accent1>
          <a:srgbClr val="CCCC99"/>
        </a:accent1>
        <a:accent2>
          <a:srgbClr val="FFFFCC"/>
        </a:accent2>
        <a:accent3>
          <a:srgbClr val="B8B8CA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99"/>
        </a:dk1>
        <a:lt1>
          <a:srgbClr val="666666"/>
        </a:lt1>
        <a:dk2>
          <a:srgbClr val="000000"/>
        </a:dk2>
        <a:lt2>
          <a:srgbClr val="33CCFF"/>
        </a:lt2>
        <a:accent1>
          <a:srgbClr val="D2D2D2"/>
        </a:accent1>
        <a:accent2>
          <a:srgbClr val="8DC6FF"/>
        </a:accent2>
        <a:accent3>
          <a:srgbClr val="AAAAA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3366CC"/>
        </a:lt1>
        <a:dk2>
          <a:srgbClr val="000099"/>
        </a:dk2>
        <a:lt2>
          <a:srgbClr val="006699"/>
        </a:lt2>
        <a:accent1>
          <a:srgbClr val="99CCFF"/>
        </a:accent1>
        <a:accent2>
          <a:srgbClr val="FF9900"/>
        </a:accent2>
        <a:accent3>
          <a:srgbClr val="AAAACA"/>
        </a:accent3>
        <a:accent4>
          <a:srgbClr val="2A56AE"/>
        </a:accent4>
        <a:accent5>
          <a:srgbClr val="CAE2FF"/>
        </a:accent5>
        <a:accent6>
          <a:srgbClr val="E78A00"/>
        </a:accent6>
        <a:hlink>
          <a:srgbClr val="009999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CEF9FE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3FBFE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66F0A"/>
        </a:dk2>
        <a:lt2>
          <a:srgbClr val="808080"/>
        </a:lt2>
        <a:accent1>
          <a:srgbClr val="99CCFF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E7"/>
        </a:accent6>
        <a:hlink>
          <a:srgbClr val="0066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S001072128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D2015"/>
        </a:dk1>
        <a:lt1>
          <a:srgbClr val="777777"/>
        </a:lt1>
        <a:dk2>
          <a:srgbClr val="523E26"/>
        </a:dk2>
        <a:lt2>
          <a:srgbClr val="DFC08D"/>
        </a:lt2>
        <a:accent1>
          <a:srgbClr val="B9DC91"/>
        </a:accent1>
        <a:accent2>
          <a:srgbClr val="6699CC"/>
        </a:accent2>
        <a:accent3>
          <a:srgbClr val="B3AFAC"/>
        </a:accent3>
        <a:accent4>
          <a:srgbClr val="656565"/>
        </a:accent4>
        <a:accent5>
          <a:srgbClr val="D9EBC7"/>
        </a:accent5>
        <a:accent6>
          <a:srgbClr val="5C8AB9"/>
        </a:accent6>
        <a:hlink>
          <a:srgbClr val="E66464"/>
        </a:hlink>
        <a:folHlink>
          <a:srgbClr val="66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C1F00"/>
        </a:dk1>
        <a:lt1>
          <a:srgbClr val="CCCC99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AEAE82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8572B"/>
        </a:dk1>
        <a:lt1>
          <a:srgbClr val="666699"/>
        </a:lt1>
        <a:dk2>
          <a:srgbClr val="66CCFF"/>
        </a:dk2>
        <a:lt2>
          <a:srgbClr val="3E3E5C"/>
        </a:lt2>
        <a:accent1>
          <a:srgbClr val="CCCC99"/>
        </a:accent1>
        <a:accent2>
          <a:srgbClr val="FFFFCC"/>
        </a:accent2>
        <a:accent3>
          <a:srgbClr val="B8B8CA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99"/>
        </a:dk1>
        <a:lt1>
          <a:srgbClr val="666666"/>
        </a:lt1>
        <a:dk2>
          <a:srgbClr val="000000"/>
        </a:dk2>
        <a:lt2>
          <a:srgbClr val="33CCFF"/>
        </a:lt2>
        <a:accent1>
          <a:srgbClr val="D2D2D2"/>
        </a:accent1>
        <a:accent2>
          <a:srgbClr val="8DC6FF"/>
        </a:accent2>
        <a:accent3>
          <a:srgbClr val="AAAAA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3366CC"/>
        </a:lt1>
        <a:dk2>
          <a:srgbClr val="000099"/>
        </a:dk2>
        <a:lt2>
          <a:srgbClr val="006699"/>
        </a:lt2>
        <a:accent1>
          <a:srgbClr val="99CCFF"/>
        </a:accent1>
        <a:accent2>
          <a:srgbClr val="FF9900"/>
        </a:accent2>
        <a:accent3>
          <a:srgbClr val="AAAACA"/>
        </a:accent3>
        <a:accent4>
          <a:srgbClr val="2A56AE"/>
        </a:accent4>
        <a:accent5>
          <a:srgbClr val="CAE2FF"/>
        </a:accent5>
        <a:accent6>
          <a:srgbClr val="E78A00"/>
        </a:accent6>
        <a:hlink>
          <a:srgbClr val="009999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CEF9FE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3FBFE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66F0A"/>
        </a:dk2>
        <a:lt2>
          <a:srgbClr val="808080"/>
        </a:lt2>
        <a:accent1>
          <a:srgbClr val="99CCFF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E7"/>
        </a:accent6>
        <a:hlink>
          <a:srgbClr val="0066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60295</TotalTime>
  <Words>1302</Words>
  <Application>Microsoft Office PowerPoint</Application>
  <PresentationFormat>On-screen Show (4:3)</PresentationFormat>
  <Paragraphs>298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Tahoma</vt:lpstr>
      <vt:lpstr>Times New Roman</vt:lpstr>
      <vt:lpstr>Wingdings</vt:lpstr>
      <vt:lpstr>2_Network</vt:lpstr>
      <vt:lpstr>TS001072128</vt:lpstr>
      <vt:lpstr>1_TS001072128</vt:lpstr>
      <vt:lpstr>    CS2911 Week 7, Class 1</vt:lpstr>
      <vt:lpstr>Muddiest Point 6-2</vt:lpstr>
      <vt:lpstr>Muddiest Point 6-3</vt:lpstr>
      <vt:lpstr>Outcomes</vt:lpstr>
      <vt:lpstr>TCP as a Reliable Transport</vt:lpstr>
      <vt:lpstr>How things can go wrong…</vt:lpstr>
      <vt:lpstr>Requirements for Reliability</vt:lpstr>
      <vt:lpstr>Requirements for Reliability</vt:lpstr>
      <vt:lpstr>Stop and Wait</vt:lpstr>
      <vt:lpstr>Packet Loss</vt:lpstr>
      <vt:lpstr>Sliding Window - Pipelined</vt:lpstr>
      <vt:lpstr>TCP Data Transfer Specifics</vt:lpstr>
      <vt:lpstr>Acknowledgement</vt:lpstr>
      <vt:lpstr>Acknowledgement</vt:lpstr>
      <vt:lpstr>Acknowledgement</vt:lpstr>
      <vt:lpstr>Timeout and Retransmission</vt:lpstr>
      <vt:lpstr>Adaptive Retransmission</vt:lpstr>
      <vt:lpstr>Exercise: TCP sequence &amp; acknowlegement numbers</vt:lpstr>
      <vt:lpstr>Starting a TCP sequence</vt:lpstr>
      <vt:lpstr>Server also can send data</vt:lpstr>
      <vt:lpstr>All together now…</vt:lpstr>
      <vt:lpstr>Multiple pending messages</vt:lpstr>
      <vt:lpstr>Closing a TCP connection</vt:lpstr>
      <vt:lpstr>Exercise</vt:lpstr>
      <vt:lpstr>TCP Header format</vt:lpstr>
      <vt:lpstr>Formatting of Field Values</vt:lpstr>
      <vt:lpstr>Sliding Window - Pipelined</vt:lpstr>
      <vt:lpstr>Sender’s Window</vt:lpstr>
      <vt:lpstr>Window Advertisement</vt:lpstr>
      <vt:lpstr>Sliding Window - Pipelined</vt:lpstr>
      <vt:lpstr>Sliding Window supports Flow Control</vt:lpstr>
      <vt:lpstr>Flow vs. Congestion  Control</vt:lpstr>
      <vt:lpstr>New Variable - cwnd</vt:lpstr>
      <vt:lpstr>cwnd</vt:lpstr>
      <vt:lpstr>Congestion Detection</vt:lpstr>
      <vt:lpstr>TCP Slow Start</vt:lpstr>
      <vt:lpstr>cwnd Over Time</vt:lpstr>
      <vt:lpstr>Challenge: How to avoid accidental message?</vt:lpstr>
      <vt:lpstr>A very brief history of the internet</vt:lpstr>
      <vt:lpstr>PowerPoint Presentation</vt:lpstr>
      <vt:lpstr>Acknowledgement</vt:lpstr>
    </vt:vector>
  </TitlesOfParts>
  <Company>MSOE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1795</cp:revision>
  <cp:lastPrinted>2016-10-17T18:52:19Z</cp:lastPrinted>
  <dcterms:created xsi:type="dcterms:W3CDTF">1999-09-06T21:32:20Z</dcterms:created>
  <dcterms:modified xsi:type="dcterms:W3CDTF">2016-10-20T21:19:15Z</dcterms:modified>
</cp:coreProperties>
</file>