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 id="2147483913" r:id="rId2"/>
  </p:sldMasterIdLst>
  <p:notesMasterIdLst>
    <p:notesMasterId r:id="rId25"/>
  </p:notesMasterIdLst>
  <p:handoutMasterIdLst>
    <p:handoutMasterId r:id="rId26"/>
  </p:handoutMasterIdLst>
  <p:sldIdLst>
    <p:sldId id="320" r:id="rId3"/>
    <p:sldId id="592" r:id="rId4"/>
    <p:sldId id="593" r:id="rId5"/>
    <p:sldId id="594" r:id="rId6"/>
    <p:sldId id="595" r:id="rId7"/>
    <p:sldId id="596" r:id="rId8"/>
    <p:sldId id="597" r:id="rId9"/>
    <p:sldId id="598" r:id="rId10"/>
    <p:sldId id="599" r:id="rId11"/>
    <p:sldId id="600" r:id="rId12"/>
    <p:sldId id="582" r:id="rId13"/>
    <p:sldId id="591" r:id="rId14"/>
    <p:sldId id="467" r:id="rId15"/>
    <p:sldId id="584" r:id="rId16"/>
    <p:sldId id="585" r:id="rId17"/>
    <p:sldId id="586" r:id="rId18"/>
    <p:sldId id="583" r:id="rId19"/>
    <p:sldId id="588" r:id="rId20"/>
    <p:sldId id="590" r:id="rId21"/>
    <p:sldId id="601" r:id="rId22"/>
    <p:sldId id="553" r:id="rId23"/>
    <p:sldId id="581" r:id="rId24"/>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71517" autoAdjust="0"/>
  </p:normalViewPr>
  <p:slideViewPr>
    <p:cSldViewPr>
      <p:cViewPr varScale="1">
        <p:scale>
          <a:sx n="86" d="100"/>
          <a:sy n="86" d="100"/>
        </p:scale>
        <p:origin x="1080" y="58"/>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2529E20D-C01B-46D0-A41A-D6165D8D3A51}" type="datetime3">
              <a:rPr lang="en-US" smtClean="0"/>
              <a:t>21 October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D190EF7B-1EC8-4955-8E30-7A4364FC460B}" type="datetime3">
              <a:rPr lang="en-US" smtClean="0"/>
              <a:t>21 October 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kumimoji="1" lang="en-US" sz="1200" b="1" i="0" kern="1200" baseline="0" dirty="0" smtClean="0">
                <a:solidFill>
                  <a:schemeClr val="tx1"/>
                </a:solidFill>
                <a:effectLst/>
                <a:latin typeface="Arial" charset="0"/>
                <a:ea typeface="+mn-ea"/>
                <a:cs typeface="+mn-cs"/>
              </a:rPr>
              <a:t>17q1 7-1 1-7,9-24</a:t>
            </a:r>
          </a:p>
          <a:p>
            <a:pPr fontAlgn="base"/>
            <a:endParaRPr kumimoji="1" lang="en-US" sz="1200" b="1" i="0" kern="1200" baseline="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CF96CB7F-5ABD-4C30-9F6C-4AEDAA9135B2}" type="datetime3">
              <a:rPr lang="en-US" smtClean="0"/>
              <a:t>21 October 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539683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15490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67299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83051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5223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58924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22484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08160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91329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1955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844735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99800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
Poll Title: What was the muddiest point? (CS2911)
https://www.polleverywhere.com/free_text_polls/zIp2tH2IVWjXv4H</a:t>
            </a:r>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D190EF7B-1EC8-4955-8E30-7A4364FC460B}"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88797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D190EF7B-1EC8-4955-8E30-7A4364FC460B}" type="datetime3">
              <a:rPr lang="en-US" smtClean="0"/>
              <a:t>21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22</a:t>
            </a:fld>
            <a:endParaRPr lang="en-US"/>
          </a:p>
        </p:txBody>
      </p:sp>
    </p:spTree>
    <p:extLst>
      <p:ext uri="{BB962C8B-B14F-4D97-AF65-F5344CB8AC3E}">
        <p14:creationId xmlns:p14="http://schemas.microsoft.com/office/powerpoint/2010/main" val="415455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42994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r>
              <a:rPr lang="en-US" dirty="0" smtClean="0"/>
              <a:t>Note that this is NOT a new field in the headers</a:t>
            </a:r>
            <a:r>
              <a:rPr lang="en-US" baseline="0" dirty="0" smtClean="0"/>
              <a:t> – convenient!</a:t>
            </a:r>
          </a:p>
          <a:p>
            <a:endParaRPr lang="en-US" dirty="0"/>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40549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18762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88131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431415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7423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41ED29F5-C7F1-40DF-B5B1-B8CCC5168DA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1660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369888"/>
            <a:ext cx="8153400" cy="1165225"/>
          </a:xfrm>
        </p:spPr>
        <p:txBody>
          <a:bodyPr/>
          <a:lstStyle>
            <a:lvl1pPr>
              <a:defRPr sz="44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0" y="1295400"/>
            <a:ext cx="7620000" cy="519113"/>
          </a:xfrm>
        </p:spPr>
        <p:txBody>
          <a:bodyPr/>
          <a:lstStyle>
            <a:lvl1pPr marL="0" indent="0">
              <a:buFontTx/>
              <a:buNone/>
              <a:defRPr sz="2800"/>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endParaRPr lang="en-US" altLang="en-US">
              <a:solidFill>
                <a:srgbClr val="000000"/>
              </a:solidFill>
            </a:endParaRPr>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en-US" altLang="en-US">
              <a:solidFill>
                <a:srgbClr val="000000"/>
              </a:solidFill>
            </a:endParaRPr>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1F99C23D-D6A2-4EEE-A206-F7C8926F690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49466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67B10F9-BB1C-4E31-B074-81A9029B371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0309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826D14-5AFC-49D7-A4C8-EF99B4E9AE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21307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19528C4-6E1D-495F-853E-01EC2B17BDA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53989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0255090-CE23-47C1-91DE-AF73560226F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2203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F82B9C3-2D69-431E-B6BC-4693DF4EE2B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30874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520B815-690B-48FD-80C8-19C95451F8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252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2CFC805-00EF-4118-AF54-05D9CFE0B26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55302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67A47DA-75B4-41C4-B64F-3FFC82413E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47075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31C7FB9-61C3-400A-AA9F-1BE034AB68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920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5334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5334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C46D33E-2CB2-4CD6-924D-17DC094C0B0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115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CS2911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smtClean="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smtClean="0"/>
              <a:t>CS2911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533400"/>
            <a:ext cx="762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1295400"/>
            <a:ext cx="7772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133600" y="6400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36576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858000" y="6400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186A04F-5227-486A-AEDA-4306B565541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31917796"/>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l" rtl="0" eaLnBrk="1" fontAlgn="base" hangingPunct="1">
        <a:lnSpc>
          <a:spcPct val="80000"/>
        </a:lnSpc>
        <a:spcBef>
          <a:spcPct val="0"/>
        </a:spcBef>
        <a:spcAft>
          <a:spcPct val="0"/>
        </a:spcAft>
        <a:defRPr sz="3600">
          <a:solidFill>
            <a:schemeClr val="tx2"/>
          </a:solidFill>
          <a:latin typeface="+mj-lt"/>
          <a:ea typeface="+mj-ea"/>
          <a:cs typeface="+mj-cs"/>
        </a:defRPr>
      </a:lvl1pPr>
      <a:lvl2pPr algn="l" rtl="0" eaLnBrk="1" fontAlgn="base" hangingPunct="1">
        <a:lnSpc>
          <a:spcPct val="80000"/>
        </a:lnSpc>
        <a:spcBef>
          <a:spcPct val="0"/>
        </a:spcBef>
        <a:spcAft>
          <a:spcPct val="0"/>
        </a:spcAft>
        <a:defRPr sz="3600">
          <a:solidFill>
            <a:schemeClr val="tx2"/>
          </a:solidFill>
          <a:latin typeface="Arial Black" pitchFamily="34" charset="0"/>
        </a:defRPr>
      </a:lvl2pPr>
      <a:lvl3pPr algn="l" rtl="0" eaLnBrk="1" fontAlgn="base" hangingPunct="1">
        <a:lnSpc>
          <a:spcPct val="80000"/>
        </a:lnSpc>
        <a:spcBef>
          <a:spcPct val="0"/>
        </a:spcBef>
        <a:spcAft>
          <a:spcPct val="0"/>
        </a:spcAft>
        <a:defRPr sz="3600">
          <a:solidFill>
            <a:schemeClr val="tx2"/>
          </a:solidFill>
          <a:latin typeface="Arial Black" pitchFamily="34" charset="0"/>
        </a:defRPr>
      </a:lvl3pPr>
      <a:lvl4pPr algn="l" rtl="0" eaLnBrk="1" fontAlgn="base" hangingPunct="1">
        <a:lnSpc>
          <a:spcPct val="80000"/>
        </a:lnSpc>
        <a:spcBef>
          <a:spcPct val="0"/>
        </a:spcBef>
        <a:spcAft>
          <a:spcPct val="0"/>
        </a:spcAft>
        <a:defRPr sz="3600">
          <a:solidFill>
            <a:schemeClr val="tx2"/>
          </a:solidFill>
          <a:latin typeface="Arial Black" pitchFamily="34" charset="0"/>
        </a:defRPr>
      </a:lvl4pPr>
      <a:lvl5pPr algn="l" rtl="0" eaLnBrk="1" fontAlgn="base" hangingPunct="1">
        <a:lnSpc>
          <a:spcPct val="80000"/>
        </a:lnSpc>
        <a:spcBef>
          <a:spcPct val="0"/>
        </a:spcBef>
        <a:spcAft>
          <a:spcPct val="0"/>
        </a:spcAft>
        <a:defRPr sz="3600">
          <a:solidFill>
            <a:schemeClr val="tx2"/>
          </a:solidFill>
          <a:latin typeface="Arial Black" pitchFamily="34" charset="0"/>
        </a:defRPr>
      </a:lvl5pPr>
      <a:lvl6pPr marL="457200" algn="l" rtl="0" eaLnBrk="1" fontAlgn="base" hangingPunct="1">
        <a:lnSpc>
          <a:spcPct val="80000"/>
        </a:lnSpc>
        <a:spcBef>
          <a:spcPct val="0"/>
        </a:spcBef>
        <a:spcAft>
          <a:spcPct val="0"/>
        </a:spcAft>
        <a:defRPr sz="3600">
          <a:solidFill>
            <a:schemeClr val="tx2"/>
          </a:solidFill>
          <a:latin typeface="Arial Black" pitchFamily="34" charset="0"/>
        </a:defRPr>
      </a:lvl6pPr>
      <a:lvl7pPr marL="914400" algn="l" rtl="0" eaLnBrk="1" fontAlgn="base" hangingPunct="1">
        <a:lnSpc>
          <a:spcPct val="80000"/>
        </a:lnSpc>
        <a:spcBef>
          <a:spcPct val="0"/>
        </a:spcBef>
        <a:spcAft>
          <a:spcPct val="0"/>
        </a:spcAft>
        <a:defRPr sz="3600">
          <a:solidFill>
            <a:schemeClr val="tx2"/>
          </a:solidFill>
          <a:latin typeface="Arial Black" pitchFamily="34" charset="0"/>
        </a:defRPr>
      </a:lvl7pPr>
      <a:lvl8pPr marL="1371600" algn="l" rtl="0" eaLnBrk="1" fontAlgn="base" hangingPunct="1">
        <a:lnSpc>
          <a:spcPct val="80000"/>
        </a:lnSpc>
        <a:spcBef>
          <a:spcPct val="0"/>
        </a:spcBef>
        <a:spcAft>
          <a:spcPct val="0"/>
        </a:spcAft>
        <a:defRPr sz="3600">
          <a:solidFill>
            <a:schemeClr val="tx2"/>
          </a:solidFill>
          <a:latin typeface="Arial Black" pitchFamily="34" charset="0"/>
        </a:defRPr>
      </a:lvl8pPr>
      <a:lvl9pPr marL="1828800" algn="l" rtl="0" eaLnBrk="1" fontAlgn="base" hangingPunct="1">
        <a:lnSpc>
          <a:spcPct val="80000"/>
        </a:lnSpc>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alvin.edu/academic/rit/webBook/chapter3/Introduction/arpanet.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livinginternet.com/e/ei.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9.xml"/><Relationship Id="rId1" Type="http://schemas.openxmlformats.org/officeDocument/2006/relationships/tags" Target="../tags/tag21.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Network_congestion#Congestive_collap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7, Class 3</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endParaRPr lang="en-US" b="1" i="1" dirty="0" smtClean="0">
              <a:sym typeface="Wingdings" panose="05000000000000000000" pitchFamily="2" charset="2"/>
            </a:endParaRPr>
          </a:p>
          <a:p>
            <a:pPr lvl="1"/>
            <a:r>
              <a:rPr lang="en-US" dirty="0" smtClean="0">
                <a:sym typeface="Wingdings" panose="05000000000000000000" pitchFamily="2" charset="2"/>
              </a:rPr>
              <a:t>Muddiest Point</a:t>
            </a:r>
          </a:p>
          <a:p>
            <a:pPr lvl="1"/>
            <a:r>
              <a:rPr lang="en-US" dirty="0" smtClean="0">
                <a:sym typeface="Wingdings" panose="05000000000000000000" pitchFamily="2" charset="2"/>
              </a:rPr>
              <a:t>Questions on Videos</a:t>
            </a:r>
          </a:p>
          <a:p>
            <a:pPr lvl="1"/>
            <a:r>
              <a:rPr lang="en-US" dirty="0" smtClean="0">
                <a:sym typeface="Wingdings" panose="05000000000000000000" pitchFamily="2" charset="2"/>
              </a:rPr>
              <a:t>Finish TCP</a:t>
            </a:r>
          </a:p>
          <a:p>
            <a:pPr lvl="1"/>
            <a:r>
              <a:rPr lang="en-US" dirty="0" smtClean="0">
                <a:sym typeface="Wingdings" panose="05000000000000000000" pitchFamily="2" charset="2"/>
              </a:rPr>
              <a:t>Encryption</a:t>
            </a:r>
          </a:p>
          <a:p>
            <a:pPr lvl="1"/>
            <a:r>
              <a:rPr lang="en-US" dirty="0" smtClean="0">
                <a:sym typeface="Wingdings" panose="05000000000000000000" pitchFamily="2" charset="2"/>
              </a:rPr>
              <a:t>Muddiest Point</a:t>
            </a:r>
          </a:p>
          <a:p>
            <a:r>
              <a:rPr lang="en-US" dirty="0" smtClean="0">
                <a:sym typeface="Wingdings" panose="05000000000000000000" pitchFamily="2" charset="2"/>
              </a:rPr>
              <a:t>Week 8, Lab period</a:t>
            </a:r>
          </a:p>
          <a:p>
            <a:pPr lvl="1"/>
            <a:r>
              <a:rPr lang="en-US" dirty="0" smtClean="0">
                <a:sym typeface="Wingdings" panose="05000000000000000000" pitchFamily="2" charset="2"/>
              </a:rPr>
              <a:t>Quiz 4: Topics include TCP, SMTP, IMAP, POP</a:t>
            </a:r>
          </a:p>
          <a:p>
            <a:endParaRPr lang="en-US" dirty="0" smtClean="0">
              <a:sym typeface="Wingdings" panose="05000000000000000000" pitchFamily="2" charset="2"/>
            </a:endParaRP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
        <p:nvSpPr>
          <p:cNvPr id="9" name="Footer Placeholder 8"/>
          <p:cNvSpPr>
            <a:spLocks noGrp="1"/>
          </p:cNvSpPr>
          <p:nvPr>
            <p:ph type="ftr" sz="quarter" idx="11"/>
          </p:nvPr>
        </p:nvSpPr>
        <p:spPr/>
        <p:txBody>
          <a:body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very brief history of the internet</a:t>
            </a:r>
            <a:endParaRPr lang="en-US" dirty="0"/>
          </a:p>
        </p:txBody>
      </p:sp>
      <p:sp>
        <p:nvSpPr>
          <p:cNvPr id="3" name="Content Placeholder 2"/>
          <p:cNvSpPr>
            <a:spLocks noGrp="1"/>
          </p:cNvSpPr>
          <p:nvPr>
            <p:ph idx="1"/>
          </p:nvPr>
        </p:nvSpPr>
        <p:spPr>
          <a:xfrm>
            <a:off x="342418" y="1295400"/>
            <a:ext cx="8077200" cy="5029200"/>
          </a:xfrm>
        </p:spPr>
        <p:txBody>
          <a:bodyPr>
            <a:normAutofit fontScale="92500" lnSpcReduction="10000"/>
          </a:bodyPr>
          <a:lstStyle/>
          <a:p>
            <a:r>
              <a:rPr lang="en-US" dirty="0" smtClean="0"/>
              <a:t>1957 – Sputnik launched, ARPA formed</a:t>
            </a:r>
          </a:p>
          <a:p>
            <a:r>
              <a:rPr lang="en-US" dirty="0" smtClean="0"/>
              <a:t>1962 – ARPA forms IPTO to create </a:t>
            </a:r>
            <a:r>
              <a:rPr lang="en-US" dirty="0" err="1" smtClean="0"/>
              <a:t>ARPAnet</a:t>
            </a:r>
            <a:endParaRPr lang="en-US" dirty="0" smtClean="0"/>
          </a:p>
          <a:p>
            <a:r>
              <a:rPr lang="en-US" dirty="0" smtClean="0"/>
              <a:t>1969 – First packet switched network at UCLA</a:t>
            </a:r>
          </a:p>
          <a:p>
            <a:r>
              <a:rPr lang="en-US" dirty="0" smtClean="0"/>
              <a:t>1971 – First emails with @ signs</a:t>
            </a:r>
          </a:p>
          <a:p>
            <a:r>
              <a:rPr lang="en-US" dirty="0" smtClean="0"/>
              <a:t>1983 – TCP/IP first deployed</a:t>
            </a:r>
          </a:p>
          <a:p>
            <a:r>
              <a:rPr lang="en-US" dirty="0" smtClean="0"/>
              <a:t>1986 – NSFNET created (&amp; many others)</a:t>
            </a:r>
          </a:p>
          <a:p>
            <a:r>
              <a:rPr lang="en-US" dirty="0" smtClean="0"/>
              <a:t>1989 – HTTP starts with just GET</a:t>
            </a:r>
          </a:p>
          <a:p>
            <a:r>
              <a:rPr lang="en-US" dirty="0" smtClean="0"/>
              <a:t>1991 – NSFNET allows commercial activities. e-Bay, Google, Amazon …</a:t>
            </a:r>
          </a:p>
          <a:p>
            <a:r>
              <a:rPr lang="en-US" dirty="0" smtClean="0"/>
              <a:t>2000's – Facebook, Twitter, </a:t>
            </a:r>
            <a:r>
              <a:rPr lang="en-US" dirty="0" err="1" smtClean="0"/>
              <a:t>Youtube</a:t>
            </a:r>
            <a:r>
              <a:rPr lang="en-US" dirty="0" smtClean="0"/>
              <a:t>, …</a:t>
            </a:r>
          </a:p>
          <a:p>
            <a:endParaRPr lang="en-US" dirty="0"/>
          </a:p>
        </p:txBody>
      </p:sp>
      <p:sp>
        <p:nvSpPr>
          <p:cNvPr id="4" name="Rectangle 3"/>
          <p:cNvSpPr/>
          <p:nvPr/>
        </p:nvSpPr>
        <p:spPr>
          <a:xfrm>
            <a:off x="342418" y="6001434"/>
            <a:ext cx="8305800" cy="923330"/>
          </a:xfrm>
          <a:prstGeom prst="rect">
            <a:avLst/>
          </a:prstGeom>
        </p:spPr>
        <p:txBody>
          <a:bodyPr wrap="square">
            <a:spAutoFit/>
          </a:bodyPr>
          <a:lstStyle/>
          <a:p>
            <a:pPr eaLnBrk="0" hangingPunct="0"/>
            <a:r>
              <a:rPr lang="en-US" dirty="0" smtClean="0">
                <a:solidFill>
                  <a:srgbClr val="000000"/>
                </a:solidFill>
              </a:rPr>
              <a:t>Source: Kurose &amp; Ross, 6</a:t>
            </a:r>
            <a:r>
              <a:rPr lang="en-US" baseline="30000" dirty="0" smtClean="0">
                <a:solidFill>
                  <a:srgbClr val="000000"/>
                </a:solidFill>
              </a:rPr>
              <a:t>th</a:t>
            </a:r>
            <a:r>
              <a:rPr lang="en-US" dirty="0" smtClean="0">
                <a:solidFill>
                  <a:srgbClr val="000000"/>
                </a:solidFill>
              </a:rPr>
              <a:t>, Ed, Section 1.7 and </a:t>
            </a:r>
          </a:p>
          <a:p>
            <a:pPr eaLnBrk="0" hangingPunct="0"/>
            <a:r>
              <a:rPr lang="en-US" dirty="0" smtClean="0">
                <a:solidFill>
                  <a:srgbClr val="000000"/>
                </a:solidFill>
                <a:hlinkClick r:id="rId3"/>
              </a:rPr>
              <a:t>http</a:t>
            </a:r>
            <a:r>
              <a:rPr lang="en-US" dirty="0">
                <a:solidFill>
                  <a:srgbClr val="000000"/>
                </a:solidFill>
                <a:hlinkClick r:id="rId3"/>
              </a:rPr>
              <a:t>://</a:t>
            </a:r>
            <a:r>
              <a:rPr lang="en-US" dirty="0" smtClean="0">
                <a:solidFill>
                  <a:srgbClr val="000000"/>
                </a:solidFill>
                <a:hlinkClick r:id="rId3"/>
              </a:rPr>
              <a:t>www.calvin.edu/academic/rit/webBook/chapter3/Introduction/arpanet.htm</a:t>
            </a:r>
            <a:endParaRPr lang="en-US" dirty="0" smtClean="0">
              <a:solidFill>
                <a:srgbClr val="000000"/>
              </a:solidFill>
            </a:endParaRPr>
          </a:p>
          <a:p>
            <a:pPr eaLnBrk="0" hangingPunct="0"/>
            <a:r>
              <a:rPr lang="en-US" dirty="0">
                <a:solidFill>
                  <a:srgbClr val="000000"/>
                </a:solidFill>
                <a:hlinkClick r:id="rId4"/>
              </a:rPr>
              <a:t>http://</a:t>
            </a:r>
            <a:r>
              <a:rPr lang="en-US" dirty="0" smtClean="0">
                <a:solidFill>
                  <a:srgbClr val="000000"/>
                </a:solidFill>
                <a:hlinkClick r:id="rId4"/>
              </a:rPr>
              <a:t>www.livinginternet.com/e/ei.htm</a:t>
            </a:r>
            <a:r>
              <a:rPr lang="en-US" dirty="0" smtClean="0">
                <a:solidFill>
                  <a:srgbClr val="000000"/>
                </a:solidFill>
              </a:rPr>
              <a:t> Wiki: HTTP</a:t>
            </a:r>
            <a:endParaRPr lang="en-US" dirty="0">
              <a:solidFill>
                <a:srgbClr val="000000"/>
              </a:solidFill>
            </a:endParaRPr>
          </a:p>
        </p:txBody>
      </p:sp>
    </p:spTree>
    <p:extLst>
      <p:ext uri="{BB962C8B-B14F-4D97-AF65-F5344CB8AC3E}">
        <p14:creationId xmlns:p14="http://schemas.microsoft.com/office/powerpoint/2010/main" val="127406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55161388"/>
              </p:ext>
            </p:extLst>
          </p:nvPr>
        </p:nvGraphicFramePr>
        <p:xfrm>
          <a:off x="457200" y="1521600"/>
          <a:ext cx="8229600" cy="41452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What are the different ways in which a message can be damaged?</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How can someone eavesdrop over the network</a:t>
                      </a:r>
                      <a:r>
                        <a:rPr lang="en-US" sz="2400" b="0" i="0" u="none" strike="noStrike" dirty="0" smtClean="0">
                          <a:solidFill>
                            <a:srgbClr val="000000"/>
                          </a:solidFill>
                          <a:effectLst/>
                          <a:latin typeface="Arial" panose="020B0604020202020204" pitchFamily="34" charset="0"/>
                        </a:rPr>
                        <a:t>?</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Intrusion techniques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are some everyday things that use encryption, like things that we wouldn't necessarily think about?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a:t>
                      </a:r>
                      <a:r>
                        <a:rPr lang="en-US" sz="2400" b="0" i="0" u="none" strike="noStrike" baseline="0" dirty="0" smtClean="0">
                          <a:solidFill>
                            <a:srgbClr val="000000"/>
                          </a:solidFill>
                          <a:effectLst/>
                          <a:latin typeface="Calibri" panose="020F0502020204030204" pitchFamily="34" charset="0"/>
                        </a:rPr>
                        <a:t> What uses encryption?</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smtClean="0">
                          <a:solidFill>
                            <a:srgbClr val="000000"/>
                          </a:solidFill>
                          <a:effectLst/>
                          <a:latin typeface="Arial" panose="020B0604020202020204" pitchFamily="34" charset="0"/>
                        </a:rPr>
                        <a:t>1. I still feel confused about the concept of the key. Is the key a number? Or it is a function for encoding the plaintext?</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What is a key?</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Arial" panose="020B0604020202020204" pitchFamily="34" charset="0"/>
                        </a:rPr>
                        <a:t>2. What is the known plaintext attack?</a:t>
                      </a:r>
                    </a:p>
                  </a:txBody>
                  <a:tcPr marL="7620" marR="7620" marT="15240" marB="1524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2492760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7241103"/>
              </p:ext>
            </p:extLst>
          </p:nvPr>
        </p:nvGraphicFramePr>
        <p:xfrm>
          <a:off x="457200" y="1521600"/>
          <a:ext cx="8229600" cy="441960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If someone found a way to determine the encryption algorithm, would they be able to then create a decryption algorithm? The video says that they could introduce false information into the cipher-text, but I would assume a more valuable use would be to reverse engineer it to decode the cipher-text.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For the box algorithm, it says that it uses a table that grows in size 2^n where n is the number of bits in each chunk. Couldn't the size of the chunk just be kept small? And why does it require a table that grows at such a fast rate?</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What is a key?</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1936023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9428166"/>
              </p:ext>
            </p:extLst>
          </p:nvPr>
        </p:nvGraphicFramePr>
        <p:xfrm>
          <a:off x="457200" y="1521600"/>
          <a:ext cx="8229600" cy="448056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if encryption algorithms are often in the public domain, wouldn't cipher block chaining become recognizable to an intruder studying the cipher text?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Cipher block</a:t>
                      </a:r>
                      <a:r>
                        <a:rPr lang="en-US" sz="2400" b="0" i="0" u="none" strike="noStrike" baseline="0" dirty="0" smtClean="0">
                          <a:solidFill>
                            <a:srgbClr val="000000"/>
                          </a:solidFill>
                          <a:effectLst/>
                          <a:latin typeface="Calibri" panose="020F0502020204030204" pitchFamily="34" charset="0"/>
                        </a:rPr>
                        <a:t> chaining</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a:solidFill>
                            <a:srgbClr val="000000"/>
                          </a:solidFill>
                          <a:effectLst/>
                          <a:latin typeface="Arial" panose="020B0604020202020204" pitchFamily="34" charset="0"/>
                        </a:rPr>
                        <a:t>when talking about keys, is it possible to have a public and private key that is known to encrypt a private key for even greater security of information, or is public private key only used for sending / receiving messages?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are some common encryption algorithms that use the methods in the video, like symmetric?</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a:t>
                      </a:r>
                      <a:r>
                        <a:rPr lang="en-US" sz="2400" b="0" i="0" u="none" strike="noStrike" baseline="0" dirty="0" smtClean="0">
                          <a:solidFill>
                            <a:srgbClr val="000000"/>
                          </a:solidFill>
                          <a:effectLst/>
                          <a:latin typeface="Calibri" panose="020F0502020204030204" pitchFamily="34" charset="0"/>
                        </a:rPr>
                        <a:t>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2683076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3849170"/>
              </p:ext>
            </p:extLst>
          </p:nvPr>
        </p:nvGraphicFramePr>
        <p:xfrm>
          <a:off x="457200" y="1521600"/>
          <a:ext cx="8229600" cy="335280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Is there ever a good use for simple symmetric cyphers? It seems easy to guess through brute force, so why would anybody use such a weak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Why use simple</a:t>
                      </a:r>
                      <a:r>
                        <a:rPr lang="en-US" sz="2400" b="0" i="0" u="none" strike="noStrike" baseline="0" dirty="0" smtClean="0">
                          <a:solidFill>
                            <a:srgbClr val="000000"/>
                          </a:solidFill>
                          <a:effectLst/>
                          <a:latin typeface="Calibri" panose="020F0502020204030204" pitchFamily="34" charset="0"/>
                        </a:rPr>
                        <a:t> encryption?</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So I remember hearing somewhere that Prime numbers are really important when it comes to encryption. How would that apply to Stream, Block, and Cipher Block Chaining encryption strategies?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Prime numbers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14</a:t>
            </a:fld>
            <a:endParaRPr lang="en-US" altLang="en-US" dirty="0"/>
          </a:p>
        </p:txBody>
      </p:sp>
    </p:spTree>
    <p:extLst>
      <p:ext uri="{BB962C8B-B14F-4D97-AF65-F5344CB8AC3E}">
        <p14:creationId xmlns:p14="http://schemas.microsoft.com/office/powerpoint/2010/main" val="246196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809707"/>
              </p:ext>
            </p:extLst>
          </p:nvPr>
        </p:nvGraphicFramePr>
        <p:xfrm>
          <a:off x="457200" y="1521600"/>
          <a:ext cx="8229600" cy="44500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200" b="0" i="0" u="none" strike="noStrike" dirty="0">
                          <a:solidFill>
                            <a:srgbClr val="000000"/>
                          </a:solidFill>
                          <a:effectLst/>
                          <a:latin typeface="Arial" panose="020B0604020202020204" pitchFamily="34" charset="0"/>
                        </a:rPr>
                        <a:t>How are the keys (</a:t>
                      </a:r>
                      <a:r>
                        <a:rPr lang="en-US" sz="2200" b="0" i="0" u="none" strike="noStrike" dirty="0" err="1">
                          <a:solidFill>
                            <a:srgbClr val="000000"/>
                          </a:solidFill>
                          <a:effectLst/>
                          <a:latin typeface="Arial" panose="020B0604020202020204" pitchFamily="34" charset="0"/>
                        </a:rPr>
                        <a:t>Ka</a:t>
                      </a:r>
                      <a:r>
                        <a:rPr lang="en-US" sz="2200" b="0" i="0" u="none" strike="noStrike" dirty="0">
                          <a:solidFill>
                            <a:srgbClr val="000000"/>
                          </a:solidFill>
                          <a:effectLst/>
                          <a:latin typeface="Arial" panose="020B0604020202020204" pitchFamily="34" charset="0"/>
                        </a:rPr>
                        <a:t> and Kb) sent? Wouldn't they need to be encrypted with a second set of keys, and then those keys would need to be encrypted by a different set of keys, ad infinitum? Or do the keys exist somehow on the sending and receiving machines independent of the network?</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200" b="0" i="0" u="none" strike="noStrike" dirty="0">
                          <a:solidFill>
                            <a:srgbClr val="000000"/>
                          </a:solidFill>
                          <a:effectLst/>
                          <a:latin typeface="Arial" panose="020B0604020202020204" pitchFamily="34" charset="0"/>
                        </a:rPr>
                        <a:t>How are asymmetric keys used to encrypt the text? It doesn't seem inherently true that the order in which the keys are used on the text doesn't matter.</a:t>
                      </a:r>
                    </a:p>
                  </a:txBody>
                  <a:tcPr marL="7620" marR="7620" marT="15240" marB="1524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Public/private keys</a:t>
                      </a:r>
                    </a:p>
                  </a:txBody>
                  <a:tcPr marL="7620" marR="7620" marT="7620" marB="0" anchor="b"/>
                </a:tc>
              </a:tr>
              <a:tr h="127000">
                <a:tc>
                  <a:txBody>
                    <a:bodyPr/>
                    <a:lstStyle/>
                    <a:p>
                      <a:pPr algn="l" fontAlgn="b"/>
                      <a:r>
                        <a:rPr lang="en-US" sz="2200" b="0" i="0" u="none" strike="noStrike" dirty="0">
                          <a:solidFill>
                            <a:srgbClr val="000000"/>
                          </a:solidFill>
                          <a:effectLst/>
                          <a:latin typeface="Arial" panose="020B0604020202020204" pitchFamily="34" charset="0"/>
                        </a:rPr>
                        <a:t>Is it possible for a company to have multiple was of encoding? That way they can alternate and it will be really hard for Trudy to get near deciphering the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Encryption strategy</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15</a:t>
            </a:fld>
            <a:endParaRPr lang="en-US" altLang="en-US" dirty="0"/>
          </a:p>
        </p:txBody>
      </p:sp>
    </p:spTree>
    <p:extLst>
      <p:ext uri="{BB962C8B-B14F-4D97-AF65-F5344CB8AC3E}">
        <p14:creationId xmlns:p14="http://schemas.microsoft.com/office/powerpoint/2010/main" val="129185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7399070"/>
              </p:ext>
            </p:extLst>
          </p:nvPr>
        </p:nvGraphicFramePr>
        <p:xfrm>
          <a:off x="457200" y="1521600"/>
          <a:ext cx="8229600" cy="524256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What is the point of a basic </a:t>
                      </a:r>
                      <a:r>
                        <a:rPr lang="en-US" sz="2400" b="0" i="0" u="none" strike="noStrike" dirty="0" err="1">
                          <a:solidFill>
                            <a:srgbClr val="000000"/>
                          </a:solidFill>
                          <a:effectLst/>
                          <a:latin typeface="Arial" panose="020B0604020202020204" pitchFamily="34" charset="0"/>
                        </a:rPr>
                        <a:t>Casesar</a:t>
                      </a:r>
                      <a:r>
                        <a:rPr lang="en-US" sz="2400" b="0" i="0" u="none" strike="noStrike" dirty="0">
                          <a:solidFill>
                            <a:srgbClr val="000000"/>
                          </a:solidFill>
                          <a:effectLst/>
                          <a:latin typeface="Arial" panose="020B0604020202020204" pitchFamily="34" charset="0"/>
                        </a:rPr>
                        <a:t> cypher? It is far too easy to decrypt to actually be used for private information.</a:t>
                      </a:r>
                    </a:p>
                  </a:txBody>
                  <a:tcPr marL="7620" marR="7620" marT="15240" marB="1524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Why use simple</a:t>
                      </a:r>
                      <a:r>
                        <a:rPr lang="en-US" sz="2400" b="0" i="0" u="none" strike="noStrike" baseline="0" dirty="0" smtClean="0">
                          <a:solidFill>
                            <a:srgbClr val="000000"/>
                          </a:solidFill>
                          <a:effectLst/>
                          <a:latin typeface="Calibri" panose="020F0502020204030204" pitchFamily="34" charset="0"/>
                        </a:rPr>
                        <a:t> encryption?</a:t>
                      </a:r>
                      <a:endParaRPr lang="en-US" sz="2400" b="0" i="0" u="none" strike="noStrike" dirty="0" smtClean="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exactly are keys used? I understand the concept, but how are the client and host made aware of the same key to use, despite the fact that sending the key over the network would require encryption for obvious reasons?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a:t>
                      </a:r>
                      <a:r>
                        <a:rPr lang="en-US" sz="2400" b="0" i="0" u="none" strike="noStrike" baseline="0" dirty="0" smtClean="0">
                          <a:solidFill>
                            <a:srgbClr val="000000"/>
                          </a:solidFill>
                          <a:effectLst/>
                          <a:latin typeface="Calibri" panose="020F0502020204030204" pitchFamily="34" charset="0"/>
                        </a:rPr>
                        <a:t>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come the person receiving the message can decipher the message but an intruder can't? How does the receiver get the key but not the intruder?</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is the purpose of a session key? How does is differ from the public and private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Symmetric vs. Asymmetric</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16</a:t>
            </a:fld>
            <a:endParaRPr lang="en-US" altLang="en-US" dirty="0"/>
          </a:p>
        </p:txBody>
      </p:sp>
    </p:spTree>
    <p:extLst>
      <p:ext uri="{BB962C8B-B14F-4D97-AF65-F5344CB8AC3E}">
        <p14:creationId xmlns:p14="http://schemas.microsoft.com/office/powerpoint/2010/main" val="3877726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4517384"/>
              </p:ext>
            </p:extLst>
          </p:nvPr>
        </p:nvGraphicFramePr>
        <p:xfrm>
          <a:off x="457200" y="1521600"/>
          <a:ext cx="8229600" cy="37261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Does encryption always use a symmetric key system? If not, how would a non-symmetric key system work when encrypting and decrypting plain text?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 </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Is this some of the fundamentals of learning how to become a hacker? How and where can you find the keys or figure out which type of encryption system is being used?</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Cracking keys and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is the current standard for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a:t>
                      </a:r>
                      <a:r>
                        <a:rPr lang="en-US" sz="2400" b="0" i="0" u="none" strike="noStrike" baseline="0" dirty="0" smtClean="0">
                          <a:solidFill>
                            <a:srgbClr val="000000"/>
                          </a:solidFill>
                          <a:effectLst/>
                          <a:latin typeface="Calibri" panose="020F0502020204030204" pitchFamily="34" charset="0"/>
                        </a:rPr>
                        <a:t> </a:t>
                      </a:r>
                      <a:r>
                        <a:rPr lang="en-US" sz="2400" b="0" i="0" u="none" strike="noStrike" baseline="0" dirty="0" err="1" smtClean="0">
                          <a:solidFill>
                            <a:srgbClr val="000000"/>
                          </a:solidFill>
                          <a:effectLst/>
                          <a:latin typeface="Calibri" panose="020F0502020204030204" pitchFamily="34" charset="0"/>
                        </a:rPr>
                        <a:t>algoritms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17</a:t>
            </a:fld>
            <a:endParaRPr lang="en-US" altLang="en-US" dirty="0"/>
          </a:p>
        </p:txBody>
      </p:sp>
    </p:spTree>
    <p:extLst>
      <p:ext uri="{BB962C8B-B14F-4D97-AF65-F5344CB8AC3E}">
        <p14:creationId xmlns:p14="http://schemas.microsoft.com/office/powerpoint/2010/main" val="2960491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5414377"/>
              </p:ext>
            </p:extLst>
          </p:nvPr>
        </p:nvGraphicFramePr>
        <p:xfrm>
          <a:off x="457200" y="1521600"/>
          <a:ext cx="8229600" cy="48310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During stream ciphers, he mentioned encoding by adding another stream of bytes, (e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 in the video). Is this a generated stream, or are you trying to interlace two streams of actual data? When you decode, are you trying to find both b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(plaintext </a:t>
                      </a:r>
                      <a:r>
                        <a:rPr lang="en-US" sz="2400" b="0" i="0" u="none" strike="noStrike" dirty="0" err="1">
                          <a:solidFill>
                            <a:srgbClr val="000000"/>
                          </a:solidFill>
                          <a:effectLst/>
                          <a:latin typeface="Arial" panose="020B0604020202020204" pitchFamily="34" charset="0"/>
                        </a:rPr>
                        <a:t>bytestream</a:t>
                      </a:r>
                      <a:r>
                        <a:rPr lang="en-US" sz="2400" b="0" i="0" u="none" strike="noStrike" dirty="0">
                          <a:solidFill>
                            <a:srgbClr val="000000"/>
                          </a:solidFill>
                          <a:effectLst/>
                          <a:latin typeface="Arial" panose="020B0604020202020204" pitchFamily="34" charset="0"/>
                        </a:rPr>
                        <a:t>) and e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 or just b sub </a:t>
                      </a:r>
                      <a:r>
                        <a:rPr lang="en-US" sz="2400" b="0" i="0" u="none" strike="noStrike" dirty="0" err="1">
                          <a:solidFill>
                            <a:srgbClr val="000000"/>
                          </a:solidFill>
                          <a:effectLst/>
                          <a:latin typeface="Arial" panose="020B0604020202020204" pitchFamily="34" charset="0"/>
                        </a:rPr>
                        <a:t>i</a:t>
                      </a:r>
                      <a:r>
                        <a:rPr lang="en-US" sz="2400" b="0" i="0" u="none" strike="noStrike" dirty="0" smtClean="0">
                          <a:solidFill>
                            <a:srgbClr val="000000"/>
                          </a:solidFill>
                          <a:effectLst/>
                          <a:latin typeface="Arial" panose="020B0604020202020204" pitchFamily="34" charset="0"/>
                        </a:rPr>
                        <a:t>? </a:t>
                      </a:r>
                      <a:r>
                        <a:rPr lang="en-US" sz="2400" b="0" i="1" u="none" strike="noStrike" dirty="0" smtClean="0">
                          <a:solidFill>
                            <a:srgbClr val="000000"/>
                          </a:solidFill>
                          <a:effectLst/>
                          <a:latin typeface="Arial" panose="020B0604020202020204" pitchFamily="34" charset="0"/>
                        </a:rPr>
                        <a:t>[See Chapter 8.8.1,</a:t>
                      </a:r>
                      <a:r>
                        <a:rPr lang="en-US" sz="2400" b="0" i="1" u="none" strike="noStrike" baseline="0" dirty="0" smtClean="0">
                          <a:solidFill>
                            <a:srgbClr val="000000"/>
                          </a:solidFill>
                          <a:effectLst/>
                          <a:latin typeface="Arial" panose="020B0604020202020204" pitchFamily="34" charset="0"/>
                        </a:rPr>
                        <a:t> 7</a:t>
                      </a:r>
                      <a:r>
                        <a:rPr lang="en-US" sz="2400" b="0" i="1" u="none" strike="noStrike" baseline="30000" dirty="0" smtClean="0">
                          <a:solidFill>
                            <a:srgbClr val="000000"/>
                          </a:solidFill>
                          <a:effectLst/>
                          <a:latin typeface="Arial" panose="020B0604020202020204" pitchFamily="34" charset="0"/>
                        </a:rPr>
                        <a:t>th</a:t>
                      </a:r>
                      <a:r>
                        <a:rPr lang="en-US" sz="2400" b="0" i="1" u="none" strike="noStrike" baseline="0" dirty="0" smtClean="0">
                          <a:solidFill>
                            <a:srgbClr val="000000"/>
                          </a:solidFill>
                          <a:effectLst/>
                          <a:latin typeface="Arial" panose="020B0604020202020204" pitchFamily="34" charset="0"/>
                        </a:rPr>
                        <a:t> Ed.</a:t>
                      </a:r>
                      <a:r>
                        <a:rPr lang="en-US" sz="2400" b="0" i="1" u="none" strike="noStrike" dirty="0" smtClean="0">
                          <a:solidFill>
                            <a:srgbClr val="000000"/>
                          </a:solidFill>
                          <a:effectLst/>
                          <a:latin typeface="Arial" panose="020B0604020202020204" pitchFamily="34" charset="0"/>
                        </a:rPr>
                        <a:t>]</a:t>
                      </a:r>
                      <a:endParaRPr lang="en-US" sz="2400" b="0" i="1"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Stream ciphers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are session keys shared secret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Symmetric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are "secret" keys shared but kept secret?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a:t>
                      </a:r>
                      <a:r>
                        <a:rPr lang="en-US" sz="2400" b="0" i="0" u="none" strike="noStrike" baseline="0" dirty="0" smtClean="0">
                          <a:solidFill>
                            <a:srgbClr val="000000"/>
                          </a:solidFill>
                          <a:effectLst/>
                          <a:latin typeface="Calibri" panose="020F0502020204030204" pitchFamily="34" charset="0"/>
                        </a:rPr>
                        <a:t>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Know</a:t>
                      </a:r>
                      <a:r>
                        <a:rPr lang="en-US" sz="2400" b="0" i="0" u="none" strike="noStrike" baseline="0" dirty="0" smtClean="0">
                          <a:solidFill>
                            <a:srgbClr val="000000"/>
                          </a:solidFill>
                          <a:effectLst/>
                          <a:latin typeface="Calibri" panose="020F0502020204030204" pitchFamily="34" charset="0"/>
                        </a:rPr>
                        <a:t>n plaintext attack</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18</a:t>
            </a:fld>
            <a:endParaRPr lang="en-US" altLang="en-US" dirty="0"/>
          </a:p>
        </p:txBody>
      </p:sp>
    </p:spTree>
    <p:extLst>
      <p:ext uri="{BB962C8B-B14F-4D97-AF65-F5344CB8AC3E}">
        <p14:creationId xmlns:p14="http://schemas.microsoft.com/office/powerpoint/2010/main" val="208279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21097886"/>
              </p:ext>
            </p:extLst>
          </p:nvPr>
        </p:nvGraphicFramePr>
        <p:xfrm>
          <a:off x="457200" y="1521600"/>
          <a:ext cx="8229600" cy="374904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For session keys, wouldn't there be a finite amount of keys that could be generated before the computation would become too taxing on the computer system and therefore would be more reasonable to cycle back to older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Computation-al burden, Repeated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The session key is generated as a new one every time. Is there any chance that after times there will be repeated key?</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Repeated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other types of encryption are there besides </a:t>
                      </a:r>
                      <a:r>
                        <a:rPr lang="en-US" sz="2400" b="0" i="0" u="none" strike="noStrike" dirty="0" err="1" smtClean="0">
                          <a:solidFill>
                            <a:srgbClr val="000000"/>
                          </a:solidFill>
                          <a:effectLst/>
                          <a:latin typeface="Arial" panose="020B0604020202020204" pitchFamily="34" charset="0"/>
                        </a:rPr>
                        <a:t>rsa</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19</a:t>
            </a:fld>
            <a:endParaRPr lang="en-US" altLang="en-US" dirty="0"/>
          </a:p>
        </p:txBody>
      </p:sp>
    </p:spTree>
    <p:extLst>
      <p:ext uri="{BB962C8B-B14F-4D97-AF65-F5344CB8AC3E}">
        <p14:creationId xmlns:p14="http://schemas.microsoft.com/office/powerpoint/2010/main" val="2354200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Sliding Window supports Flow Control</a:t>
            </a:r>
            <a:endParaRPr lang="en-US" dirty="0"/>
          </a:p>
        </p:txBody>
      </p:sp>
      <p:sp>
        <p:nvSpPr>
          <p:cNvPr id="3" name="Content Placeholder 2"/>
          <p:cNvSpPr>
            <a:spLocks noGrp="1"/>
          </p:cNvSpPr>
          <p:nvPr>
            <p:ph idx="1"/>
          </p:nvPr>
        </p:nvSpPr>
        <p:spPr/>
        <p:txBody>
          <a:bodyPr/>
          <a:lstStyle/>
          <a:p>
            <a:r>
              <a:rPr lang="en-US" dirty="0" smtClean="0"/>
              <a:t>Won't over-fill receiver's buffer</a:t>
            </a:r>
          </a:p>
          <a:p>
            <a:r>
              <a:rPr lang="en-US" dirty="0" smtClean="0"/>
              <a:t>Waits for receiving application to be ready</a:t>
            </a:r>
          </a:p>
          <a:p>
            <a:endParaRPr lang="en-US" dirty="0"/>
          </a:p>
          <a:p>
            <a:pPr marL="0" indent="0">
              <a:buNone/>
            </a:pPr>
            <a:r>
              <a:rPr lang="en-US" dirty="0" smtClean="0"/>
              <a:t>This is one reason to call </a:t>
            </a:r>
            <a:r>
              <a:rPr lang="en-US" dirty="0" err="1" smtClean="0"/>
              <a:t>recv</a:t>
            </a:r>
            <a:r>
              <a:rPr lang="en-US" dirty="0" smtClean="0"/>
              <a:t> even before we have gotten the whole message</a:t>
            </a:r>
          </a:p>
          <a:p>
            <a:pPr marL="457200" lvl="1" indent="0">
              <a:buNone/>
            </a:pPr>
            <a:endParaRPr lang="en-US" dirty="0"/>
          </a:p>
        </p:txBody>
      </p:sp>
    </p:spTree>
    <p:extLst>
      <p:ext uri="{BB962C8B-B14F-4D97-AF65-F5344CB8AC3E}">
        <p14:creationId xmlns:p14="http://schemas.microsoft.com/office/powerpoint/2010/main" val="487115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Comments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3723058"/>
              </p:ext>
            </p:extLst>
          </p:nvPr>
        </p:nvGraphicFramePr>
        <p:xfrm>
          <a:off x="457200" y="1521600"/>
          <a:ext cx="8229600" cy="4800600"/>
        </p:xfrm>
        <a:graphic>
          <a:graphicData uri="http://schemas.openxmlformats.org/drawingml/2006/table">
            <a:tbl>
              <a:tblPr bandRow="1">
                <a:tableStyleId>{9D7B26C5-4107-4FEC-AEDC-1716B250A1EF}</a:tableStyleId>
              </a:tblPr>
              <a:tblGrid>
                <a:gridCol w="7543800"/>
                <a:gridCol w="685800"/>
              </a:tblGrid>
              <a:tr h="127000">
                <a:tc>
                  <a:txBody>
                    <a:bodyPr/>
                    <a:lstStyle/>
                    <a:p>
                      <a:pPr algn="l" fontAlgn="b"/>
                      <a:r>
                        <a:rPr lang="en-US" sz="2400" u="none" strike="noStrike" dirty="0">
                          <a:effectLst/>
                        </a:rPr>
                        <a:t>Why can't we all just promise not to intrude on others, so this becomes unnecessary? </a:t>
                      </a:r>
                      <a:r>
                        <a:rPr lang="en-US" sz="2400" u="none" strike="noStrike" dirty="0" err="1">
                          <a:effectLst/>
                        </a:rPr>
                        <a:t>hahaha</a:t>
                      </a:r>
                      <a:r>
                        <a:rPr lang="en-US" sz="2400" u="none" strike="noStrike" dirty="0">
                          <a:effectLst/>
                        </a:rPr>
                        <a:t>.</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a:effectLst/>
                        </a:rPr>
                        <a:t>Are we going to have to encrypt?</a:t>
                      </a:r>
                      <a:endParaRPr lang="en-US" sz="2400" b="0" i="0" u="none" strike="noStrike">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These videos are a bit slow-paced, but playing at 1.5 speed mitigates this. YouTube is great!</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Are there common keys and encryption standards for cryptography?</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I like the section which introduces the relationship between the plain text and the cipher text. The graph is helpful for me to understand the relationship.</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If the keys are suppose to come in and out of existence, how is someone potentially able to trackback to previous transactions?</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4125843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CS2911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4058154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a:xfrm>
            <a:off x="381000" y="1295400"/>
            <a:ext cx="5029200" cy="3810000"/>
          </a:xfrm>
        </p:spPr>
        <p:txBody>
          <a:bodyPr/>
          <a:lstStyle/>
          <a:p>
            <a:pPr marL="0" indent="0">
              <a:buNone/>
            </a:pPr>
            <a:r>
              <a:rPr lang="en-US" sz="2400" dirty="0"/>
              <a:t>The content of this video is based in part </a:t>
            </a:r>
            <a:r>
              <a:rPr lang="en-US" sz="2400" dirty="0" smtClean="0"/>
              <a:t>on lecture slides from a </a:t>
            </a:r>
            <a:r>
              <a:rPr lang="en-US" sz="2400" dirty="0"/>
              <a:t>very good textbook, and used with </a:t>
            </a:r>
            <a:r>
              <a:rPr lang="en-US" sz="2400" dirty="0" smtClean="0"/>
              <a:t>the author’s permission</a:t>
            </a:r>
            <a:r>
              <a:rPr lang="en-US" sz="2400" dirty="0"/>
              <a:t>:</a:t>
            </a:r>
          </a:p>
          <a:p>
            <a:pPr marL="0" indent="0">
              <a:buNone/>
            </a:pPr>
            <a:r>
              <a:rPr lang="en-US" sz="2400" i="1" dirty="0"/>
              <a:t>Computer Networking: A Top-Down Approach</a:t>
            </a:r>
            <a:r>
              <a:rPr lang="en-US" sz="2400" dirty="0"/>
              <a:t>, </a:t>
            </a:r>
            <a:r>
              <a:rPr lang="en-US" sz="2400" dirty="0" smtClean="0"/>
              <a:t>7</a:t>
            </a:r>
            <a:r>
              <a:rPr lang="en-US" sz="2400" baseline="30000" dirty="0" smtClean="0"/>
              <a:t>th</a:t>
            </a:r>
            <a:r>
              <a:rPr lang="en-US" sz="2400" dirty="0" smtClean="0"/>
              <a:t> edition, </a:t>
            </a:r>
            <a:r>
              <a:rPr lang="en-US" sz="2400" dirty="0"/>
              <a:t>by Jim Kurose and Keith Ross</a:t>
            </a:r>
          </a:p>
          <a:p>
            <a:pPr marL="0" indent="0">
              <a:buNone/>
            </a:pPr>
            <a:r>
              <a:rPr lang="en-US" sz="2400" dirty="0"/>
              <a:t>Publisher: Pearson, </a:t>
            </a:r>
            <a:r>
              <a:rPr lang="en-US" sz="2400" dirty="0" smtClean="0"/>
              <a:t>2017</a:t>
            </a:r>
          </a:p>
          <a:p>
            <a:pPr marL="0" indent="0">
              <a:buNone/>
            </a:pPr>
            <a:endParaRPr lang="en-US" sz="2400" dirty="0"/>
          </a:p>
          <a:p>
            <a:pPr marL="0" indent="0">
              <a:buNone/>
            </a:pPr>
            <a:r>
              <a:rPr lang="en-US" sz="2400" dirty="0" smtClean="0"/>
              <a:t>It is also based on slides provided by Dr. Darrin Rothe</a:t>
            </a:r>
            <a:endParaRPr lang="en-US" sz="2400" dirty="0"/>
          </a:p>
          <a:p>
            <a:pPr marL="0" indent="0">
              <a:buNone/>
            </a:pPr>
            <a:endParaRPr lang="en-US"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1350" y="1447800"/>
            <a:ext cx="2298700" cy="277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https://www.pearsonhighered.com/assets/bigcovers/0/1/3/3/013359414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6793" y="1417638"/>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82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vs. Congestion </a:t>
            </a:r>
            <a:br>
              <a:rPr lang="en-US" dirty="0" smtClean="0"/>
            </a:br>
            <a:r>
              <a:rPr lang="en-US" dirty="0" smtClean="0"/>
              <a:t>Control</a:t>
            </a:r>
            <a:endParaRPr lang="en-US" dirty="0"/>
          </a:p>
        </p:txBody>
      </p:sp>
      <p:sp>
        <p:nvSpPr>
          <p:cNvPr id="3" name="Content Placeholder 2"/>
          <p:cNvSpPr>
            <a:spLocks noGrp="1"/>
          </p:cNvSpPr>
          <p:nvPr>
            <p:ph idx="1"/>
          </p:nvPr>
        </p:nvSpPr>
        <p:spPr/>
        <p:txBody>
          <a:bodyPr/>
          <a:lstStyle/>
          <a:p>
            <a:r>
              <a:rPr lang="en-US" dirty="0" smtClean="0"/>
              <a:t>Flow control is a function of the receiver and its ability to accept data</a:t>
            </a:r>
          </a:p>
          <a:p>
            <a:endParaRPr lang="en-US" dirty="0" smtClean="0"/>
          </a:p>
          <a:p>
            <a:r>
              <a:rPr lang="en-US" dirty="0" smtClean="0"/>
              <a:t>Congestion control is a function of the network and its ability to carry messages</a:t>
            </a:r>
            <a:br>
              <a:rPr lang="en-US" dirty="0" smtClean="0"/>
            </a:br>
            <a:endParaRPr lang="en-US" dirty="0"/>
          </a:p>
          <a:p>
            <a:r>
              <a:rPr lang="en-US" dirty="0" smtClean="0"/>
              <a:t>Congestion control avoids sending more data than the network can handle, resulting in </a:t>
            </a:r>
            <a:r>
              <a:rPr lang="en-US" dirty="0" smtClean="0">
                <a:hlinkClick r:id="rId3"/>
              </a:rPr>
              <a:t>collapse</a:t>
            </a:r>
            <a:r>
              <a:rPr lang="en-US" dirty="0" smtClean="0"/>
              <a:t> of the network</a:t>
            </a:r>
          </a:p>
        </p:txBody>
      </p:sp>
    </p:spTree>
    <p:extLst>
      <p:ext uri="{BB962C8B-B14F-4D97-AF65-F5344CB8AC3E}">
        <p14:creationId xmlns:p14="http://schemas.microsoft.com/office/powerpoint/2010/main" val="1832497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Variable - </a:t>
            </a:r>
            <a:r>
              <a:rPr lang="en-US" dirty="0" err="1" smtClean="0"/>
              <a:t>cwnd</a:t>
            </a:r>
            <a:endParaRPr lang="en-US" dirty="0"/>
          </a:p>
        </p:txBody>
      </p:sp>
      <p:sp>
        <p:nvSpPr>
          <p:cNvPr id="3" name="Content Placeholder 2"/>
          <p:cNvSpPr>
            <a:spLocks noGrp="1"/>
          </p:cNvSpPr>
          <p:nvPr>
            <p:ph idx="1"/>
          </p:nvPr>
        </p:nvSpPr>
        <p:spPr/>
        <p:txBody>
          <a:bodyPr/>
          <a:lstStyle/>
          <a:p>
            <a:r>
              <a:rPr lang="en-US" dirty="0" smtClean="0"/>
              <a:t>Two windows</a:t>
            </a:r>
          </a:p>
          <a:p>
            <a:endParaRPr lang="en-US" dirty="0"/>
          </a:p>
          <a:p>
            <a:endParaRPr lang="en-US" dirty="0" smtClean="0"/>
          </a:p>
          <a:p>
            <a:pPr marL="914400" lvl="2" indent="0">
              <a:buNone/>
            </a:pPr>
            <a:r>
              <a:rPr lang="en-US" dirty="0" smtClean="0"/>
              <a:t>Un-acknowledged bytes</a:t>
            </a:r>
            <a:endParaRPr lang="en-US" dirty="0"/>
          </a:p>
          <a:p>
            <a:pPr lvl="1"/>
            <a:endParaRPr lang="en-US" dirty="0" smtClean="0"/>
          </a:p>
          <a:p>
            <a:pPr lvl="1"/>
            <a:r>
              <a:rPr lang="en-US" dirty="0" err="1" smtClean="0"/>
              <a:t>cwnd</a:t>
            </a:r>
            <a:r>
              <a:rPr lang="en-US" dirty="0" smtClean="0"/>
              <a:t> – congestion window</a:t>
            </a:r>
          </a:p>
          <a:p>
            <a:pPr lvl="1"/>
            <a:r>
              <a:rPr lang="en-US" dirty="0" err="1" smtClean="0"/>
              <a:t>rwnd</a:t>
            </a:r>
            <a:r>
              <a:rPr lang="en-US" dirty="0" smtClean="0"/>
              <a:t> – receive (flow control) window </a:t>
            </a:r>
          </a:p>
          <a:p>
            <a:pPr marL="0" indent="0">
              <a:buNone/>
            </a:pPr>
            <a:endParaRPr lang="en-US" dirty="0" smtClean="0"/>
          </a:p>
        </p:txBody>
      </p:sp>
      <p:pic>
        <p:nvPicPr>
          <p:cNvPr id="4098"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799" y="1905000"/>
            <a:ext cx="7863841"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Brace 3"/>
          <p:cNvSpPr/>
          <p:nvPr/>
        </p:nvSpPr>
        <p:spPr bwMode="auto">
          <a:xfrm rot="16200000">
            <a:off x="2514600" y="609600"/>
            <a:ext cx="457200" cy="4267200"/>
          </a:xfrm>
          <a:prstGeom prst="leftBrace">
            <a:avLst/>
          </a:prstGeom>
          <a:ln>
            <a:headEnd type="none" w="med" len="med"/>
            <a:tailEnd type="none" w="med" len="med"/>
          </a:ln>
          <a:extLst/>
        </p:spPr>
        <p:style>
          <a:lnRef idx="3">
            <a:schemeClr val="accent4"/>
          </a:lnRef>
          <a:fillRef idx="0">
            <a:schemeClr val="accent4"/>
          </a:fillRef>
          <a:effectRef idx="2">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eaLnBrk="0" hangingPunct="0"/>
            <a:endParaRPr lang="en-US" smtClean="0">
              <a:solidFill>
                <a:srgbClr val="000000"/>
              </a:solidFill>
            </a:endParaRPr>
          </a:p>
        </p:txBody>
      </p:sp>
    </p:spTree>
    <p:extLst>
      <p:ext uri="{BB962C8B-B14F-4D97-AF65-F5344CB8AC3E}">
        <p14:creationId xmlns:p14="http://schemas.microsoft.com/office/powerpoint/2010/main" val="1552047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cwnd</a:t>
            </a:r>
            <a:endParaRPr lang="en-US" dirty="0"/>
          </a:p>
        </p:txBody>
      </p:sp>
      <p:sp>
        <p:nvSpPr>
          <p:cNvPr id="3" name="Content Placeholder 2"/>
          <p:cNvSpPr>
            <a:spLocks noGrp="1"/>
          </p:cNvSpPr>
          <p:nvPr>
            <p:ph idx="1"/>
          </p:nvPr>
        </p:nvSpPr>
        <p:spPr>
          <a:xfrm>
            <a:off x="4049209" y="1295400"/>
            <a:ext cx="4104191" cy="5029200"/>
          </a:xfrm>
        </p:spPr>
        <p:txBody>
          <a:bodyPr>
            <a:normAutofit fontScale="92500" lnSpcReduction="10000"/>
          </a:bodyPr>
          <a:lstStyle/>
          <a:p>
            <a:r>
              <a:rPr lang="en-US" dirty="0"/>
              <a:t>We can send up to </a:t>
            </a:r>
            <a:r>
              <a:rPr lang="en-US" dirty="0" err="1"/>
              <a:t>cwnd</a:t>
            </a:r>
            <a:r>
              <a:rPr lang="en-US" dirty="0"/>
              <a:t> bytes per RTT period</a:t>
            </a:r>
          </a:p>
          <a:p>
            <a:endParaRPr lang="en-US" dirty="0" smtClean="0"/>
          </a:p>
          <a:p>
            <a:r>
              <a:rPr lang="en-US" dirty="0" smtClean="0"/>
              <a:t>Average transmission rate is roughly </a:t>
            </a:r>
            <a:r>
              <a:rPr lang="en-US" dirty="0" err="1" smtClean="0"/>
              <a:t>cwnd</a:t>
            </a:r>
            <a:r>
              <a:rPr lang="en-US" dirty="0" smtClean="0"/>
              <a:t>/RTT bytes/sec</a:t>
            </a:r>
          </a:p>
          <a:p>
            <a:endParaRPr lang="en-US" dirty="0"/>
          </a:p>
          <a:p>
            <a:r>
              <a:rPr lang="en-US" dirty="0" smtClean="0"/>
              <a:t>By manipulating </a:t>
            </a:r>
            <a:r>
              <a:rPr lang="en-US" dirty="0" err="1" smtClean="0"/>
              <a:t>cwnd</a:t>
            </a:r>
            <a:r>
              <a:rPr lang="en-US" dirty="0" smtClean="0"/>
              <a:t>, transmission rate can be controlled</a:t>
            </a:r>
            <a:endParaRPr lang="en-US" dirty="0"/>
          </a:p>
        </p:txBody>
      </p:sp>
      <p:pic>
        <p:nvPicPr>
          <p:cNvPr id="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10" y="913435"/>
            <a:ext cx="4038600" cy="51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509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Congestion Detection</a:t>
            </a:r>
            <a:endParaRPr lang="en-US" dirty="0"/>
          </a:p>
        </p:txBody>
      </p:sp>
      <p:sp>
        <p:nvSpPr>
          <p:cNvPr id="3" name="Content Placeholder 2"/>
          <p:cNvSpPr>
            <a:spLocks noGrp="1"/>
          </p:cNvSpPr>
          <p:nvPr>
            <p:ph idx="1"/>
          </p:nvPr>
        </p:nvSpPr>
        <p:spPr/>
        <p:txBody>
          <a:bodyPr/>
          <a:lstStyle/>
          <a:p>
            <a:r>
              <a:rPr lang="en-US" dirty="0" smtClean="0"/>
              <a:t>If segments lost, maybe we are sending too many</a:t>
            </a:r>
          </a:p>
          <a:p>
            <a:pPr lvl="1"/>
            <a:endParaRPr lang="en-US" dirty="0"/>
          </a:p>
          <a:p>
            <a:r>
              <a:rPr lang="en-US" dirty="0" smtClean="0"/>
              <a:t>Adjust </a:t>
            </a:r>
            <a:r>
              <a:rPr lang="en-US" dirty="0" err="1" smtClean="0"/>
              <a:t>cwnd</a:t>
            </a:r>
            <a:endParaRPr lang="en-US" dirty="0" smtClean="0"/>
          </a:p>
          <a:p>
            <a:pPr lvl="1"/>
            <a:r>
              <a:rPr lang="en-US" dirty="0" smtClean="0"/>
              <a:t>Decrease when a segment is lost</a:t>
            </a:r>
          </a:p>
          <a:p>
            <a:pPr lvl="1"/>
            <a:r>
              <a:rPr lang="en-US" dirty="0" smtClean="0"/>
              <a:t>Increase when [consistent] ACKs are received</a:t>
            </a:r>
          </a:p>
          <a:p>
            <a:pPr lvl="2"/>
            <a:r>
              <a:rPr lang="en-US" dirty="0" smtClean="0"/>
              <a:t>Continue to increase until a segment is lost, then </a:t>
            </a:r>
            <a:r>
              <a:rPr lang="en-US" dirty="0" err="1" smtClean="0"/>
              <a:t>backoff</a:t>
            </a:r>
            <a:endParaRPr lang="en-US" dirty="0"/>
          </a:p>
        </p:txBody>
      </p:sp>
    </p:spTree>
    <p:extLst>
      <p:ext uri="{BB962C8B-B14F-4D97-AF65-F5344CB8AC3E}">
        <p14:creationId xmlns:p14="http://schemas.microsoft.com/office/powerpoint/2010/main" val="2923849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TCP Slow Start</a:t>
            </a:r>
            <a:endParaRPr lang="en-US" dirty="0"/>
          </a:p>
        </p:txBody>
      </p:sp>
      <p:sp>
        <p:nvSpPr>
          <p:cNvPr id="3" name="Content Placeholder 2"/>
          <p:cNvSpPr>
            <a:spLocks noGrp="1"/>
          </p:cNvSpPr>
          <p:nvPr>
            <p:ph idx="1"/>
          </p:nvPr>
        </p:nvSpPr>
        <p:spPr>
          <a:xfrm>
            <a:off x="381000" y="1295400"/>
            <a:ext cx="3657600" cy="5029200"/>
          </a:xfrm>
        </p:spPr>
        <p:txBody>
          <a:bodyPr/>
          <a:lstStyle/>
          <a:p>
            <a:r>
              <a:rPr lang="en-US" dirty="0" smtClean="0"/>
              <a:t>Start with a small </a:t>
            </a:r>
            <a:r>
              <a:rPr lang="en-US" dirty="0" err="1" smtClean="0"/>
              <a:t>cwnd</a:t>
            </a:r>
            <a:r>
              <a:rPr lang="en-US" dirty="0" smtClean="0"/>
              <a:t> (one MSS)</a:t>
            </a:r>
            <a:endParaRPr lang="en-US" dirty="0"/>
          </a:p>
        </p:txBody>
      </p:sp>
      <p:pic>
        <p:nvPicPr>
          <p:cNvPr id="512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14800" y="1179054"/>
            <a:ext cx="4038600" cy="51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0416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cwnd</a:t>
            </a:r>
            <a:r>
              <a:rPr lang="en-US" dirty="0" smtClean="0"/>
              <a:t> Over Time</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1447800"/>
            <a:ext cx="7457872"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51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How to avoid accidental message?</a:t>
            </a:r>
            <a:endParaRPr lang="en-US" dirty="0"/>
          </a:p>
        </p:txBody>
      </p:sp>
      <p:sp>
        <p:nvSpPr>
          <p:cNvPr id="3" name="Content Placeholder 2"/>
          <p:cNvSpPr>
            <a:spLocks noGrp="1"/>
          </p:cNvSpPr>
          <p:nvPr>
            <p:ph idx="1"/>
          </p:nvPr>
        </p:nvSpPr>
        <p:spPr/>
        <p:txBody>
          <a:bodyPr/>
          <a:lstStyle/>
          <a:p>
            <a:r>
              <a:rPr lang="en-US" dirty="0" smtClean="0"/>
              <a:t>What if a TCP message from a previous connection gets stuck in a router for a while, but then eventually gets delivered later?</a:t>
            </a:r>
          </a:p>
          <a:p>
            <a:r>
              <a:rPr lang="en-US" dirty="0" smtClean="0"/>
              <a:t>How to avoid it being mistaken for the newer message?</a:t>
            </a:r>
            <a:endParaRPr lang="en-US" dirty="0"/>
          </a:p>
        </p:txBody>
      </p:sp>
    </p:spTree>
    <p:extLst>
      <p:ext uri="{BB962C8B-B14F-4D97-AF65-F5344CB8AC3E}">
        <p14:creationId xmlns:p14="http://schemas.microsoft.com/office/powerpoint/2010/main" val="11552663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POLL_EMBED_ID" val="2892846a-ed50-48eb-975d-f15e87a34fde"/>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S001072128">
  <a:themeElements>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4">
        <a:dk1>
          <a:srgbClr val="2D2015"/>
        </a:dk1>
        <a:lt1>
          <a:srgbClr val="777777"/>
        </a:lt1>
        <a:dk2>
          <a:srgbClr val="523E26"/>
        </a:dk2>
        <a:lt2>
          <a:srgbClr val="DFC08D"/>
        </a:lt2>
        <a:accent1>
          <a:srgbClr val="B9DC91"/>
        </a:accent1>
        <a:accent2>
          <a:srgbClr val="6699CC"/>
        </a:accent2>
        <a:accent3>
          <a:srgbClr val="B3AFAC"/>
        </a:accent3>
        <a:accent4>
          <a:srgbClr val="656565"/>
        </a:accent4>
        <a:accent5>
          <a:srgbClr val="D9EBC7"/>
        </a:accent5>
        <a:accent6>
          <a:srgbClr val="5C8AB9"/>
        </a:accent6>
        <a:hlink>
          <a:srgbClr val="E66464"/>
        </a:hlink>
        <a:folHlink>
          <a:srgbClr val="660033"/>
        </a:folHlink>
      </a:clrScheme>
      <a:clrMap bg1="dk2" tx1="lt1" bg2="dk1" tx2="lt2" accent1="accent1" accent2="accent2" accent3="accent3" accent4="accent4" accent5="accent5" accent6="accent6" hlink="hlink" folHlink="folHlink"/>
    </a:extraClrScheme>
    <a:extraClrScheme>
      <a:clrScheme name="Default Design 5">
        <a:dk1>
          <a:srgbClr val="5C1F00"/>
        </a:dk1>
        <a:lt1>
          <a:srgbClr val="CCCC99"/>
        </a:lt1>
        <a:dk2>
          <a:srgbClr val="800000"/>
        </a:dk2>
        <a:lt2>
          <a:srgbClr val="DFD293"/>
        </a:lt2>
        <a:accent1>
          <a:srgbClr val="CC3300"/>
        </a:accent1>
        <a:accent2>
          <a:srgbClr val="BE7960"/>
        </a:accent2>
        <a:accent3>
          <a:srgbClr val="C0AAAA"/>
        </a:accent3>
        <a:accent4>
          <a:srgbClr val="AEAE82"/>
        </a:accent4>
        <a:accent5>
          <a:srgbClr val="E2ADAA"/>
        </a:accent5>
        <a:accent6>
          <a:srgbClr val="AC6D56"/>
        </a:accent6>
        <a:hlink>
          <a:srgbClr val="FFFF99"/>
        </a:hlink>
        <a:folHlink>
          <a:srgbClr val="FF9933"/>
        </a:folHlink>
      </a:clrScheme>
      <a:clrMap bg1="dk2" tx1="lt1" bg2="dk1" tx2="lt2" accent1="accent1" accent2="accent2" accent3="accent3" accent4="accent4" accent5="accent5" accent6="accent6" hlink="hlink" folHlink="folHlink"/>
    </a:extraClrScheme>
    <a:extraClrScheme>
      <a:clrScheme name="Default Design 6">
        <a:dk1>
          <a:srgbClr val="58572B"/>
        </a:dk1>
        <a:lt1>
          <a:srgbClr val="666699"/>
        </a:lt1>
        <a:dk2>
          <a:srgbClr val="66CCFF"/>
        </a:dk2>
        <a:lt2>
          <a:srgbClr val="3E3E5C"/>
        </a:lt2>
        <a:accent1>
          <a:srgbClr val="CCCC99"/>
        </a:accent1>
        <a:accent2>
          <a:srgbClr val="FFFFCC"/>
        </a:accent2>
        <a:accent3>
          <a:srgbClr val="B8B8CA"/>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Default Design 7">
        <a:dk1>
          <a:srgbClr val="336699"/>
        </a:dk1>
        <a:lt1>
          <a:srgbClr val="666666"/>
        </a:lt1>
        <a:dk2>
          <a:srgbClr val="000000"/>
        </a:dk2>
        <a:lt2>
          <a:srgbClr val="33CCFF"/>
        </a:lt2>
        <a:accent1>
          <a:srgbClr val="D2D2D2"/>
        </a:accent1>
        <a:accent2>
          <a:srgbClr val="8DC6FF"/>
        </a:accent2>
        <a:accent3>
          <a:srgbClr val="AAAAAA"/>
        </a:accent3>
        <a:accent4>
          <a:srgbClr val="565656"/>
        </a:accent4>
        <a:accent5>
          <a:srgbClr val="E5E5E5"/>
        </a:accent5>
        <a:accent6>
          <a:srgbClr val="7FB3E7"/>
        </a:accent6>
        <a:hlink>
          <a:srgbClr val="0066CC"/>
        </a:hlink>
        <a:folHlink>
          <a:srgbClr val="FF9933"/>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3366CC"/>
        </a:lt1>
        <a:dk2>
          <a:srgbClr val="000099"/>
        </a:dk2>
        <a:lt2>
          <a:srgbClr val="006699"/>
        </a:lt2>
        <a:accent1>
          <a:srgbClr val="99CCFF"/>
        </a:accent1>
        <a:accent2>
          <a:srgbClr val="FF9900"/>
        </a:accent2>
        <a:accent3>
          <a:srgbClr val="AAAACA"/>
        </a:accent3>
        <a:accent4>
          <a:srgbClr val="2A56AE"/>
        </a:accent4>
        <a:accent5>
          <a:srgbClr val="CAE2FF"/>
        </a:accent5>
        <a:accent6>
          <a:srgbClr val="E78A00"/>
        </a:accent6>
        <a:hlink>
          <a:srgbClr val="009999"/>
        </a:hlink>
        <a:folHlink>
          <a:srgbClr val="FF5050"/>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DEF6F1"/>
        </a:lt1>
        <a:dk2>
          <a:srgbClr val="000000"/>
        </a:dk2>
        <a:lt2>
          <a:srgbClr val="969696"/>
        </a:lt2>
        <a:accent1>
          <a:srgbClr val="CEF9FE"/>
        </a:accent1>
        <a:accent2>
          <a:srgbClr val="8DC6FF"/>
        </a:accent2>
        <a:accent3>
          <a:srgbClr val="ECFAF7"/>
        </a:accent3>
        <a:accent4>
          <a:srgbClr val="000000"/>
        </a:accent4>
        <a:accent5>
          <a:srgbClr val="E3FBFE"/>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F66F0A"/>
        </a:dk2>
        <a:lt2>
          <a:srgbClr val="808080"/>
        </a:lt2>
        <a:accent1>
          <a:srgbClr val="99CCFF"/>
        </a:accent1>
        <a:accent2>
          <a:srgbClr val="CCFFFF"/>
        </a:accent2>
        <a:accent3>
          <a:srgbClr val="FFFFFF"/>
        </a:accent3>
        <a:accent4>
          <a:srgbClr val="000000"/>
        </a:accent4>
        <a:accent5>
          <a:srgbClr val="CAE2FF"/>
        </a:accent5>
        <a:accent6>
          <a:srgbClr val="B9E7E7"/>
        </a:accent6>
        <a:hlink>
          <a:srgbClr val="006699"/>
        </a:hlink>
        <a:folHlink>
          <a:srgbClr val="CC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60682</TotalTime>
  <Words>1502</Words>
  <Application>Microsoft Office PowerPoint</Application>
  <PresentationFormat>On-screen Show (4:3)</PresentationFormat>
  <Paragraphs>212</Paragraphs>
  <Slides>22</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Arial Black</vt:lpstr>
      <vt:lpstr>Calibri</vt:lpstr>
      <vt:lpstr>Tahoma</vt:lpstr>
      <vt:lpstr>Times New Roman</vt:lpstr>
      <vt:lpstr>Wingdings</vt:lpstr>
      <vt:lpstr>2_Network</vt:lpstr>
      <vt:lpstr>TS001072128</vt:lpstr>
      <vt:lpstr>    CS2911 Week 7, Class 3</vt:lpstr>
      <vt:lpstr>Sliding Window supports Flow Control</vt:lpstr>
      <vt:lpstr>Flow vs. Congestion  Control</vt:lpstr>
      <vt:lpstr>New Variable - cwnd</vt:lpstr>
      <vt:lpstr>cwnd</vt:lpstr>
      <vt:lpstr>Congestion Detection</vt:lpstr>
      <vt:lpstr>TCP Slow Start</vt:lpstr>
      <vt:lpstr>cwnd Over Time</vt:lpstr>
      <vt:lpstr>Challenge: How to avoid accidental message?</vt:lpstr>
      <vt:lpstr>A very brief history of the internet</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Comments about Encryption </vt:lpstr>
      <vt:lpstr>PowerPoint Presentation</vt:lpstr>
      <vt:lpstr>Acknowledgement</vt:lpstr>
    </vt:vector>
  </TitlesOfParts>
  <Company>MSOE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1805</cp:revision>
  <cp:lastPrinted>2016-10-17T18:52:19Z</cp:lastPrinted>
  <dcterms:created xsi:type="dcterms:W3CDTF">1999-09-06T21:32:20Z</dcterms:created>
  <dcterms:modified xsi:type="dcterms:W3CDTF">2016-10-21T21:18:57Z</dcterms:modified>
</cp:coreProperties>
</file>