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0"/>
  </p:notesMasterIdLst>
  <p:handoutMasterIdLst>
    <p:handoutMasterId r:id="rId21"/>
  </p:handoutMasterIdLst>
  <p:sldIdLst>
    <p:sldId id="320" r:id="rId2"/>
    <p:sldId id="602" r:id="rId3"/>
    <p:sldId id="604" r:id="rId4"/>
    <p:sldId id="582" r:id="rId5"/>
    <p:sldId id="591" r:id="rId6"/>
    <p:sldId id="467" r:id="rId7"/>
    <p:sldId id="584" r:id="rId8"/>
    <p:sldId id="585" r:id="rId9"/>
    <p:sldId id="586" r:id="rId10"/>
    <p:sldId id="583" r:id="rId11"/>
    <p:sldId id="588" r:id="rId12"/>
    <p:sldId id="590" r:id="rId13"/>
    <p:sldId id="601" r:id="rId14"/>
    <p:sldId id="605" r:id="rId15"/>
    <p:sldId id="606" r:id="rId16"/>
    <p:sldId id="607" r:id="rId17"/>
    <p:sldId id="603" r:id="rId18"/>
    <p:sldId id="581" r:id="rId19"/>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8">
          <p15:clr>
            <a:srgbClr val="A4A3A4"/>
          </p15:clr>
        </p15:guide>
        <p15:guide id="2" pos="22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DABFA6"/>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71517" autoAdjust="0"/>
  </p:normalViewPr>
  <p:slideViewPr>
    <p:cSldViewPr>
      <p:cViewPr varScale="1">
        <p:scale>
          <a:sx n="68" d="100"/>
          <a:sy n="68" d="100"/>
        </p:scale>
        <p:origin x="72" y="442"/>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8"/>
        <p:guide pos="22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defTabSz="945586">
              <a:defRPr sz="1200">
                <a:latin typeface="Tahoma" pitchFamily="34" charset="0"/>
              </a:defRPr>
            </a:lvl1pPr>
          </a:lstStyle>
          <a:p>
            <a:pPr>
              <a:defRPr/>
            </a:pPr>
            <a:r>
              <a:rPr lang="en-US" smtClean="0"/>
              <a:t>CS2911</a:t>
            </a:r>
            <a:endParaRPr lang="en-US"/>
          </a:p>
        </p:txBody>
      </p:sp>
      <p:sp>
        <p:nvSpPr>
          <p:cNvPr id="33795" name="Rectangle 3"/>
          <p:cNvSpPr>
            <a:spLocks noGrp="1" noChangeArrowheads="1"/>
          </p:cNvSpPr>
          <p:nvPr>
            <p:ph type="dt" sz="quarter" idx="1"/>
          </p:nvPr>
        </p:nvSpPr>
        <p:spPr bwMode="auto">
          <a:xfrm>
            <a:off x="4043068"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algn="r" defTabSz="945586">
              <a:defRPr sz="1200">
                <a:latin typeface="Tahoma" pitchFamily="34" charset="0"/>
              </a:defRPr>
            </a:lvl1pPr>
          </a:lstStyle>
          <a:p>
            <a:pPr>
              <a:defRPr/>
            </a:pPr>
            <a:fld id="{2529E20D-C01B-46D0-A41A-D6165D8D3A51}" type="datetime3">
              <a:rPr lang="en-US" smtClean="0"/>
              <a:t>25 October 2016</a:t>
            </a:fld>
            <a:endParaRPr lang="en-US"/>
          </a:p>
        </p:txBody>
      </p:sp>
      <p:sp>
        <p:nvSpPr>
          <p:cNvPr id="33796" name="Rectangle 4"/>
          <p:cNvSpPr>
            <a:spLocks noGrp="1" noChangeArrowheads="1"/>
          </p:cNvSpPr>
          <p:nvPr>
            <p:ph type="ftr" sz="quarter" idx="2"/>
          </p:nvPr>
        </p:nvSpPr>
        <p:spPr bwMode="auto">
          <a:xfrm>
            <a:off x="2"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defTabSz="945586">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8"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algn="r" defTabSz="94558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2" y="2"/>
            <a:ext cx="3122077"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defRPr sz="1200" b="1">
                <a:latin typeface="Times New Roman" pitchFamily="18" charset="0"/>
              </a:defRPr>
            </a:lvl1pPr>
          </a:lstStyle>
          <a:p>
            <a:pPr>
              <a:defRPr/>
            </a:pPr>
            <a:r>
              <a:rPr lang="en-US" smtClean="0"/>
              <a:t>CS2911</a:t>
            </a:r>
            <a:endParaRPr lang="en-US"/>
          </a:p>
        </p:txBody>
      </p:sp>
      <p:sp>
        <p:nvSpPr>
          <p:cNvPr id="770051" name="Rectangle 3"/>
          <p:cNvSpPr>
            <a:spLocks noGrp="1" noChangeArrowheads="1"/>
          </p:cNvSpPr>
          <p:nvPr>
            <p:ph type="dt" idx="1"/>
          </p:nvPr>
        </p:nvSpPr>
        <p:spPr bwMode="auto">
          <a:xfrm>
            <a:off x="4013657" y="2"/>
            <a:ext cx="3118981"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lgn="r">
              <a:defRPr sz="1200" b="1">
                <a:latin typeface="Times New Roman" pitchFamily="18" charset="0"/>
              </a:defRPr>
            </a:lvl1pPr>
          </a:lstStyle>
          <a:p>
            <a:pPr>
              <a:defRPr/>
            </a:pPr>
            <a:fld id="{D190EF7B-1EC8-4955-8E30-7A4364FC460B}" type="datetime3">
              <a:rPr lang="en-US" smtClean="0"/>
              <a:t>25 October 2016</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2" y="8970131"/>
            <a:ext cx="3122077"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7" y="672763"/>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pPr fontAlgn="base"/>
            <a:r>
              <a:rPr kumimoji="1" lang="en-US" sz="1200" b="1" i="0" kern="1200" baseline="0" dirty="0" smtClean="0">
                <a:solidFill>
                  <a:schemeClr val="tx1"/>
                </a:solidFill>
                <a:effectLst/>
                <a:latin typeface="Arial" charset="0"/>
                <a:ea typeface="+mn-ea"/>
                <a:cs typeface="+mn-cs"/>
              </a:rPr>
              <a:t>17q1 7-1 1-7,9-24</a:t>
            </a:r>
          </a:p>
          <a:p>
            <a:pPr fontAlgn="base"/>
            <a:endParaRPr kumimoji="1" lang="en-US" sz="1200" b="1" i="0" kern="1200" baseline="0" dirty="0" smtClean="0">
              <a:solidFill>
                <a:schemeClr val="tx1"/>
              </a:solidFill>
              <a:effectLst/>
              <a:latin typeface="Arial" charset="0"/>
              <a:ea typeface="+mn-ea"/>
              <a:cs typeface="+mn-cs"/>
            </a:endParaRPr>
          </a:p>
        </p:txBody>
      </p:sp>
      <p:sp>
        <p:nvSpPr>
          <p:cNvPr id="4" name="Header Placeholder 3"/>
          <p:cNvSpPr>
            <a:spLocks noGrp="1"/>
          </p:cNvSpPr>
          <p:nvPr>
            <p:ph type="hdr" sz="quarter" idx="10"/>
          </p:nvPr>
        </p:nvSpPr>
        <p:spPr/>
        <p:txBody>
          <a:bodyPr/>
          <a:lstStyle/>
          <a:p>
            <a:pPr>
              <a:defRPr/>
            </a:pPr>
            <a:r>
              <a:rPr lang="en-US" smtClean="0"/>
              <a:t>CS2911</a:t>
            </a:r>
            <a:endParaRPr lang="en-US" dirty="0"/>
          </a:p>
        </p:txBody>
      </p:sp>
      <p:sp>
        <p:nvSpPr>
          <p:cNvPr id="5" name="Date Placeholder 4"/>
          <p:cNvSpPr>
            <a:spLocks noGrp="1"/>
          </p:cNvSpPr>
          <p:nvPr>
            <p:ph type="dt" idx="11"/>
          </p:nvPr>
        </p:nvSpPr>
        <p:spPr/>
        <p:txBody>
          <a:bodyPr/>
          <a:lstStyle/>
          <a:p>
            <a:pPr>
              <a:defRPr/>
            </a:pPr>
            <a:fld id="{CF96CB7F-5ABD-4C30-9F6C-4AEDAA9135B2}" type="datetime3">
              <a:rPr lang="en-US" smtClean="0"/>
              <a:t>25 October 2016</a:t>
            </a:fld>
            <a:endParaRPr lang="en-US" dirty="0"/>
          </a:p>
        </p:txBody>
      </p:sp>
      <p:sp>
        <p:nvSpPr>
          <p:cNvPr id="6" name="Footer Placeholder 5"/>
          <p:cNvSpPr>
            <a:spLocks noGrp="1"/>
          </p:cNvSpPr>
          <p:nvPr>
            <p:ph type="ftr" sz="quarter" idx="12"/>
          </p:nvPr>
        </p:nvSpPr>
        <p:spPr/>
        <p:txBody>
          <a:bodyPr/>
          <a:lstStyle/>
          <a:p>
            <a:pPr>
              <a:defRPr/>
            </a:pPr>
            <a:r>
              <a:rPr lang="en-US" dirty="0" smtClean="0"/>
              <a:t>Dr. Josiah Yoder</a:t>
            </a:r>
            <a:endParaRPr lang="en-US" dirty="0"/>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319559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799800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10/25/2016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540317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10/25/2016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249216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10/25/2016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62511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mtClean="0"/>
              <a:t>
Poll Title: What was the muddiest point of the quarter?
https://www.polleverywhere.com/free_text_polls/NudT706GZ8kvjJR</a:t>
            </a:r>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D190EF7B-1EC8-4955-8E30-7A4364FC460B}"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17</a:t>
            </a:fld>
            <a:endParaRPr lang="en-US"/>
          </a:p>
        </p:txBody>
      </p:sp>
      <p:sp>
        <p:nvSpPr>
          <p:cNvPr id="8" name="TextBox 7"/>
          <p:cNvSpPr txBox="1"/>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1084194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D190EF7B-1EC8-4955-8E30-7A4364FC460B}"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18</a:t>
            </a:fld>
            <a:endParaRPr lang="en-US"/>
          </a:p>
        </p:txBody>
      </p:sp>
    </p:spTree>
    <p:extLst>
      <p:ext uri="{BB962C8B-B14F-4D97-AF65-F5344CB8AC3E}">
        <p14:creationId xmlns:p14="http://schemas.microsoft.com/office/powerpoint/2010/main" val="415455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515490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67299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83051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52236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58924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822484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08160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788F59BC-605C-48BC-AD90-4FD76B852341}" type="datetime3">
              <a:rPr lang="en-US" smtClean="0"/>
              <a:t>25 October 2016</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91329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CS2911</a:t>
            </a:r>
          </a:p>
          <a:p>
            <a:pPr>
              <a:defRPr/>
            </a:pPr>
            <a:r>
              <a:rPr lang="en-US" altLang="en-US" dirty="0" smtClean="0"/>
              <a:t>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CS2911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smtClean="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smtClean="0"/>
              <a:t>CS2911 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smtClean="0"/>
              <a:t>CS2911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Block_cipher#Notable_block_cipher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math.columbia.edu/~woit/wordpress/?p=7045"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elegraph.co.uk/news/obituaries/military-obituaries/special-forces-obituaries/10447712/Mavis-Batey-obituary.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8.xml"/><Relationship Id="rId1" Type="http://schemas.openxmlformats.org/officeDocument/2006/relationships/tags" Target="../tags/tag15.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CS2911</a:t>
            </a:r>
            <a:br>
              <a:rPr lang="en-US" dirty="0" smtClean="0"/>
            </a:br>
            <a:r>
              <a:rPr lang="en-US" dirty="0" smtClean="0"/>
              <a:t>Week 8, Class 1</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sym typeface="Wingdings" panose="05000000000000000000" pitchFamily="2" charset="2"/>
              </a:rPr>
              <a:t>Today</a:t>
            </a:r>
            <a:endParaRPr lang="en-US" b="1" i="1" dirty="0" smtClean="0">
              <a:sym typeface="Wingdings" panose="05000000000000000000" pitchFamily="2" charset="2"/>
            </a:endParaRPr>
          </a:p>
          <a:p>
            <a:pPr lvl="1"/>
            <a:r>
              <a:rPr lang="en-US" dirty="0" smtClean="0">
                <a:sym typeface="Wingdings" panose="05000000000000000000" pitchFamily="2" charset="2"/>
              </a:rPr>
              <a:t>Muddiest Point</a:t>
            </a:r>
          </a:p>
          <a:p>
            <a:pPr lvl="1"/>
            <a:r>
              <a:rPr lang="en-US" dirty="0" smtClean="0">
                <a:sym typeface="Wingdings" panose="05000000000000000000" pitchFamily="2" charset="2"/>
              </a:rPr>
              <a:t>Questions on Videos</a:t>
            </a:r>
          </a:p>
          <a:p>
            <a:pPr lvl="1"/>
            <a:r>
              <a:rPr lang="en-US" dirty="0" smtClean="0">
                <a:sym typeface="Wingdings" panose="05000000000000000000" pitchFamily="2" charset="2"/>
              </a:rPr>
              <a:t>Encryption</a:t>
            </a:r>
          </a:p>
          <a:p>
            <a:pPr lvl="1"/>
            <a:r>
              <a:rPr lang="en-US" dirty="0" smtClean="0">
                <a:sym typeface="Wingdings" panose="05000000000000000000" pitchFamily="2" charset="2"/>
              </a:rPr>
              <a:t>Muddiest Point</a:t>
            </a:r>
          </a:p>
          <a:p>
            <a:r>
              <a:rPr lang="en-US" dirty="0" smtClean="0">
                <a:sym typeface="Wingdings" panose="05000000000000000000" pitchFamily="2" charset="2"/>
              </a:rPr>
              <a:t>Week 8, Lab period</a:t>
            </a:r>
          </a:p>
          <a:p>
            <a:pPr lvl="1"/>
            <a:r>
              <a:rPr lang="en-US" dirty="0" smtClean="0">
                <a:sym typeface="Wingdings" panose="05000000000000000000" pitchFamily="2" charset="2"/>
              </a:rPr>
              <a:t>Quiz 4: Topics include TCP, SMTP, IMAP, POP</a:t>
            </a:r>
          </a:p>
          <a:p>
            <a:endParaRPr lang="en-US" dirty="0" smtClean="0">
              <a:sym typeface="Wingdings" panose="05000000000000000000" pitchFamily="2" charset="2"/>
            </a:endParaRPr>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
        <p:nvSpPr>
          <p:cNvPr id="9" name="Footer Placeholder 8"/>
          <p:cNvSpPr>
            <a:spLocks noGrp="1"/>
          </p:cNvSpPr>
          <p:nvPr>
            <p:ph type="ftr" sz="quarter" idx="11"/>
          </p:nvPr>
        </p:nvSpPr>
        <p:spPr/>
        <p:txBody>
          <a:bodyPr/>
          <a:lstStyle/>
          <a:p>
            <a:pPr>
              <a:defRPr/>
            </a:pPr>
            <a:r>
              <a:rPr lang="en-US" altLang="en-US" dirty="0" smtClean="0"/>
              <a:t>CS2911</a:t>
            </a:r>
          </a:p>
          <a:p>
            <a:pPr>
              <a:defRPr/>
            </a:pPr>
            <a:r>
              <a:rPr lang="en-US" altLang="en-US" dirty="0" smtClean="0"/>
              <a:t>Dr. Yoder</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44517384"/>
              </p:ext>
            </p:extLst>
          </p:nvPr>
        </p:nvGraphicFramePr>
        <p:xfrm>
          <a:off x="457200" y="1521600"/>
          <a:ext cx="8229600" cy="372618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Does encryption always use a symmetric key system? If not, how would a non-symmetric key system work when encrypting and decrypting plain text?</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public/private keys </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Is this some of the fundamentals of learning how to become a hacker? How and where can you find the keys or figure out which type of encryption system is being used?</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Cracking keys and algorithms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what is the current standard for encryption?</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Current</a:t>
                      </a:r>
                      <a:r>
                        <a:rPr lang="en-US" sz="2400" b="0" i="0" u="none" strike="noStrike" baseline="0" dirty="0" smtClean="0">
                          <a:solidFill>
                            <a:srgbClr val="000000"/>
                          </a:solidFill>
                          <a:effectLst/>
                          <a:latin typeface="Calibri" panose="020F0502020204030204" pitchFamily="34" charset="0"/>
                        </a:rPr>
                        <a:t> </a:t>
                      </a:r>
                      <a:r>
                        <a:rPr lang="en-US" sz="2400" b="0" i="0" u="none" strike="noStrike" baseline="0" dirty="0" err="1" smtClean="0">
                          <a:solidFill>
                            <a:srgbClr val="000000"/>
                          </a:solidFill>
                          <a:effectLst/>
                          <a:latin typeface="Calibri" panose="020F0502020204030204" pitchFamily="34" charset="0"/>
                        </a:rPr>
                        <a:t>algoritms</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10</a:t>
            </a:fld>
            <a:endParaRPr lang="en-US" altLang="en-US" dirty="0"/>
          </a:p>
        </p:txBody>
      </p:sp>
    </p:spTree>
    <p:extLst>
      <p:ext uri="{BB962C8B-B14F-4D97-AF65-F5344CB8AC3E}">
        <p14:creationId xmlns:p14="http://schemas.microsoft.com/office/powerpoint/2010/main" val="29604913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85414377"/>
              </p:ext>
            </p:extLst>
          </p:nvPr>
        </p:nvGraphicFramePr>
        <p:xfrm>
          <a:off x="457200" y="1521600"/>
          <a:ext cx="8229600" cy="483108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During stream ciphers, he mentioned encoding by adding another stream of bytes, (e sub </a:t>
                      </a:r>
                      <a:r>
                        <a:rPr lang="en-US" sz="2400" b="0" i="0" u="none" strike="noStrike" dirty="0" err="1">
                          <a:solidFill>
                            <a:srgbClr val="000000"/>
                          </a:solidFill>
                          <a:effectLst/>
                          <a:latin typeface="Arial" panose="020B0604020202020204" pitchFamily="34" charset="0"/>
                        </a:rPr>
                        <a:t>i</a:t>
                      </a:r>
                      <a:r>
                        <a:rPr lang="en-US" sz="2400" b="0" i="0" u="none" strike="noStrike" dirty="0">
                          <a:solidFill>
                            <a:srgbClr val="000000"/>
                          </a:solidFill>
                          <a:effectLst/>
                          <a:latin typeface="Arial" panose="020B0604020202020204" pitchFamily="34" charset="0"/>
                        </a:rPr>
                        <a:t> in the video). Is this a generated stream, or are you trying to interlace two streams of actual data? When you decode, are you trying to find both b sub </a:t>
                      </a:r>
                      <a:r>
                        <a:rPr lang="en-US" sz="2400" b="0" i="0" u="none" strike="noStrike" dirty="0" err="1">
                          <a:solidFill>
                            <a:srgbClr val="000000"/>
                          </a:solidFill>
                          <a:effectLst/>
                          <a:latin typeface="Arial" panose="020B0604020202020204" pitchFamily="34" charset="0"/>
                        </a:rPr>
                        <a:t>i</a:t>
                      </a:r>
                      <a:r>
                        <a:rPr lang="en-US" sz="2400" b="0" i="0" u="none" strike="noStrike" dirty="0">
                          <a:solidFill>
                            <a:srgbClr val="000000"/>
                          </a:solidFill>
                          <a:effectLst/>
                          <a:latin typeface="Arial" panose="020B0604020202020204" pitchFamily="34" charset="0"/>
                        </a:rPr>
                        <a:t>(plaintext </a:t>
                      </a:r>
                      <a:r>
                        <a:rPr lang="en-US" sz="2400" b="0" i="0" u="none" strike="noStrike" dirty="0" err="1">
                          <a:solidFill>
                            <a:srgbClr val="000000"/>
                          </a:solidFill>
                          <a:effectLst/>
                          <a:latin typeface="Arial" panose="020B0604020202020204" pitchFamily="34" charset="0"/>
                        </a:rPr>
                        <a:t>bytestream</a:t>
                      </a:r>
                      <a:r>
                        <a:rPr lang="en-US" sz="2400" b="0" i="0" u="none" strike="noStrike" dirty="0">
                          <a:solidFill>
                            <a:srgbClr val="000000"/>
                          </a:solidFill>
                          <a:effectLst/>
                          <a:latin typeface="Arial" panose="020B0604020202020204" pitchFamily="34" charset="0"/>
                        </a:rPr>
                        <a:t>) and e sub </a:t>
                      </a:r>
                      <a:r>
                        <a:rPr lang="en-US" sz="2400" b="0" i="0" u="none" strike="noStrike" dirty="0" err="1">
                          <a:solidFill>
                            <a:srgbClr val="000000"/>
                          </a:solidFill>
                          <a:effectLst/>
                          <a:latin typeface="Arial" panose="020B0604020202020204" pitchFamily="34" charset="0"/>
                        </a:rPr>
                        <a:t>i</a:t>
                      </a:r>
                      <a:r>
                        <a:rPr lang="en-US" sz="2400" b="0" i="0" u="none" strike="noStrike" dirty="0">
                          <a:solidFill>
                            <a:srgbClr val="000000"/>
                          </a:solidFill>
                          <a:effectLst/>
                          <a:latin typeface="Arial" panose="020B0604020202020204" pitchFamily="34" charset="0"/>
                        </a:rPr>
                        <a:t>? or just b sub </a:t>
                      </a:r>
                      <a:r>
                        <a:rPr lang="en-US" sz="2400" b="0" i="0" u="none" strike="noStrike" dirty="0" err="1">
                          <a:solidFill>
                            <a:srgbClr val="000000"/>
                          </a:solidFill>
                          <a:effectLst/>
                          <a:latin typeface="Arial" panose="020B0604020202020204" pitchFamily="34" charset="0"/>
                        </a:rPr>
                        <a:t>i</a:t>
                      </a:r>
                      <a:r>
                        <a:rPr lang="en-US" sz="2400" b="0" i="0" u="none" strike="noStrike" dirty="0" smtClean="0">
                          <a:solidFill>
                            <a:srgbClr val="000000"/>
                          </a:solidFill>
                          <a:effectLst/>
                          <a:latin typeface="Arial" panose="020B0604020202020204" pitchFamily="34" charset="0"/>
                        </a:rPr>
                        <a:t>? </a:t>
                      </a:r>
                      <a:r>
                        <a:rPr lang="en-US" sz="2400" b="0" i="1" u="none" strike="noStrike" dirty="0" smtClean="0">
                          <a:solidFill>
                            <a:srgbClr val="000000"/>
                          </a:solidFill>
                          <a:effectLst/>
                          <a:latin typeface="Arial" panose="020B0604020202020204" pitchFamily="34" charset="0"/>
                        </a:rPr>
                        <a:t>[See Chapter 8.8.1,</a:t>
                      </a:r>
                      <a:r>
                        <a:rPr lang="en-US" sz="2400" b="0" i="1" u="none" strike="noStrike" baseline="0" dirty="0" smtClean="0">
                          <a:solidFill>
                            <a:srgbClr val="000000"/>
                          </a:solidFill>
                          <a:effectLst/>
                          <a:latin typeface="Arial" panose="020B0604020202020204" pitchFamily="34" charset="0"/>
                        </a:rPr>
                        <a:t> 7</a:t>
                      </a:r>
                      <a:r>
                        <a:rPr lang="en-US" sz="2400" b="0" i="1" u="none" strike="noStrike" baseline="30000" dirty="0" smtClean="0">
                          <a:solidFill>
                            <a:srgbClr val="000000"/>
                          </a:solidFill>
                          <a:effectLst/>
                          <a:latin typeface="Arial" panose="020B0604020202020204" pitchFamily="34" charset="0"/>
                        </a:rPr>
                        <a:t>th</a:t>
                      </a:r>
                      <a:r>
                        <a:rPr lang="en-US" sz="2400" b="0" i="1" u="none" strike="noStrike" baseline="0" dirty="0" smtClean="0">
                          <a:solidFill>
                            <a:srgbClr val="000000"/>
                          </a:solidFill>
                          <a:effectLst/>
                          <a:latin typeface="Arial" panose="020B0604020202020204" pitchFamily="34" charset="0"/>
                        </a:rPr>
                        <a:t> Ed.</a:t>
                      </a:r>
                      <a:r>
                        <a:rPr lang="en-US" sz="2400" b="0" i="1" u="none" strike="noStrike" dirty="0" smtClean="0">
                          <a:solidFill>
                            <a:srgbClr val="000000"/>
                          </a:solidFill>
                          <a:effectLst/>
                          <a:latin typeface="Arial" panose="020B0604020202020204" pitchFamily="34" charset="0"/>
                        </a:rPr>
                        <a:t>]</a:t>
                      </a:r>
                      <a:endParaRPr lang="en-US" sz="2400" b="0" i="1"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Stream ciphers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are session keys shared secret keys?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Symmetric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how are "secret" keys shared but kept secret?</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Sharing</a:t>
                      </a:r>
                      <a:r>
                        <a:rPr lang="en-US" sz="2400" b="0" i="0" u="none" strike="noStrike" baseline="0" dirty="0" smtClean="0">
                          <a:solidFill>
                            <a:srgbClr val="000000"/>
                          </a:solidFill>
                          <a:effectLst/>
                          <a:latin typeface="Calibri" panose="020F0502020204030204" pitchFamily="34" charset="0"/>
                        </a:rPr>
                        <a:t>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endParaRPr lang="en-US" sz="2400" b="0" i="0"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Know</a:t>
                      </a:r>
                      <a:r>
                        <a:rPr lang="en-US" sz="2400" b="0" i="0" u="none" strike="noStrike" baseline="0" dirty="0" smtClean="0">
                          <a:solidFill>
                            <a:srgbClr val="000000"/>
                          </a:solidFill>
                          <a:effectLst/>
                          <a:latin typeface="Calibri" panose="020F0502020204030204" pitchFamily="34" charset="0"/>
                        </a:rPr>
                        <a:t>n plaintext attack</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11</a:t>
            </a:fld>
            <a:endParaRPr lang="en-US" altLang="en-US" dirty="0"/>
          </a:p>
        </p:txBody>
      </p:sp>
    </p:spTree>
    <p:extLst>
      <p:ext uri="{BB962C8B-B14F-4D97-AF65-F5344CB8AC3E}">
        <p14:creationId xmlns:p14="http://schemas.microsoft.com/office/powerpoint/2010/main" val="208279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21097886"/>
              </p:ext>
            </p:extLst>
          </p:nvPr>
        </p:nvGraphicFramePr>
        <p:xfrm>
          <a:off x="457200" y="1521600"/>
          <a:ext cx="8229600" cy="374904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For session keys, wouldn't there be a finite amount of keys that could be generated before the computation would become too taxing on the computer system and therefore would be more reasonable to cycle back to older keys?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Computation-al burden, Repeated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The session key is generated as a new one every time. Is there any chance that after times there will be repeated key?</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Repeated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What other types of encryption are there besides </a:t>
                      </a:r>
                      <a:r>
                        <a:rPr lang="en-US" sz="2400" b="0" i="0" u="none" strike="noStrike" dirty="0" err="1" smtClean="0">
                          <a:solidFill>
                            <a:srgbClr val="000000"/>
                          </a:solidFill>
                          <a:effectLst/>
                          <a:latin typeface="Arial" panose="020B0604020202020204" pitchFamily="34" charset="0"/>
                        </a:rPr>
                        <a:t>rsa</a:t>
                      </a:r>
                      <a:endParaRPr lang="en-US" sz="2400" b="0" i="0"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Current Algorithms</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12</a:t>
            </a:fld>
            <a:endParaRPr lang="en-US" altLang="en-US" dirty="0"/>
          </a:p>
        </p:txBody>
      </p:sp>
    </p:spTree>
    <p:extLst>
      <p:ext uri="{BB962C8B-B14F-4D97-AF65-F5344CB8AC3E}">
        <p14:creationId xmlns:p14="http://schemas.microsoft.com/office/powerpoint/2010/main" val="2354200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Comments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37291860"/>
              </p:ext>
            </p:extLst>
          </p:nvPr>
        </p:nvGraphicFramePr>
        <p:xfrm>
          <a:off x="457200" y="1521600"/>
          <a:ext cx="8229600" cy="4800600"/>
        </p:xfrm>
        <a:graphic>
          <a:graphicData uri="http://schemas.openxmlformats.org/drawingml/2006/table">
            <a:tbl>
              <a:tblPr bandRow="1">
                <a:tableStyleId>{9D7B26C5-4107-4FEC-AEDC-1716B250A1EF}</a:tableStyleId>
              </a:tblPr>
              <a:tblGrid>
                <a:gridCol w="7543800"/>
                <a:gridCol w="685800"/>
              </a:tblGrid>
              <a:tr h="127000">
                <a:tc>
                  <a:txBody>
                    <a:bodyPr/>
                    <a:lstStyle/>
                    <a:p>
                      <a:pPr algn="l" fontAlgn="b"/>
                      <a:r>
                        <a:rPr lang="en-US" sz="2400" u="none" strike="noStrike" dirty="0">
                          <a:effectLst/>
                        </a:rPr>
                        <a:t>Why can't we all just promise not to intrude on others, so this becomes unnecessary? </a:t>
                      </a:r>
                      <a:r>
                        <a:rPr lang="en-US" sz="2400" u="none" strike="noStrike" dirty="0" err="1">
                          <a:effectLst/>
                        </a:rPr>
                        <a:t>hahaha</a:t>
                      </a:r>
                      <a:r>
                        <a:rPr lang="en-US" sz="2400" u="none" strike="noStrike" dirty="0">
                          <a:effectLst/>
                        </a:rPr>
                        <a:t>.</a:t>
                      </a:r>
                      <a:endParaRPr lang="en-US"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1" u="none" strike="noStrike" dirty="0">
                          <a:effectLst/>
                        </a:rPr>
                        <a:t>Are we going to have to encrypt?</a:t>
                      </a:r>
                      <a:endParaRPr lang="en-US" sz="2400" b="1"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u="none" strike="noStrike" dirty="0">
                          <a:effectLst/>
                        </a:rPr>
                        <a:t>These videos are a bit slow-paced, but </a:t>
                      </a:r>
                      <a:r>
                        <a:rPr lang="en-US" sz="2400" b="1" u="none" strike="noStrike" dirty="0">
                          <a:effectLst/>
                        </a:rPr>
                        <a:t>playing at 1.5 speed mitigates this</a:t>
                      </a:r>
                      <a:r>
                        <a:rPr lang="en-US" sz="2400" u="none" strike="noStrike" dirty="0">
                          <a:effectLst/>
                        </a:rPr>
                        <a:t>. YouTube is great!</a:t>
                      </a:r>
                      <a:endParaRPr lang="en-US"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u="none" strike="noStrike" dirty="0">
                          <a:effectLst/>
                        </a:rPr>
                        <a:t>Are there common keys and encryption standards for cryptography?</a:t>
                      </a:r>
                      <a:endParaRPr lang="en-US"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u="none" strike="noStrike" dirty="0">
                          <a:effectLst/>
                        </a:rPr>
                        <a:t>I like the section which introduces the relationship between the plain text and the cipher text. The graph is helpful for me to understand the relationship.</a:t>
                      </a:r>
                      <a:endParaRPr lang="en-US"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u="none" strike="noStrike" dirty="0">
                          <a:effectLst/>
                        </a:rPr>
                        <a:t>If the keys are suppose to come in and out of existence, how is someone potentially able to trackback to previous transactions?</a:t>
                      </a:r>
                      <a:endParaRPr lang="en-US"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13</a:t>
            </a:fld>
            <a:endParaRPr lang="en-US" altLang="en-US" dirty="0"/>
          </a:p>
        </p:txBody>
      </p:sp>
    </p:spTree>
    <p:extLst>
      <p:ext uri="{BB962C8B-B14F-4D97-AF65-F5344CB8AC3E}">
        <p14:creationId xmlns:p14="http://schemas.microsoft.com/office/powerpoint/2010/main" val="4125843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Standard Symmetric Block Cipher Algorithms</a:t>
            </a:r>
            <a:endParaRPr lang="en-US" dirty="0"/>
          </a:p>
        </p:txBody>
      </p:sp>
      <p:sp>
        <p:nvSpPr>
          <p:cNvPr id="3" name="Content Placeholder 2"/>
          <p:cNvSpPr>
            <a:spLocks noGrp="1"/>
          </p:cNvSpPr>
          <p:nvPr>
            <p:ph idx="1"/>
          </p:nvPr>
        </p:nvSpPr>
        <p:spPr/>
        <p:txBody>
          <a:bodyPr/>
          <a:lstStyle/>
          <a:p>
            <a:r>
              <a:rPr lang="en-US" dirty="0" smtClean="0"/>
              <a:t>DES, Triple DES (Data Encryption Standard)</a:t>
            </a:r>
          </a:p>
          <a:p>
            <a:pPr lvl="1"/>
            <a:r>
              <a:rPr lang="en-US" dirty="0" smtClean="0"/>
              <a:t>NSA</a:t>
            </a:r>
          </a:p>
          <a:p>
            <a:r>
              <a:rPr lang="en-US" dirty="0" smtClean="0"/>
              <a:t>AES (Advanced Encryption Standard)</a:t>
            </a:r>
          </a:p>
          <a:p>
            <a:pPr lvl="1"/>
            <a:r>
              <a:rPr lang="en-US" dirty="0" smtClean="0"/>
              <a:t>NIST, </a:t>
            </a:r>
            <a:r>
              <a:rPr lang="en-US" dirty="0" smtClean="0">
                <a:hlinkClick r:id="rId4"/>
              </a:rPr>
              <a:t>but note NSA involvement in other algorithms published by NIST</a:t>
            </a:r>
            <a:endParaRPr lang="en-US" dirty="0" smtClean="0"/>
          </a:p>
          <a:p>
            <a:r>
              <a:rPr lang="en-US" dirty="0" smtClean="0"/>
              <a:t>Blowfish</a:t>
            </a:r>
          </a:p>
          <a:p>
            <a:pPr lvl="1"/>
            <a:r>
              <a:rPr lang="en-US" dirty="0" smtClean="0"/>
              <a:t>Not standard. Self-published algorithm</a:t>
            </a:r>
          </a:p>
          <a:p>
            <a:r>
              <a:rPr lang="en-US" dirty="0" smtClean="0"/>
              <a:t>Why not write your own? (Because …)</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14</a:t>
            </a:fld>
            <a:endParaRPr lang="en-US" altLang="en-US" dirty="0"/>
          </a:p>
        </p:txBody>
      </p:sp>
    </p:spTree>
    <p:extLst>
      <p:ext uri="{BB962C8B-B14F-4D97-AF65-F5344CB8AC3E}">
        <p14:creationId xmlns:p14="http://schemas.microsoft.com/office/powerpoint/2010/main" val="1263391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Encryption:</a:t>
            </a:r>
            <a:br>
              <a:rPr lang="en-US" dirty="0" smtClean="0"/>
            </a:br>
            <a:r>
              <a:rPr lang="en-US" dirty="0" smtClean="0"/>
              <a:t>The Enigma Machine</a:t>
            </a:r>
            <a:endParaRPr lang="en-US" dirty="0"/>
          </a:p>
        </p:txBody>
      </p:sp>
      <p:sp>
        <p:nvSpPr>
          <p:cNvPr id="3" name="Content Placeholder 2"/>
          <p:cNvSpPr>
            <a:spLocks noGrp="1"/>
          </p:cNvSpPr>
          <p:nvPr>
            <p:ph idx="1"/>
          </p:nvPr>
        </p:nvSpPr>
        <p:spPr>
          <a:xfrm>
            <a:off x="4648200" y="1719263"/>
            <a:ext cx="4038600" cy="4411662"/>
          </a:xfrm>
        </p:spPr>
        <p:txBody>
          <a:bodyPr/>
          <a:lstStyle/>
          <a:p>
            <a:pPr marL="0" indent="0">
              <a:buNone/>
            </a:pPr>
            <a:r>
              <a:rPr lang="en-US" dirty="0" smtClean="0"/>
              <a:t>A story of a known-plaintext attack</a:t>
            </a:r>
          </a:p>
          <a:p>
            <a:pPr marL="0" indent="0">
              <a:buNone/>
            </a:pPr>
            <a:endParaRPr lang="en-US" dirty="0" smtClean="0"/>
          </a:p>
          <a:p>
            <a:pPr marL="0" indent="0">
              <a:buNone/>
            </a:pPr>
            <a:endParaRPr lang="en-US" dirty="0"/>
          </a:p>
          <a:p>
            <a:pPr marL="0" indent="0">
              <a:buNone/>
            </a:pPr>
            <a:r>
              <a:rPr lang="en-US" dirty="0" smtClean="0"/>
              <a:t>http</a:t>
            </a:r>
            <a:r>
              <a:rPr lang="en-US" dirty="0"/>
              <a:t>://www.cnet.com/pictures/breaking-the-nazis-enigma-codes-at-bletchley-park-photos/2/</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15</a:t>
            </a:fld>
            <a:endParaRPr lang="en-US" alt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490133"/>
            <a:ext cx="3501210" cy="5281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306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WWII Encryption:</a:t>
            </a:r>
            <a:br>
              <a:rPr lang="en-US" dirty="0" smtClean="0"/>
            </a:br>
            <a:r>
              <a:rPr lang="en-US" dirty="0" smtClean="0"/>
              <a:t>The Enigma and the Bomb</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hlinkClick r:id="rId3"/>
              </a:rPr>
              <a:t>Mavis </a:t>
            </a:r>
            <a:r>
              <a:rPr lang="en-US" dirty="0" err="1" smtClean="0">
                <a:hlinkClick r:id="rId3"/>
              </a:rPr>
              <a:t>Batey</a:t>
            </a:r>
            <a:endParaRPr lang="en-US" dirty="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16</a:t>
            </a:fld>
            <a:endParaRPr lang="en-US" altLang="en-US" dirty="0"/>
          </a:p>
        </p:txBody>
      </p:sp>
      <p:pic>
        <p:nvPicPr>
          <p:cNvPr id="1026" name="Picture 2" descr="http://i.telegraph.co.uk/multimedia/archive/02732/batey_si_2732912c.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743200"/>
            <a:ext cx="4381500" cy="2733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6517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CS2911 Dr.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17</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8636000" cy="6350000"/>
          </a:xfrm>
          <a:prstGeom prst="rect">
            <a:avLst/>
          </a:prstGeom>
        </p:spPr>
      </p:pic>
    </p:spTree>
    <p:extLst>
      <p:ext uri="{BB962C8B-B14F-4D97-AF65-F5344CB8AC3E}">
        <p14:creationId xmlns:p14="http://schemas.microsoft.com/office/powerpoint/2010/main" val="8480337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a:t>
            </a:r>
          </a:p>
        </p:txBody>
      </p:sp>
      <p:sp>
        <p:nvSpPr>
          <p:cNvPr id="3" name="Content Placeholder 2"/>
          <p:cNvSpPr>
            <a:spLocks noGrp="1"/>
          </p:cNvSpPr>
          <p:nvPr>
            <p:ph idx="1"/>
          </p:nvPr>
        </p:nvSpPr>
        <p:spPr>
          <a:xfrm>
            <a:off x="381000" y="1295400"/>
            <a:ext cx="5029200" cy="3810000"/>
          </a:xfrm>
        </p:spPr>
        <p:txBody>
          <a:bodyPr/>
          <a:lstStyle/>
          <a:p>
            <a:pPr marL="0" indent="0">
              <a:buNone/>
            </a:pPr>
            <a:r>
              <a:rPr lang="en-US" sz="2400" dirty="0"/>
              <a:t>The content of this video is based in part </a:t>
            </a:r>
            <a:r>
              <a:rPr lang="en-US" sz="2400" dirty="0" smtClean="0"/>
              <a:t>on lecture slides from a </a:t>
            </a:r>
            <a:r>
              <a:rPr lang="en-US" sz="2400" dirty="0"/>
              <a:t>very good textbook, and used with </a:t>
            </a:r>
            <a:r>
              <a:rPr lang="en-US" sz="2400" dirty="0" smtClean="0"/>
              <a:t>the author’s permission</a:t>
            </a:r>
            <a:r>
              <a:rPr lang="en-US" sz="2400" dirty="0"/>
              <a:t>:</a:t>
            </a:r>
          </a:p>
          <a:p>
            <a:pPr marL="0" indent="0">
              <a:buNone/>
            </a:pPr>
            <a:r>
              <a:rPr lang="en-US" sz="2400" i="1" dirty="0"/>
              <a:t>Computer Networking: A Top-Down Approach</a:t>
            </a:r>
            <a:r>
              <a:rPr lang="en-US" sz="2400" dirty="0"/>
              <a:t>, </a:t>
            </a:r>
            <a:r>
              <a:rPr lang="en-US" sz="2400" dirty="0" smtClean="0"/>
              <a:t>7</a:t>
            </a:r>
            <a:r>
              <a:rPr lang="en-US" sz="2400" baseline="30000" dirty="0" smtClean="0"/>
              <a:t>th</a:t>
            </a:r>
            <a:r>
              <a:rPr lang="en-US" sz="2400" dirty="0" smtClean="0"/>
              <a:t> edition, </a:t>
            </a:r>
            <a:r>
              <a:rPr lang="en-US" sz="2400" dirty="0"/>
              <a:t>by Jim Kurose and Keith Ross</a:t>
            </a:r>
          </a:p>
          <a:p>
            <a:pPr marL="0" indent="0">
              <a:buNone/>
            </a:pPr>
            <a:r>
              <a:rPr lang="en-US" sz="2400" dirty="0"/>
              <a:t>Publisher: Pearson, </a:t>
            </a:r>
            <a:r>
              <a:rPr lang="en-US" sz="2400" dirty="0" smtClean="0"/>
              <a:t>2017</a:t>
            </a:r>
          </a:p>
          <a:p>
            <a:pPr marL="0" indent="0">
              <a:buNone/>
            </a:pPr>
            <a:endParaRPr lang="en-US" sz="2400" dirty="0"/>
          </a:p>
          <a:p>
            <a:pPr marL="0" indent="0">
              <a:buNone/>
            </a:pPr>
            <a:r>
              <a:rPr lang="en-US" sz="2400" dirty="0" smtClean="0"/>
              <a:t>It is also based on slides provided by Dr. Darrin Rothe</a:t>
            </a:r>
            <a:endParaRPr lang="en-US" sz="2400" dirty="0"/>
          </a:p>
          <a:p>
            <a:pPr marL="0" indent="0">
              <a:buNone/>
            </a:pPr>
            <a:endParaRPr lang="en-US" sz="24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1350" y="1447800"/>
            <a:ext cx="2298700" cy="2778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descr="https://www.pearsonhighered.com/assets/bigcovers/0/1/3/3/013359414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6793" y="1417638"/>
            <a:ext cx="2743200" cy="3392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882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DDoS attack on DNS provider </a:t>
            </a:r>
            <a:r>
              <a:rPr lang="en-US" dirty="0" err="1" smtClean="0"/>
              <a:t>Dyn</a:t>
            </a:r>
            <a:endParaRPr lang="en-US" dirty="0"/>
          </a:p>
        </p:txBody>
      </p:sp>
      <p:sp>
        <p:nvSpPr>
          <p:cNvPr id="3" name="Content Placeholder 2"/>
          <p:cNvSpPr>
            <a:spLocks noGrp="1"/>
          </p:cNvSpPr>
          <p:nvPr>
            <p:ph idx="1"/>
          </p:nvPr>
        </p:nvSpPr>
        <p:spPr/>
        <p:txBody>
          <a:bodyPr/>
          <a:lstStyle/>
          <a:p>
            <a:pPr marL="0" indent="0">
              <a:buNone/>
            </a:pPr>
            <a:r>
              <a:rPr lang="en-US" dirty="0" smtClean="0"/>
              <a:t>Just for fun:</a:t>
            </a:r>
          </a:p>
          <a:p>
            <a:r>
              <a:rPr lang="en-US" dirty="0" smtClean="0"/>
              <a:t>What is a distributed Denial of Service attack?</a:t>
            </a:r>
          </a:p>
          <a:p>
            <a:r>
              <a:rPr lang="en-US" dirty="0" smtClean="0"/>
              <a:t>What is a bot-net?</a:t>
            </a:r>
          </a:p>
          <a:p>
            <a:r>
              <a:rPr lang="en-US" dirty="0" smtClean="0"/>
              <a:t>How many </a:t>
            </a:r>
            <a:r>
              <a:rPr lang="en-US" dirty="0" err="1" smtClean="0"/>
              <a:t>Mirai</a:t>
            </a:r>
            <a:r>
              <a:rPr lang="en-US" dirty="0" smtClean="0"/>
              <a:t>-infected devices were used in the attack on </a:t>
            </a:r>
            <a:r>
              <a:rPr lang="en-US" dirty="0" err="1" smtClean="0"/>
              <a:t>Dyn</a:t>
            </a:r>
            <a:r>
              <a:rPr lang="en-US" dirty="0" smtClean="0"/>
              <a:t>?</a:t>
            </a:r>
          </a:p>
          <a:p>
            <a:r>
              <a:rPr lang="en-US" dirty="0" smtClean="0"/>
              <a:t>How many </a:t>
            </a:r>
            <a:r>
              <a:rPr lang="en-US" dirty="0" err="1" smtClean="0"/>
              <a:t>Mirai</a:t>
            </a:r>
            <a:r>
              <a:rPr lang="en-US" dirty="0" smtClean="0"/>
              <a:t>-infected devices are there in the world?</a:t>
            </a:r>
          </a:p>
          <a:p>
            <a:pPr lvl="1"/>
            <a:endParaRPr lang="en-US" dirty="0"/>
          </a:p>
        </p:txBody>
      </p:sp>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689855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Muddiest Point</a:t>
            </a:r>
            <a:endParaRPr lang="en-US" dirty="0"/>
          </a:p>
        </p:txBody>
      </p:sp>
      <p:sp>
        <p:nvSpPr>
          <p:cNvPr id="3" name="Content Placeholder 2"/>
          <p:cNvSpPr>
            <a:spLocks noGrp="1"/>
          </p:cNvSpPr>
          <p:nvPr>
            <p:ph idx="1"/>
          </p:nvPr>
        </p:nvSpPr>
        <p:spPr/>
        <p:txBody>
          <a:bodyPr/>
          <a:lstStyle/>
          <a:p>
            <a:r>
              <a:rPr lang="en-US" dirty="0" smtClean="0"/>
              <a:t>"WIN" field on handout</a:t>
            </a:r>
          </a:p>
          <a:p>
            <a:pPr lvl="1"/>
            <a:r>
              <a:rPr lang="en-US" dirty="0" smtClean="0"/>
              <a:t>The "Window" is the amount of space remaining in the receiver's buffer that the application has not yet read.</a:t>
            </a:r>
          </a:p>
          <a:p>
            <a:r>
              <a:rPr lang="en-US" dirty="0" smtClean="0"/>
              <a:t>If you fill in the values, you can check if they match the other ones there to know if you are right</a:t>
            </a:r>
          </a:p>
          <a:p>
            <a:r>
              <a:rPr lang="en-US" dirty="0" smtClean="0"/>
              <a:t>Please think about this exercises, but don't obsess about getting the "right answers"</a:t>
            </a:r>
            <a:endParaRPr lang="en-US" dirty="0"/>
          </a:p>
        </p:txBody>
      </p:sp>
      <p:sp>
        <p:nvSpPr>
          <p:cNvPr id="4" name="Footer Placeholder 3"/>
          <p:cNvSpPr>
            <a:spLocks noGrp="1"/>
          </p:cNvSpPr>
          <p:nvPr>
            <p:ph type="ftr" sz="quarter" idx="11"/>
          </p:nvPr>
        </p:nvSpPr>
        <p:spPr/>
        <p:txBody>
          <a:bodyPr/>
          <a:lstStyle/>
          <a:p>
            <a:pPr>
              <a:defRPr/>
            </a:pPr>
            <a:r>
              <a:rPr lang="en-US" altLang="en-US" smtClean="0"/>
              <a:t>CS2911 Dr. 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Tree>
    <p:extLst>
      <p:ext uri="{BB962C8B-B14F-4D97-AF65-F5344CB8AC3E}">
        <p14:creationId xmlns:p14="http://schemas.microsoft.com/office/powerpoint/2010/main" val="4101774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55161388"/>
              </p:ext>
            </p:extLst>
          </p:nvPr>
        </p:nvGraphicFramePr>
        <p:xfrm>
          <a:off x="457200" y="1521600"/>
          <a:ext cx="8229600" cy="414528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What are the different ways in which a message can be damaged?</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How can someone eavesdrop over the network</a:t>
                      </a:r>
                      <a:r>
                        <a:rPr lang="en-US" sz="2400" b="0" i="0" u="none" strike="noStrike" dirty="0" smtClean="0">
                          <a:solidFill>
                            <a:srgbClr val="000000"/>
                          </a:solidFill>
                          <a:effectLst/>
                          <a:latin typeface="Arial" panose="020B0604020202020204" pitchFamily="34" charset="0"/>
                        </a:rPr>
                        <a:t>?</a:t>
                      </a:r>
                      <a:endParaRPr lang="en-US" sz="2400" b="0" i="0"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Big picture: Intrusion techniques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What are some everyday things that use encryption, like things that we wouldn't necessarily think about?</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Big picture:</a:t>
                      </a:r>
                      <a:r>
                        <a:rPr lang="en-US" sz="2400" b="0" i="0" u="none" strike="noStrike" baseline="0" dirty="0" smtClean="0">
                          <a:solidFill>
                            <a:srgbClr val="000000"/>
                          </a:solidFill>
                          <a:effectLst/>
                          <a:latin typeface="Calibri" panose="020F0502020204030204" pitchFamily="34" charset="0"/>
                        </a:rPr>
                        <a:t> What uses encryption?</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smtClean="0">
                          <a:solidFill>
                            <a:srgbClr val="000000"/>
                          </a:solidFill>
                          <a:effectLst/>
                          <a:latin typeface="Arial" panose="020B0604020202020204" pitchFamily="34" charset="0"/>
                        </a:rPr>
                        <a:t>1. I still feel confused about the concept of the key. Is the key a number? Or it is a function for encoding the plaintext?</a:t>
                      </a:r>
                      <a:endParaRPr lang="en-US" sz="2400" b="0" i="0" u="none" strike="noStrike" dirty="0">
                        <a:solidFill>
                          <a:srgbClr val="000000"/>
                        </a:solidFill>
                        <a:effectLst/>
                        <a:latin typeface="Arial" panose="020B0604020202020204" pitchFamily="34" charset="0"/>
                      </a:endParaRP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Big picture: What is a key?</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smtClean="0">
                          <a:solidFill>
                            <a:srgbClr val="000000"/>
                          </a:solidFill>
                          <a:effectLst/>
                          <a:latin typeface="Arial" panose="020B0604020202020204" pitchFamily="34" charset="0"/>
                        </a:rPr>
                        <a:t>2. What is the known plaintext attack?</a:t>
                      </a:r>
                    </a:p>
                  </a:txBody>
                  <a:tcPr marL="7620" marR="7620" marT="15240" marB="1524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2492760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27241103"/>
              </p:ext>
            </p:extLst>
          </p:nvPr>
        </p:nvGraphicFramePr>
        <p:xfrm>
          <a:off x="457200" y="1521600"/>
          <a:ext cx="8229600" cy="441960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If someone found a way to determine the encryption algorithm, would they be able to then create a decryption algorithm? The video says that they could introduce false information into the cipher-text, but I would assume a more valuable use would be to reverse engineer it to decode the cipher-text. </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For the box algorithm, it says that it uses a table that grows in size 2^n where n is the number of bits in each chunk. Couldn't the size of the chunk just be kept small? And why does it require a table that grows at such a fast rate?</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Big picture: What is a key?</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5</a:t>
            </a:fld>
            <a:endParaRPr lang="en-US" altLang="en-US" dirty="0"/>
          </a:p>
        </p:txBody>
      </p:sp>
    </p:spTree>
    <p:extLst>
      <p:ext uri="{BB962C8B-B14F-4D97-AF65-F5344CB8AC3E}">
        <p14:creationId xmlns:p14="http://schemas.microsoft.com/office/powerpoint/2010/main" val="1936023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39428166"/>
              </p:ext>
            </p:extLst>
          </p:nvPr>
        </p:nvGraphicFramePr>
        <p:xfrm>
          <a:off x="457200" y="1521600"/>
          <a:ext cx="8229600" cy="448056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if encryption algorithms are often in the public domain, wouldn't cipher block chaining become recognizable to an intruder studying the cipher text?</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Cipher block</a:t>
                      </a:r>
                      <a:r>
                        <a:rPr lang="en-US" sz="2400" b="0" i="0" u="none" strike="noStrike" baseline="0" dirty="0" smtClean="0">
                          <a:solidFill>
                            <a:srgbClr val="000000"/>
                          </a:solidFill>
                          <a:effectLst/>
                          <a:latin typeface="Calibri" panose="020F0502020204030204" pitchFamily="34" charset="0"/>
                        </a:rPr>
                        <a:t> chaining</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a:solidFill>
                            <a:srgbClr val="000000"/>
                          </a:solidFill>
                          <a:effectLst/>
                          <a:latin typeface="Arial" panose="020B0604020202020204" pitchFamily="34" charset="0"/>
                        </a:rPr>
                        <a:t>when talking about keys, is it possible to have a public and private key that is known to encrypt a private key for even greater security of information, or is public private key only used for sending / receiving messages?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Public/private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What are some common encryption algorithms that use the methods in the video, like symmetric?</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Current</a:t>
                      </a:r>
                      <a:r>
                        <a:rPr lang="en-US" sz="2400" b="0" i="0" u="none" strike="noStrike" baseline="0" dirty="0" smtClean="0">
                          <a:solidFill>
                            <a:srgbClr val="000000"/>
                          </a:solidFill>
                          <a:effectLst/>
                          <a:latin typeface="Calibri" panose="020F0502020204030204" pitchFamily="34" charset="0"/>
                        </a:rPr>
                        <a:t> Algorithms</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6</a:t>
            </a:fld>
            <a:endParaRPr lang="en-US" altLang="en-US" dirty="0"/>
          </a:p>
        </p:txBody>
      </p:sp>
    </p:spTree>
    <p:extLst>
      <p:ext uri="{BB962C8B-B14F-4D97-AF65-F5344CB8AC3E}">
        <p14:creationId xmlns:p14="http://schemas.microsoft.com/office/powerpoint/2010/main" val="2683076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03849170"/>
              </p:ext>
            </p:extLst>
          </p:nvPr>
        </p:nvGraphicFramePr>
        <p:xfrm>
          <a:off x="457200" y="1521600"/>
          <a:ext cx="8229600" cy="335280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Is there ever a good use for simple symmetric cyphers? It seems easy to guess through brute force, so why would anybody use such a weak encryption?</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Why use simple</a:t>
                      </a:r>
                      <a:r>
                        <a:rPr lang="en-US" sz="2400" b="0" i="0" u="none" strike="noStrike" baseline="0" dirty="0" smtClean="0">
                          <a:solidFill>
                            <a:srgbClr val="000000"/>
                          </a:solidFill>
                          <a:effectLst/>
                          <a:latin typeface="Calibri" panose="020F0502020204030204" pitchFamily="34" charset="0"/>
                        </a:rPr>
                        <a:t> encryption?</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So I remember hearing somewhere that Prime numbers are really important when it comes to encryption. How would that apply to Stream, Block, and Cipher Block Chaining encryption strategies?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Prime numbers</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2461965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809707"/>
              </p:ext>
            </p:extLst>
          </p:nvPr>
        </p:nvGraphicFramePr>
        <p:xfrm>
          <a:off x="457200" y="1521600"/>
          <a:ext cx="8229600" cy="445008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200" b="0" i="0" u="none" strike="noStrike" dirty="0">
                          <a:solidFill>
                            <a:srgbClr val="000000"/>
                          </a:solidFill>
                          <a:effectLst/>
                          <a:latin typeface="Arial" panose="020B0604020202020204" pitchFamily="34" charset="0"/>
                        </a:rPr>
                        <a:t>How are the keys (</a:t>
                      </a:r>
                      <a:r>
                        <a:rPr lang="en-US" sz="2200" b="0" i="0" u="none" strike="noStrike" dirty="0" err="1">
                          <a:solidFill>
                            <a:srgbClr val="000000"/>
                          </a:solidFill>
                          <a:effectLst/>
                          <a:latin typeface="Arial" panose="020B0604020202020204" pitchFamily="34" charset="0"/>
                        </a:rPr>
                        <a:t>Ka</a:t>
                      </a:r>
                      <a:r>
                        <a:rPr lang="en-US" sz="2200" b="0" i="0" u="none" strike="noStrike" dirty="0">
                          <a:solidFill>
                            <a:srgbClr val="000000"/>
                          </a:solidFill>
                          <a:effectLst/>
                          <a:latin typeface="Arial" panose="020B0604020202020204" pitchFamily="34" charset="0"/>
                        </a:rPr>
                        <a:t> and Kb) sent? Wouldn't they need to be encrypted with a second set of keys, and then those keys would need to be encrypted by a different set of keys, ad infinitum? Or do the keys exist somehow on the sending and receiving machines independent of the network?</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Public/private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200" b="0" i="0" u="none" strike="noStrike" dirty="0">
                          <a:solidFill>
                            <a:srgbClr val="000000"/>
                          </a:solidFill>
                          <a:effectLst/>
                          <a:latin typeface="Arial" panose="020B0604020202020204" pitchFamily="34" charset="0"/>
                        </a:rPr>
                        <a:t>How are asymmetric keys used to encrypt the text? It doesn't seem inherently true that the order in which the keys are used on the text doesn't matter.</a:t>
                      </a:r>
                    </a:p>
                  </a:txBody>
                  <a:tcPr marL="7620" marR="7620" marT="15240" marB="1524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smtClean="0">
                          <a:solidFill>
                            <a:srgbClr val="000000"/>
                          </a:solidFill>
                          <a:effectLst/>
                          <a:latin typeface="Calibri" panose="020F0502020204030204" pitchFamily="34" charset="0"/>
                        </a:rPr>
                        <a:t>Public/private keys</a:t>
                      </a:r>
                    </a:p>
                  </a:txBody>
                  <a:tcPr marL="7620" marR="7620" marT="7620" marB="0" anchor="b"/>
                </a:tc>
              </a:tr>
              <a:tr h="127000">
                <a:tc>
                  <a:txBody>
                    <a:bodyPr/>
                    <a:lstStyle/>
                    <a:p>
                      <a:pPr algn="l" fontAlgn="b"/>
                      <a:r>
                        <a:rPr lang="en-US" sz="2200" b="0" i="0" u="none" strike="noStrike" dirty="0">
                          <a:solidFill>
                            <a:srgbClr val="000000"/>
                          </a:solidFill>
                          <a:effectLst/>
                          <a:latin typeface="Arial" panose="020B0604020202020204" pitchFamily="34" charset="0"/>
                        </a:rPr>
                        <a:t>Is it possible for a company to have multiple was of encoding? That way they can alternate and it will be really hard for Trudy to get near deciphering the encryption.</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Encryption strategy</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129185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1295400"/>
          </a:xfrm>
        </p:spPr>
        <p:txBody>
          <a:bodyPr/>
          <a:lstStyle/>
          <a:p>
            <a:r>
              <a:rPr lang="en-US" dirty="0" smtClean="0"/>
              <a:t>Questions about Encryption </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07399070"/>
              </p:ext>
            </p:extLst>
          </p:nvPr>
        </p:nvGraphicFramePr>
        <p:xfrm>
          <a:off x="457200" y="1521600"/>
          <a:ext cx="8229600" cy="5242560"/>
        </p:xfrm>
        <a:graphic>
          <a:graphicData uri="http://schemas.openxmlformats.org/drawingml/2006/table">
            <a:tbl>
              <a:tblPr bandRow="1">
                <a:tableStyleId>{3B4B98B0-60AC-42C2-AFA5-B58CD77FA1E5}</a:tableStyleId>
              </a:tblPr>
              <a:tblGrid>
                <a:gridCol w="6404555"/>
                <a:gridCol w="1825045"/>
              </a:tblGrid>
              <a:tr h="127000">
                <a:tc>
                  <a:txBody>
                    <a:bodyPr/>
                    <a:lstStyle/>
                    <a:p>
                      <a:pPr algn="l" fontAlgn="b"/>
                      <a:r>
                        <a:rPr lang="en-US" sz="2400" b="0" i="0" u="none" strike="noStrike" dirty="0">
                          <a:solidFill>
                            <a:srgbClr val="000000"/>
                          </a:solidFill>
                          <a:effectLst/>
                          <a:latin typeface="Arial" panose="020B0604020202020204" pitchFamily="34" charset="0"/>
                        </a:rPr>
                        <a:t>What is the point of a basic </a:t>
                      </a:r>
                      <a:r>
                        <a:rPr lang="en-US" sz="2400" b="0" i="0" u="none" strike="noStrike" dirty="0" err="1">
                          <a:solidFill>
                            <a:srgbClr val="000000"/>
                          </a:solidFill>
                          <a:effectLst/>
                          <a:latin typeface="Arial" panose="020B0604020202020204" pitchFamily="34" charset="0"/>
                        </a:rPr>
                        <a:t>Casesar</a:t>
                      </a:r>
                      <a:r>
                        <a:rPr lang="en-US" sz="2400" b="0" i="0" u="none" strike="noStrike" dirty="0">
                          <a:solidFill>
                            <a:srgbClr val="000000"/>
                          </a:solidFill>
                          <a:effectLst/>
                          <a:latin typeface="Arial" panose="020B0604020202020204" pitchFamily="34" charset="0"/>
                        </a:rPr>
                        <a:t> cypher? It is far too easy to decrypt to actually be used for private information.</a:t>
                      </a:r>
                    </a:p>
                  </a:txBody>
                  <a:tcPr marL="7620" marR="7620" marT="15240" marB="1524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i="0" u="none" strike="noStrike" dirty="0" smtClean="0">
                          <a:solidFill>
                            <a:srgbClr val="000000"/>
                          </a:solidFill>
                          <a:effectLst/>
                          <a:latin typeface="Calibri" panose="020F0502020204030204" pitchFamily="34" charset="0"/>
                        </a:rPr>
                        <a:t>Why use simple</a:t>
                      </a:r>
                      <a:r>
                        <a:rPr lang="en-US" sz="2400" b="0" i="0" u="none" strike="noStrike" baseline="0" dirty="0" smtClean="0">
                          <a:solidFill>
                            <a:srgbClr val="000000"/>
                          </a:solidFill>
                          <a:effectLst/>
                          <a:latin typeface="Calibri" panose="020F0502020204030204" pitchFamily="34" charset="0"/>
                        </a:rPr>
                        <a:t> encryption?</a:t>
                      </a:r>
                      <a:endParaRPr lang="en-US" sz="2400" b="0" i="0" u="none" strike="noStrike" dirty="0" smtClean="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How exactly are keys used? I understand the concept, but how are the client and host made aware of the same key to use, despite the fact that sending the key over the network would require encryption for obvious reasons?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Sharing</a:t>
                      </a:r>
                      <a:r>
                        <a:rPr lang="en-US" sz="2400" b="0" i="0" u="none" strike="noStrike" baseline="0" dirty="0" smtClean="0">
                          <a:solidFill>
                            <a:srgbClr val="000000"/>
                          </a:solidFill>
                          <a:effectLst/>
                          <a:latin typeface="Calibri" panose="020F0502020204030204" pitchFamily="34" charset="0"/>
                        </a:rPr>
                        <a:t>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How come the person receiving the message can decipher the message but an intruder can't? How does the receiver get the key but not the intruder?</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Sharing keys</a:t>
                      </a:r>
                      <a:endParaRPr lang="en-US" sz="2400" b="0" i="0" u="none" strike="noStrike" dirty="0">
                        <a:solidFill>
                          <a:srgbClr val="000000"/>
                        </a:solidFill>
                        <a:effectLst/>
                        <a:latin typeface="Calibri" panose="020F0502020204030204" pitchFamily="34" charset="0"/>
                      </a:endParaRPr>
                    </a:p>
                  </a:txBody>
                  <a:tcPr marL="7620" marR="7620" marT="7620" marB="0" anchor="b"/>
                </a:tc>
              </a:tr>
              <a:tr h="127000">
                <a:tc>
                  <a:txBody>
                    <a:bodyPr/>
                    <a:lstStyle/>
                    <a:p>
                      <a:pPr algn="l" fontAlgn="b"/>
                      <a:r>
                        <a:rPr lang="en-US" sz="2400" b="0" i="0" u="none" strike="noStrike" dirty="0">
                          <a:solidFill>
                            <a:srgbClr val="000000"/>
                          </a:solidFill>
                          <a:effectLst/>
                          <a:latin typeface="Arial" panose="020B0604020202020204" pitchFamily="34" charset="0"/>
                        </a:rPr>
                        <a:t>What is the purpose of a session key? How does is differ from the public and private keys?</a:t>
                      </a:r>
                    </a:p>
                  </a:txBody>
                  <a:tcPr marL="7620" marR="7620" marT="15240" marB="15240" anchor="b"/>
                </a:tc>
                <a:tc>
                  <a:txBody>
                    <a:bodyPr/>
                    <a:lstStyle/>
                    <a:p>
                      <a:pPr algn="l" fontAlgn="b"/>
                      <a:r>
                        <a:rPr lang="en-US" sz="2400" b="0" i="0" u="none" strike="noStrike" dirty="0" smtClean="0">
                          <a:solidFill>
                            <a:srgbClr val="000000"/>
                          </a:solidFill>
                          <a:effectLst/>
                          <a:latin typeface="Calibri" panose="020F0502020204030204" pitchFamily="34" charset="0"/>
                        </a:rPr>
                        <a:t>Symmetric vs. Asymmetric</a:t>
                      </a:r>
                      <a:endParaRPr lang="en-US" sz="24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5" name="Slide Number Placeholder 4"/>
          <p:cNvSpPr>
            <a:spLocks noGrp="1"/>
          </p:cNvSpPr>
          <p:nvPr>
            <p:ph type="sldNum" sz="quarter" idx="12"/>
          </p:nvPr>
        </p:nvSpPr>
        <p:spPr>
          <a:xfrm>
            <a:off x="6553200" y="6400800"/>
            <a:ext cx="2133600" cy="457200"/>
          </a:xfrm>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387772663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POLL_EMBED_ID" val="673d6bf2-d55f-4830-99ca-fc629299f287"/>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63052</TotalTime>
  <Words>1389</Words>
  <Application>Microsoft Office PowerPoint</Application>
  <PresentationFormat>On-screen Show (4:3)</PresentationFormat>
  <Paragraphs>209</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Tahoma</vt:lpstr>
      <vt:lpstr>Times New Roman</vt:lpstr>
      <vt:lpstr>Wingdings</vt:lpstr>
      <vt:lpstr>2_Network</vt:lpstr>
      <vt:lpstr>    CS2911 Week 8, Class 1</vt:lpstr>
      <vt:lpstr>DDoS attack on DNS provider Dyn</vt:lpstr>
      <vt:lpstr>Muddiest Point</vt:lpstr>
      <vt:lpstr>Questions about Encryption </vt:lpstr>
      <vt:lpstr>Questions about Encryption </vt:lpstr>
      <vt:lpstr>Questions about Encryption </vt:lpstr>
      <vt:lpstr>Questions about Encryption </vt:lpstr>
      <vt:lpstr>Questions about Encryption </vt:lpstr>
      <vt:lpstr>Questions about Encryption </vt:lpstr>
      <vt:lpstr>Questions about Encryption </vt:lpstr>
      <vt:lpstr>Questions about Encryption </vt:lpstr>
      <vt:lpstr>Questions about Encryption </vt:lpstr>
      <vt:lpstr>Comments about Encryption </vt:lpstr>
      <vt:lpstr>Standard Symmetric Block Cipher Algorithms</vt:lpstr>
      <vt:lpstr>WWII Encryption: The Enigma Machine</vt:lpstr>
      <vt:lpstr>WWII Encryption: The Enigma and the Bomb</vt:lpstr>
      <vt:lpstr>PowerPoint Presentation</vt:lpstr>
      <vt:lpstr>Acknowledgement</vt:lpstr>
    </vt:vector>
  </TitlesOfParts>
  <Company>MSOE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1815</cp:revision>
  <cp:lastPrinted>2016-10-24T19:36:14Z</cp:lastPrinted>
  <dcterms:created xsi:type="dcterms:W3CDTF">1999-09-06T21:32:20Z</dcterms:created>
  <dcterms:modified xsi:type="dcterms:W3CDTF">2016-10-27T03:25:25Z</dcterms:modified>
</cp:coreProperties>
</file>