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handoutMasterIdLst>
    <p:handoutMasterId r:id="rId17"/>
  </p:handoutMasterIdLst>
  <p:sldIdLst>
    <p:sldId id="320" r:id="rId2"/>
    <p:sldId id="610" r:id="rId3"/>
    <p:sldId id="616" r:id="rId4"/>
    <p:sldId id="617" r:id="rId5"/>
    <p:sldId id="618" r:id="rId6"/>
    <p:sldId id="615" r:id="rId7"/>
    <p:sldId id="608" r:id="rId8"/>
    <p:sldId id="612" r:id="rId9"/>
    <p:sldId id="614" r:id="rId10"/>
    <p:sldId id="613" r:id="rId11"/>
    <p:sldId id="606" r:id="rId12"/>
    <p:sldId id="607" r:id="rId13"/>
    <p:sldId id="603" r:id="rId14"/>
    <p:sldId id="581" r:id="rId15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57" autoAdjust="0"/>
  </p:normalViewPr>
  <p:slideViewPr>
    <p:cSldViewPr>
      <p:cViewPr varScale="1">
        <p:scale>
          <a:sx n="40" d="100"/>
          <a:sy n="40" d="100"/>
        </p:scale>
        <p:origin x="43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8"/>
        <p:guide pos="22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8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28 October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8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2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7" y="672763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8025"/>
            <a:ext cx="4710112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17q1 7-1 1-7,9-24</a:t>
            </a:r>
          </a:p>
          <a:p>
            <a:pPr fontAlgn="base"/>
            <a:endParaRPr kumimoji="1" lang="en-US" sz="1200" b="1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28 October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Josiah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810000" cy="372803"/>
          </a:xfrm>
          <a:prstGeom prst="rect">
            <a:avLst/>
          </a:prstGeom>
          <a:noFill/>
        </p:spPr>
        <p:txBody>
          <a:bodyPr vert="horz" lIns="91409" tIns="45704" rIns="91409" bIns="4570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was the muddiest point of the quarter?
https://www.polleverywhere.com/free_text_polls/NudT706GZ8kvjJR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1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Note that Wikipedia actually cite our text</a:t>
            </a:r>
          </a:p>
          <a:p>
            <a:r>
              <a:rPr lang="en-US" dirty="0" smtClean="0"/>
              <a:t>https://en.wikipedia.org/wiki/TCP_congestion_control#TCP_Tahoe_and_Reno</a:t>
            </a:r>
          </a:p>
          <a:p>
            <a:r>
              <a:rPr lang="en-US" dirty="0" smtClean="0"/>
              <a:t>to explain what happens in this condition!</a:t>
            </a:r>
          </a:p>
          <a:p>
            <a:endParaRPr lang="en-US" dirty="0" smtClean="0"/>
          </a:p>
          <a:p>
            <a:r>
              <a:rPr lang="en-US" dirty="0" smtClean="0"/>
              <a:t>The text is</a:t>
            </a:r>
            <a:r>
              <a:rPr lang="en-US" baseline="0" dirty="0" smtClean="0"/>
              <a:t> more complete here – it says 3 segments are added to the halved </a:t>
            </a:r>
            <a:r>
              <a:rPr lang="en-US" baseline="0" dirty="0" err="1" smtClean="0"/>
              <a:t>ssthresh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0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Technically,</a:t>
            </a:r>
            <a:r>
              <a:rPr lang="en-US" baseline="0" dirty="0" smtClean="0"/>
              <a:t> they only behave this way if the packet lost was detected by 3 duplicate ACKs.  If a timeout occurs, both go back to slow start.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Various Wikipedia articles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obituaries/military-obituaries/special-forces-obituaries/10447712/Mavis-Batey-obituar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#Notable_block_ciph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columbia.edu/~woit/wordpress/?p=70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#Notable_block_ciph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columbia.edu/~woit/wordpress/?p=70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CS2911</a:t>
            </a:r>
            <a:br>
              <a:rPr lang="en-US" dirty="0" smtClean="0"/>
            </a:br>
            <a:r>
              <a:rPr lang="en-US" dirty="0" smtClean="0"/>
              <a:t>Week 8, Class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Muddiest Point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on Videos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RSA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Muddiest 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Encryption:</a:t>
            </a:r>
            <a:br>
              <a:rPr lang="en-US" dirty="0" smtClean="0"/>
            </a:br>
            <a:r>
              <a:rPr lang="en-US" dirty="0" smtClean="0"/>
              <a:t>The Enigma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story of a known-plaintext attack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://www.cnet.com/pictures/breaking-the-nazis-enigma-codes-at-bletchley-park-photos/2/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0133"/>
            <a:ext cx="350121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Encryption:</a:t>
            </a:r>
            <a:br>
              <a:rPr lang="en-US" dirty="0" smtClean="0"/>
            </a:br>
            <a:r>
              <a:rPr lang="en-US" dirty="0" smtClean="0"/>
              <a:t>The Enigma and the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Mavis </a:t>
            </a:r>
            <a:r>
              <a:rPr lang="en-US" dirty="0" err="1" smtClean="0">
                <a:hlinkClick r:id="rId3"/>
              </a:rPr>
              <a:t>Batey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2" descr="http://i.telegraph.co.uk/multimedia/archive/02732/batey_si_273291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381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</a:t>
            </a:r>
            <a:r>
              <a:rPr lang="en-US" sz="2400" dirty="0" smtClean="0"/>
              <a:t>on lecture slides from a </a:t>
            </a:r>
            <a:r>
              <a:rPr lang="en-US" sz="2400" dirty="0"/>
              <a:t>very good textbook, and used with </a:t>
            </a:r>
            <a:r>
              <a:rPr lang="en-US" sz="2400" dirty="0" smtClean="0"/>
              <a:t>the author’s permission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</a:t>
            </a:r>
            <a:r>
              <a:rPr lang="en-US" sz="2400" dirty="0"/>
              <a:t>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</a:t>
            </a:r>
            <a:r>
              <a:rPr lang="en-US" sz="2400" dirty="0" smtClean="0"/>
              <a:t>2017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is also based on slides provided by Dr. Darrin Rothe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attack on DNS provider </a:t>
            </a:r>
            <a:r>
              <a:rPr lang="en-US" dirty="0" err="1" smtClean="0"/>
              <a:t>Dyn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Just for fun:</a:t>
            </a:r>
          </a:p>
          <a:p>
            <a:r>
              <a:rPr lang="en-US" dirty="0" smtClean="0"/>
              <a:t>What is a distributed Denial of Service attack?</a:t>
            </a:r>
          </a:p>
          <a:p>
            <a:r>
              <a:rPr lang="en-US" dirty="0" smtClean="0"/>
              <a:t>What is a bot-net?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Mirai</a:t>
            </a:r>
            <a:r>
              <a:rPr lang="en-US" dirty="0" smtClean="0"/>
              <a:t>-infected devices were used in the attack on </a:t>
            </a:r>
            <a:r>
              <a:rPr lang="en-US" dirty="0" err="1" smtClean="0"/>
              <a:t>Dyn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Mirai</a:t>
            </a:r>
            <a:r>
              <a:rPr lang="en-US" dirty="0" smtClean="0"/>
              <a:t>-infected devices are there in the world?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Standard Symmetric Block Cipher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DES, Triple DES (Data Encryption Standard)</a:t>
            </a:r>
          </a:p>
          <a:p>
            <a:pPr lvl="1"/>
            <a:r>
              <a:rPr lang="en-US" dirty="0" smtClean="0"/>
              <a:t>NSA</a:t>
            </a:r>
          </a:p>
          <a:p>
            <a:r>
              <a:rPr lang="en-US" dirty="0" smtClean="0"/>
              <a:t>AES (Advanced Encryption Standard)</a:t>
            </a:r>
          </a:p>
          <a:p>
            <a:pPr lvl="1"/>
            <a:r>
              <a:rPr lang="en-US" dirty="0" smtClean="0"/>
              <a:t>NIST, </a:t>
            </a:r>
            <a:r>
              <a:rPr lang="en-US" dirty="0" smtClean="0">
                <a:hlinkClick r:id="rId4"/>
              </a:rPr>
              <a:t>but note NSA involvement in other algorithms published by NIST</a:t>
            </a:r>
            <a:endParaRPr lang="en-US" dirty="0" smtClean="0"/>
          </a:p>
          <a:p>
            <a:r>
              <a:rPr lang="en-US" dirty="0" smtClean="0"/>
              <a:t>Blowfish</a:t>
            </a:r>
          </a:p>
          <a:p>
            <a:pPr lvl="1"/>
            <a:r>
              <a:rPr lang="en-US" dirty="0" smtClean="0"/>
              <a:t>Not standard. Self-published algorithm</a:t>
            </a:r>
          </a:p>
          <a:p>
            <a:r>
              <a:rPr lang="en-US" dirty="0" smtClean="0"/>
              <a:t>Why not write your own? (Because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0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 smtClean="0"/>
              <a:t>Start with a small </a:t>
            </a:r>
            <a:r>
              <a:rPr lang="en-US" dirty="0" err="1" smtClean="0"/>
              <a:t>cwnd</a:t>
            </a:r>
            <a:r>
              <a:rPr lang="en-US" dirty="0" smtClean="0"/>
              <a:t> (one MSS)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Muddy Point: TCP Tahoe vs TCP Reno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Tahoe: (original version)</a:t>
            </a:r>
          </a:p>
          <a:p>
            <a:pPr lvl="1"/>
            <a:r>
              <a:rPr lang="en-US" dirty="0" smtClean="0"/>
              <a:t>If packet lost, go back to slow start</a:t>
            </a:r>
          </a:p>
          <a:p>
            <a:r>
              <a:rPr lang="en-US" dirty="0" smtClean="0"/>
              <a:t>Reno: (new version)</a:t>
            </a:r>
          </a:p>
          <a:p>
            <a:pPr lvl="1"/>
            <a:r>
              <a:rPr lang="en-US" dirty="0" smtClean="0"/>
              <a:t>If packet lost, go straight to new </a:t>
            </a:r>
            <a:r>
              <a:rPr lang="en-US" dirty="0" err="1" smtClean="0"/>
              <a:t>tthresh</a:t>
            </a:r>
            <a:r>
              <a:rPr lang="en-US" dirty="0" smtClean="0"/>
              <a:t> (+ 3)</a:t>
            </a:r>
          </a:p>
          <a:p>
            <a:r>
              <a:rPr lang="en-US" dirty="0" smtClean="0"/>
              <a:t>Both: 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tthresh</a:t>
            </a:r>
            <a:r>
              <a:rPr lang="en-US" dirty="0" smtClean="0"/>
              <a:t> to half of the </a:t>
            </a:r>
            <a:r>
              <a:rPr lang="en-US" dirty="0" err="1" smtClean="0"/>
              <a:t>cwind</a:t>
            </a:r>
            <a:r>
              <a:rPr lang="en-US" dirty="0" smtClean="0"/>
              <a:t> when congestion occurred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0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Picture: How is Lab 9 code used in real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86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people use the web to secure sensitive information like credit cards and social security numbers.</a:t>
            </a:r>
          </a:p>
          <a:p>
            <a:r>
              <a:rPr lang="en-US" dirty="0"/>
              <a:t>All web protocols (HTTPS, SMTP, IMAP, …) use TLS to secure data.</a:t>
            </a:r>
          </a:p>
          <a:p>
            <a:r>
              <a:rPr lang="en-US" dirty="0"/>
              <a:t>TLS uses public-private key algorithms to exchange symmetric keys.</a:t>
            </a:r>
          </a:p>
          <a:p>
            <a:r>
              <a:rPr lang="en-US" dirty="0"/>
              <a:t>RSA is the public-private key algorithm that TLS uses the most often</a:t>
            </a:r>
          </a:p>
          <a:p>
            <a:r>
              <a:rPr lang="en-US" dirty="0"/>
              <a:t>Lab 9 is about </a:t>
            </a:r>
            <a:r>
              <a:rPr lang="en-US" dirty="0" smtClean="0"/>
              <a:t>RSA. </a:t>
            </a:r>
            <a:r>
              <a:rPr lang="en-US" dirty="0"/>
              <a:t>When you complete this lab, you will see how RSA can be turned into a program to encrypt/decrypt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7543800" cy="1295400"/>
          </a:xfrm>
        </p:spPr>
        <p:txBody>
          <a:bodyPr/>
          <a:lstStyle/>
          <a:p>
            <a:r>
              <a:rPr lang="en-US" dirty="0" smtClean="0"/>
              <a:t>Key Length Comparison (bits)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0128" y="708454"/>
          <a:ext cx="9123871" cy="5600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470"/>
                <a:gridCol w="2606986"/>
                <a:gridCol w="1714181"/>
                <a:gridCol w="1375492"/>
                <a:gridCol w="1748742"/>
              </a:tblGrid>
              <a:tr h="249194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RSA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>
                          <a:effectLst/>
                        </a:rPr>
                        <a:t>Diffie</a:t>
                      </a:r>
                      <a:r>
                        <a:rPr lang="en-US" sz="3600" u="none" strike="noStrike" dirty="0">
                          <a:effectLst/>
                        </a:rPr>
                        <a:t>-Hellman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>
                          <a:effectLst/>
                        </a:rPr>
                        <a:t>Eliptic</a:t>
                      </a:r>
                      <a:r>
                        <a:rPr lang="en-US" sz="3600" u="none" strike="noStrike" dirty="0">
                          <a:effectLst/>
                        </a:rPr>
                        <a:t> Curve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 smtClean="0">
                          <a:effectLst/>
                        </a:rPr>
                        <a:t>Sym</a:t>
                      </a:r>
                      <a:r>
                        <a:rPr lang="en-US" sz="3600" u="none" strike="noStrike" dirty="0" smtClean="0">
                          <a:effectLst/>
                        </a:rPr>
                        <a:t>-</a:t>
                      </a:r>
                    </a:p>
                    <a:p>
                      <a:pPr algn="l" fontAlgn="b"/>
                      <a:r>
                        <a:rPr lang="en-US" sz="3600" u="none" strike="noStrike" dirty="0" smtClean="0">
                          <a:effectLst/>
                        </a:rPr>
                        <a:t>metric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"</a:t>
                      </a:r>
                      <a:r>
                        <a:rPr lang="en-US" sz="3600" u="none" strike="noStrike" dirty="0" smtClean="0">
                          <a:effectLst/>
                        </a:rPr>
                        <a:t>Crack-able </a:t>
                      </a:r>
                      <a:r>
                        <a:rPr lang="en-US" sz="3600" u="none" strike="noStrike" dirty="0">
                          <a:effectLst/>
                        </a:rPr>
                        <a:t>date" </a:t>
                      </a:r>
                      <a:r>
                        <a:rPr lang="en-US" sz="2400" u="none" strike="noStrike" dirty="0">
                          <a:effectLst/>
                        </a:rPr>
                        <a:t>(2003 estimates)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1009135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1024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1024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160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80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2006 - 2010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2048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2048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224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112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2030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3072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3072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256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128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u="none" strike="noStrike" smtClean="0">
                          <a:solidFill>
                            <a:srgbClr val="252525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SEC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SE-1011 Dr. Josiah Yoder Slide style: Dr. Hornick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EE110-468E-4B3C-9584-7A6BE927993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Standard Symmetric Block Cipher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DES, Triple DES (Data Encryption Standard)</a:t>
            </a:r>
          </a:p>
          <a:p>
            <a:pPr lvl="1"/>
            <a:r>
              <a:rPr lang="en-US" dirty="0" smtClean="0"/>
              <a:t>NSA</a:t>
            </a:r>
          </a:p>
          <a:p>
            <a:r>
              <a:rPr lang="en-US" dirty="0" smtClean="0"/>
              <a:t>AES (Advanced Encryption Standard)</a:t>
            </a:r>
          </a:p>
          <a:p>
            <a:pPr lvl="1"/>
            <a:r>
              <a:rPr lang="en-US" dirty="0" smtClean="0"/>
              <a:t>NIST, </a:t>
            </a:r>
            <a:r>
              <a:rPr lang="en-US" dirty="0" smtClean="0">
                <a:hlinkClick r:id="rId4"/>
              </a:rPr>
              <a:t>but note NSA involvement in other algorithms published by NIST</a:t>
            </a:r>
            <a:endParaRPr lang="en-US" dirty="0" smtClean="0"/>
          </a:p>
          <a:p>
            <a:r>
              <a:rPr lang="en-US" dirty="0" smtClean="0"/>
              <a:t>Blowfish</a:t>
            </a:r>
          </a:p>
          <a:p>
            <a:pPr lvl="1"/>
            <a:r>
              <a:rPr lang="en-US" dirty="0" smtClean="0"/>
              <a:t>Not standard. Self-published algorithm</a:t>
            </a:r>
          </a:p>
          <a:p>
            <a:r>
              <a:rPr lang="en-US" dirty="0" smtClean="0"/>
              <a:t>Why not write your own? (Because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8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3d6bf2-d55f-4830-99ca-fc629299f287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63417</TotalTime>
  <Words>628</Words>
  <Application>Microsoft Office PowerPoint</Application>
  <PresentationFormat>On-screen Show (4:3)</PresentationFormat>
  <Paragraphs>163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2_Network</vt:lpstr>
      <vt:lpstr>    CS2911 Week 8, Class 2</vt:lpstr>
      <vt:lpstr>DDoS attack on DNS provider Dyn</vt:lpstr>
      <vt:lpstr>Standard Symmetric Block Cipher Algorithms</vt:lpstr>
      <vt:lpstr>TCP Slow Start</vt:lpstr>
      <vt:lpstr>cwnd Over Time</vt:lpstr>
      <vt:lpstr>Muddy Point: TCP Tahoe vs TCP Reno</vt:lpstr>
      <vt:lpstr>Big Picture: How is Lab 9 code used in real life?</vt:lpstr>
      <vt:lpstr>Key Length Comparison (bits)</vt:lpstr>
      <vt:lpstr>Standard Symmetric Block Cipher Algorithms</vt:lpstr>
      <vt:lpstr>Muddiest Points</vt:lpstr>
      <vt:lpstr>WWII Encryption: The Enigma Machine</vt:lpstr>
      <vt:lpstr>WWII Encryption: The Enigma and the Bomb</vt:lpstr>
      <vt:lpstr>PowerPoint Presentation</vt:lpstr>
      <vt:lpstr>Acknowledgement</vt:lpstr>
    </vt:vector>
  </TitlesOfParts>
  <Company>MSOE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1824</cp:revision>
  <cp:lastPrinted>2016-10-24T19:36:14Z</cp:lastPrinted>
  <dcterms:created xsi:type="dcterms:W3CDTF">1999-09-06T21:32:20Z</dcterms:created>
  <dcterms:modified xsi:type="dcterms:W3CDTF">2016-10-28T14:42:06Z</dcterms:modified>
</cp:coreProperties>
</file>