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2"/>
  </p:notesMasterIdLst>
  <p:handoutMasterIdLst>
    <p:handoutMasterId r:id="rId33"/>
  </p:handoutMasterIdLst>
  <p:sldIdLst>
    <p:sldId id="320" r:id="rId2"/>
    <p:sldId id="321" r:id="rId3"/>
    <p:sldId id="346" r:id="rId4"/>
    <p:sldId id="347" r:id="rId5"/>
    <p:sldId id="336" r:id="rId6"/>
    <p:sldId id="337" r:id="rId7"/>
    <p:sldId id="338" r:id="rId8"/>
    <p:sldId id="341" r:id="rId9"/>
    <p:sldId id="352" r:id="rId10"/>
    <p:sldId id="353" r:id="rId11"/>
    <p:sldId id="354" r:id="rId12"/>
    <p:sldId id="355" r:id="rId13"/>
    <p:sldId id="369" r:id="rId14"/>
    <p:sldId id="356" r:id="rId15"/>
    <p:sldId id="357" r:id="rId16"/>
    <p:sldId id="358" r:id="rId17"/>
    <p:sldId id="359" r:id="rId18"/>
    <p:sldId id="360" r:id="rId19"/>
    <p:sldId id="362" r:id="rId20"/>
    <p:sldId id="363" r:id="rId21"/>
    <p:sldId id="364" r:id="rId22"/>
    <p:sldId id="365" r:id="rId23"/>
    <p:sldId id="366" r:id="rId24"/>
    <p:sldId id="351" r:id="rId25"/>
    <p:sldId id="345" r:id="rId26"/>
    <p:sldId id="334" r:id="rId27"/>
    <p:sldId id="343" r:id="rId28"/>
    <p:sldId id="342" r:id="rId29"/>
    <p:sldId id="370" r:id="rId30"/>
    <p:sldId id="325" r:id="rId3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7" d="100"/>
          <a:sy n="47" d="100"/>
        </p:scale>
        <p:origin x="552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print</a:t>
            </a:r>
            <a:r>
              <a:rPr lang="en-US" baseline="0" dirty="0" smtClean="0"/>
              <a:t> </a:t>
            </a:r>
            <a:r>
              <a:rPr lang="en-US" dirty="0" smtClean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6 September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 added after class, "Hex code" added</a:t>
            </a:r>
            <a:r>
              <a:rPr lang="en-US" baseline="0" dirty="0" smtClean="0"/>
              <a:t> day of Lab 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AFC8B5D-A089-4D8C-9C21-A3D559960F4D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7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5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EBAB90-2E09-4F86-8E74-BF8C9CA723DE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2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F956AD7-341F-4204-91A8-C9B39D4F9A01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3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82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21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0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91696A-9AEE-4CDF-BA1E-5E4982F9C2A4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6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93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20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2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97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4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5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84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33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image added</a:t>
            </a:r>
            <a:r>
              <a:rPr lang="en-US" baseline="0" dirty="0" smtClean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A0EB09-BBEC-4CA9-8BA6-173CB711A004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59134E-30CC-4F2A-9B6F-7F5BB138B9F9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6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59D5B01-5B55-43F6-A818-D8ED386166EE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9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958DF16-CBBE-4E4A-AE77-B4C082823FB6}" type="datetime3">
              <a:rPr lang="en-US" smtClean="0"/>
              <a:t>6 September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-web.msoe.edu/yoder/cs29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yoder/cs2911/InstructionalVocabulary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Syllabus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</a:t>
            </a:r>
            <a:r>
              <a:rPr lang="en-US" dirty="0">
                <a:sym typeface="Wingdings" panose="05000000000000000000" pitchFamily="2" charset="2"/>
              </a:rPr>
              <a:t>2 starts </a:t>
            </a:r>
            <a:r>
              <a:rPr lang="en-US" dirty="0" smtClean="0">
                <a:sym typeface="Wingdings" panose="05000000000000000000" pitchFamily="2" charset="2"/>
              </a:rPr>
              <a:t>at our next meeting!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Required</a:t>
            </a:r>
            <a:br>
              <a:rPr lang="en-US" dirty="0" smtClean="0"/>
            </a:br>
            <a:r>
              <a:rPr lang="en-US" dirty="0" smtClean="0"/>
              <a:t>ASCII characters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19465" cy="483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9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0d</a:t>
                      </a:r>
                      <a:endParaRPr 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'\r' CR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'0'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'A'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'a'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'1'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'B'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'b'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0a</a:t>
                      </a:r>
                      <a:endParaRPr 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'\n'</a:t>
                      </a:r>
                      <a:r>
                        <a:rPr lang="en-US" sz="3600" baseline="0" dirty="0" smtClean="0"/>
                        <a:t> LF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'C'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'c'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'8'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'D'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'd'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45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 ' SP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'9'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'E'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'e'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How to represent ASCII  ‘A’, CR, and LF in </a:t>
            </a:r>
            <a:r>
              <a:rPr lang="en-US" dirty="0" smtClean="0"/>
              <a:t>hexadecimal shorthand?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</a:t>
            </a:r>
            <a:r>
              <a:rPr lang="en-US" dirty="0"/>
              <a:t>: </a:t>
            </a:r>
            <a:r>
              <a:rPr lang="en-US" dirty="0" smtClean="0"/>
              <a:t>How </a:t>
            </a:r>
            <a:r>
              <a:rPr lang="en-US" dirty="0"/>
              <a:t>do you write the ASCII string "Cab" in hexadecimal </a:t>
            </a:r>
            <a:r>
              <a:rPr lang="en-US" dirty="0" smtClean="0"/>
              <a:t>shorthand?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9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31704" cy="2048920"/>
        </p:xfrm>
        <a:graphic>
          <a:graphicData uri="http://schemas.openxmlformats.org/drawingml/2006/table">
            <a:tbl>
              <a:tblPr/>
              <a:tblGrid>
                <a:gridCol w="89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1565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Byte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>
                      <a:noFill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Byte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Bit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Source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Destination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Length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Checksum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160" y="4648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Wikipedia: User Datagram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now ready to finish Lab 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Lab 2 – see website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5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we've discussed today</a:t>
            </a:r>
          </a:p>
          <a:p>
            <a:r>
              <a:rPr lang="en-US" dirty="0" smtClean="0"/>
              <a:t>Python code in lab assignment</a:t>
            </a:r>
          </a:p>
          <a:p>
            <a:r>
              <a:rPr lang="en-US" dirty="0" smtClean="0"/>
              <a:t>Role of UDP in network stack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35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2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Complete the hexadecimal column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1719263"/>
          <a:ext cx="40386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00600" y="1737820"/>
          <a:ext cx="3810000" cy="4732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295400"/>
          <a:ext cx="38100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/>
          </p:nvPr>
        </p:nvGraphicFramePr>
        <p:xfrm>
          <a:off x="4267200" y="1292352"/>
          <a:ext cx="4419600" cy="479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1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byte?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byte is 8 bits.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Consider the hexadecimal byte-dump</a:t>
            </a:r>
          </a:p>
          <a:p>
            <a:pPr marL="0" indent="0">
              <a:buNone/>
            </a:pPr>
            <a:r>
              <a:rPr lang="en-US" dirty="0" smtClean="0"/>
              <a:t>e8 02 1a </a:t>
            </a:r>
            <a:r>
              <a:rPr lang="en-US" dirty="0" err="1" smtClean="0"/>
              <a:t>ff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Circle</a:t>
            </a:r>
            <a:r>
              <a:rPr lang="en-US" dirty="0" smtClean="0"/>
              <a:t> the first byte in this dump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Write</a:t>
            </a:r>
            <a:r>
              <a:rPr lang="en-US" dirty="0" smtClean="0"/>
              <a:t> this byte in binary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63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0x62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0x62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9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someone you don’t know and learn</a:t>
            </a:r>
          </a:p>
          <a:p>
            <a:pPr lvl="1"/>
            <a:r>
              <a:rPr lang="en-US" dirty="0" smtClean="0"/>
              <a:t>Their name</a:t>
            </a:r>
          </a:p>
          <a:p>
            <a:pPr lvl="1"/>
            <a:r>
              <a:rPr lang="en-US" dirty="0" smtClean="0"/>
              <a:t>One interesting thing they did this summer</a:t>
            </a:r>
          </a:p>
          <a:p>
            <a:r>
              <a:rPr lang="en-US" dirty="0" smtClean="0"/>
              <a:t>Be prepared to tell this to the rest of the class</a:t>
            </a:r>
          </a:p>
          <a:p>
            <a:r>
              <a:rPr lang="en-US" dirty="0" smtClean="0"/>
              <a:t>Just 2 minutes… make sure you all get a turn!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83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56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endian / little endian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the bytes</a:t>
            </a:r>
          </a:p>
          <a:p>
            <a:pPr marL="0" indent="0">
              <a:buNone/>
            </a:pPr>
            <a:r>
              <a:rPr lang="en-US" dirty="0" smtClean="0"/>
              <a:t>big endian:   most significant byte first</a:t>
            </a:r>
          </a:p>
          <a:p>
            <a:pPr marL="0" indent="0">
              <a:buNone/>
            </a:pPr>
            <a:r>
              <a:rPr lang="en-US" dirty="0" smtClean="0"/>
              <a:t>0000 </a:t>
            </a:r>
            <a:r>
              <a:rPr lang="en-US" dirty="0"/>
              <a:t>0011     1110 </a:t>
            </a:r>
            <a:r>
              <a:rPr lang="en-US" dirty="0" smtClean="0"/>
              <a:t>1000		(03 e8)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</a:t>
            </a:r>
            <a:r>
              <a:rPr lang="en-US" dirty="0" smtClean="0"/>
              <a:t>1000	</a:t>
            </a:r>
            <a:r>
              <a:rPr lang="en-US" dirty="0"/>
              <a:t> </a:t>
            </a:r>
            <a:r>
              <a:rPr lang="en-US" dirty="0" smtClean="0"/>
              <a:t>    0000 0011		(e8 03)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Network order is BIG ENDIAN (whew!)</a:t>
            </a:r>
          </a:p>
          <a:p>
            <a:pPr marL="0" indent="0">
              <a:buNone/>
            </a:pPr>
            <a:r>
              <a:rPr lang="en-US" dirty="0" smtClean="0"/>
              <a:t>Intel machines are LITTLE ENDIAN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5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number 700 to binary</a:t>
            </a:r>
          </a:p>
          <a:p>
            <a:r>
              <a:rPr lang="en-US" dirty="0" smtClean="0"/>
              <a:t>Write 700 in big-endian format (in binary)</a:t>
            </a:r>
          </a:p>
          <a:p>
            <a:r>
              <a:rPr lang="en-US" dirty="0" smtClean="0"/>
              <a:t>Convert the binary to hexadecimal shorthand</a:t>
            </a:r>
          </a:p>
          <a:p>
            <a:r>
              <a:rPr lang="en-US" dirty="0" smtClean="0"/>
              <a:t>Write 700 in little-endian (hexadecimal shorthand)</a:t>
            </a:r>
          </a:p>
          <a:p>
            <a:r>
              <a:rPr lang="en-US" dirty="0" smtClean="0"/>
              <a:t>Repeat for 443, 587 (these are ports we will use later in the quarter)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89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</a:t>
            </a:r>
            <a:r>
              <a:rPr lang="en-US" dirty="0" smtClean="0"/>
              <a:t>? </a:t>
            </a:r>
            <a:r>
              <a:rPr lang="en-US" i="1" dirty="0" smtClean="0"/>
              <a:t>n</a:t>
            </a:r>
            <a:r>
              <a:rPr lang="en-US" dirty="0" smtClean="0"/>
              <a:t> bits?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3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5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0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5205750"/>
              </p:ext>
            </p:extLst>
          </p:nvPr>
        </p:nvGraphicFramePr>
        <p:xfrm>
          <a:off x="457200" y="1719263"/>
          <a:ext cx="40386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18653"/>
              </p:ext>
            </p:extLst>
          </p:nvPr>
        </p:nvGraphicFramePr>
        <p:xfrm>
          <a:off x="4669536" y="1746695"/>
          <a:ext cx="3810000" cy="1577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unused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 panose="020F0502020204030204" pitchFamily="34" charset="0"/>
                        </a:rPr>
                        <a:t>unused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endian / little endian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the bytes</a:t>
            </a:r>
          </a:p>
          <a:p>
            <a:pPr marL="0" indent="0">
              <a:buNone/>
            </a:pPr>
            <a:r>
              <a:rPr lang="en-US" dirty="0" smtClean="0"/>
              <a:t>big endian:   most significant byte first</a:t>
            </a:r>
          </a:p>
          <a:p>
            <a:pPr marL="0" indent="0">
              <a:buNone/>
            </a:pPr>
            <a:r>
              <a:rPr lang="en-US" dirty="0" smtClean="0"/>
              <a:t>0000 </a:t>
            </a:r>
            <a:r>
              <a:rPr lang="en-US" dirty="0"/>
              <a:t>0011     1110 1000</a:t>
            </a:r>
          </a:p>
          <a:p>
            <a:pPr marL="0" indent="0">
              <a:buNone/>
            </a:pPr>
            <a:r>
              <a:rPr lang="en-US" dirty="0" smtClean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</a:t>
            </a:r>
            <a:r>
              <a:rPr lang="en-US" dirty="0" smtClean="0"/>
              <a:t>1000	</a:t>
            </a:r>
            <a:r>
              <a:rPr lang="en-US" dirty="0"/>
              <a:t> </a:t>
            </a:r>
            <a:r>
              <a:rPr lang="en-US" dirty="0" smtClean="0"/>
              <a:t>    0000 0011</a:t>
            </a:r>
          </a:p>
          <a:p>
            <a:pPr marL="0" indent="0">
              <a:buNone/>
            </a:pPr>
            <a:r>
              <a:rPr lang="en-US" sz="2000" dirty="0" smtClean="0"/>
              <a:t>Ex: What do these look like in hexadecimal?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Network order is BIG ENDIAN (whew!)</a:t>
            </a:r>
          </a:p>
          <a:p>
            <a:pPr marL="0" indent="0">
              <a:buNone/>
            </a:pPr>
            <a:r>
              <a:rPr lang="en-US" dirty="0" smtClean="0"/>
              <a:t>Intel machines are LITTLE ENDIAN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1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</a:t>
            </a:r>
            <a:r>
              <a:rPr lang="en-US" dirty="0" smtClean="0"/>
              <a:t>? </a:t>
            </a:r>
            <a:r>
              <a:rPr lang="en-US" i="1" dirty="0" smtClean="0"/>
              <a:t>n</a:t>
            </a:r>
            <a:r>
              <a:rPr lang="en-US" dirty="0" smtClean="0"/>
              <a:t> bits?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8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Wireshark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3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and Class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http://faculty-web.msoe.edu/yoder/cs2911</a:t>
            </a:r>
            <a:endParaRPr lang="en-US" dirty="0" smtClean="0"/>
          </a:p>
          <a:p>
            <a:pPr marL="638175" lvl="2" indent="-342900">
              <a:buClr>
                <a:schemeClr val="tx2"/>
              </a:buClr>
            </a:pPr>
            <a:r>
              <a:rPr lang="en-US" dirty="0" smtClean="0">
                <a:sym typeface="Wingdings" panose="05000000000000000000" pitchFamily="2" charset="2"/>
                <a:hlinkClick r:id="rId4"/>
              </a:rPr>
              <a:t>Instructional </a:t>
            </a:r>
            <a:r>
              <a:rPr lang="en-US" dirty="0">
                <a:sym typeface="Wingdings" panose="05000000000000000000" pitchFamily="2" charset="2"/>
                <a:hlinkClick r:id="rId4"/>
              </a:rPr>
              <a:t>Vocabulary</a:t>
            </a:r>
            <a:r>
              <a:rPr lang="en-US" dirty="0">
                <a:sym typeface="Wingdings" panose="05000000000000000000" pitchFamily="2" charset="2"/>
              </a:rPr>
              <a:t> for ESL students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26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3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store anything as 1's and 0's</a:t>
            </a:r>
          </a:p>
          <a:p>
            <a:r>
              <a:rPr lang="en-US" dirty="0"/>
              <a:t>Exercise: Brainstorm </a:t>
            </a:r>
            <a:r>
              <a:rPr lang="en-US" dirty="0" smtClean="0"/>
              <a:t>the types of things </a:t>
            </a:r>
            <a:r>
              <a:rPr lang="en-US" dirty="0"/>
              <a:t>that you might </a:t>
            </a:r>
            <a:r>
              <a:rPr lang="en-US" dirty="0" smtClean="0"/>
              <a:t>want to send over the internet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16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send these things over the internet?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need a few sheets of paper to hold your notes on this</a:t>
            </a:r>
          </a:p>
          <a:p>
            <a:r>
              <a:rPr lang="en-US" dirty="0" smtClean="0"/>
              <a:t>First page may be best in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9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7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byte?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byte is 8 bits.</a:t>
            </a:r>
          </a:p>
          <a:p>
            <a:pPr marL="0" indent="0">
              <a:buNone/>
            </a:pPr>
            <a:r>
              <a:rPr lang="en-US" dirty="0" smtClean="0"/>
              <a:t>So 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two bytes:</a:t>
            </a:r>
          </a:p>
          <a:p>
            <a:pPr marL="0" indent="0">
              <a:buNone/>
            </a:pPr>
            <a:r>
              <a:rPr lang="en-US" dirty="0" smtClean="0"/>
              <a:t>0000 0011     1110 1000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you write this in hexadecimal?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6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characters with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</a:t>
            </a:r>
          </a:p>
          <a:p>
            <a:r>
              <a:rPr lang="en-US" dirty="0" smtClean="0"/>
              <a:t>0100 0010 ‘B’    </a:t>
            </a:r>
          </a:p>
          <a:p>
            <a:r>
              <a:rPr lang="en-US" dirty="0" smtClean="0"/>
              <a:t>0110 </a:t>
            </a:r>
            <a:r>
              <a:rPr lang="en-US" dirty="0"/>
              <a:t>0001 </a:t>
            </a:r>
            <a:r>
              <a:rPr lang="en-US" dirty="0" smtClean="0"/>
              <a:t>‘a’</a:t>
            </a:r>
          </a:p>
          <a:p>
            <a:r>
              <a:rPr lang="en-US" dirty="0" smtClean="0"/>
              <a:t>0011 0000 ‘0’</a:t>
            </a:r>
            <a:endParaRPr lang="en-US" dirty="0"/>
          </a:p>
          <a:p>
            <a:r>
              <a:rPr lang="en-US" dirty="0"/>
              <a:t>0011 </a:t>
            </a:r>
            <a:r>
              <a:rPr lang="en-US" dirty="0" smtClean="0"/>
              <a:t>0001 ‘1’</a:t>
            </a:r>
          </a:p>
          <a:p>
            <a:r>
              <a:rPr lang="en-US" dirty="0" smtClean="0"/>
              <a:t>0000 </a:t>
            </a:r>
            <a:r>
              <a:rPr lang="en-US" dirty="0"/>
              <a:t>1101 </a:t>
            </a:r>
            <a:r>
              <a:rPr lang="en-US" dirty="0" smtClean="0"/>
              <a:t>‘\r’ CR (Carriage return)</a:t>
            </a:r>
          </a:p>
          <a:p>
            <a:r>
              <a:rPr lang="en-US" dirty="0" smtClean="0"/>
              <a:t>0000 </a:t>
            </a:r>
            <a:r>
              <a:rPr lang="en-US" dirty="0"/>
              <a:t>1010 ‘\</a:t>
            </a:r>
            <a:r>
              <a:rPr lang="en-US" dirty="0" smtClean="0"/>
              <a:t>n’ LF (Line feed, New line)</a:t>
            </a:r>
          </a:p>
          <a:p>
            <a:r>
              <a:rPr lang="en-US" dirty="0" smtClean="0"/>
              <a:t>0010 0000 ‘ ’ (Space)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0395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529346" y="19812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0100 0001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9346" y="1261844"/>
            <a:ext cx="663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‘A’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459105" y="1981199"/>
            <a:ext cx="249299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5718" y="288946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Byte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 bwMode="auto">
          <a:xfrm flipH="1">
            <a:off x="5529346" y="2532877"/>
            <a:ext cx="294849" cy="356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705599" y="1988564"/>
            <a:ext cx="1246495" cy="646331"/>
          </a:xfrm>
          <a:prstGeom prst="ellipse">
            <a:avLst/>
          </a:prstGeom>
          <a:noFill/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4289" y="2969973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nibble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785118" y="2627530"/>
            <a:ext cx="215330" cy="34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d7b7e00-4a1e-4e2e-ac91-c9b60ca396b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53525</TotalTime>
  <Words>1186</Words>
  <Application>Microsoft Office PowerPoint</Application>
  <PresentationFormat>On-screen Show (4:3)</PresentationFormat>
  <Paragraphs>513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1, Class 1</vt:lpstr>
      <vt:lpstr>Introductions</vt:lpstr>
      <vt:lpstr>Syllabus and Class Layout</vt:lpstr>
      <vt:lpstr>Safety Review</vt:lpstr>
      <vt:lpstr>Binary Encodings</vt:lpstr>
      <vt:lpstr>How do we send these things over the internet? </vt:lpstr>
      <vt:lpstr>PowerPoint Presentation</vt:lpstr>
      <vt:lpstr>What's a byte?</vt:lpstr>
      <vt:lpstr>Representing characters with bytes</vt:lpstr>
      <vt:lpstr> Required ASCII characters</vt:lpstr>
      <vt:lpstr>PowerPoint Presentation</vt:lpstr>
      <vt:lpstr>UDP Header</vt:lpstr>
      <vt:lpstr>You are now ready to finish Lab 2!</vt:lpstr>
      <vt:lpstr>Questions about Lab 2?</vt:lpstr>
      <vt:lpstr>Symbols</vt:lpstr>
      <vt:lpstr>Exercise: Complete the hexadecimal column</vt:lpstr>
      <vt:lpstr>PowerPoint Presentation</vt:lpstr>
      <vt:lpstr>What's a byte?</vt:lpstr>
      <vt:lpstr>Exercise</vt:lpstr>
      <vt:lpstr>Exercise</vt:lpstr>
      <vt:lpstr>Big endian / little endian</vt:lpstr>
      <vt:lpstr>Exercise</vt:lpstr>
      <vt:lpstr>PowerPoint Presentation</vt:lpstr>
      <vt:lpstr>PowerPoint Presentation</vt:lpstr>
      <vt:lpstr>Exercise</vt:lpstr>
      <vt:lpstr>PowerPoint Presentation</vt:lpstr>
      <vt:lpstr>Big endian / little endian</vt:lpstr>
      <vt:lpstr>PowerPoint Presentation</vt:lpstr>
      <vt:lpstr>Wireshark Demo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1571</cp:revision>
  <cp:lastPrinted>2016-09-07T13:53:23Z</cp:lastPrinted>
  <dcterms:created xsi:type="dcterms:W3CDTF">1999-09-06T21:32:20Z</dcterms:created>
  <dcterms:modified xsi:type="dcterms:W3CDTF">2017-09-07T20:41:42Z</dcterms:modified>
</cp:coreProperties>
</file>