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3.xml" ContentType="application/vnd.openxmlformats-officedocument.presentationml.tags+xml"/>
  <Override PartName="/ppt/notesSlides/notesSlide9.xml" ContentType="application/vnd.openxmlformats-officedocument.presentationml.notesSlide+xml"/>
  <Override PartName="/ppt/tags/tag4.xml" ContentType="application/vnd.openxmlformats-officedocument.presentationml.tags+xml"/>
  <Override PartName="/ppt/notesSlides/notesSlide10.xml" ContentType="application/vnd.openxmlformats-officedocument.presentationml.notesSlide+xml"/>
  <Override PartName="/ppt/tags/tag5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3"/>
  </p:notesMasterIdLst>
  <p:handoutMasterIdLst>
    <p:handoutMasterId r:id="rId14"/>
  </p:handoutMasterIdLst>
  <p:sldIdLst>
    <p:sldId id="320" r:id="rId2"/>
    <p:sldId id="338" r:id="rId3"/>
    <p:sldId id="339" r:id="rId4"/>
    <p:sldId id="340" r:id="rId5"/>
    <p:sldId id="341" r:id="rId6"/>
    <p:sldId id="332" r:id="rId7"/>
    <p:sldId id="333" r:id="rId8"/>
    <p:sldId id="334" r:id="rId9"/>
    <p:sldId id="330" r:id="rId10"/>
    <p:sldId id="331" r:id="rId11"/>
    <p:sldId id="325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DABFA6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718" autoAdjust="0"/>
    <p:restoredTop sz="71517" autoAdjust="0"/>
  </p:normalViewPr>
  <p:slideViewPr>
    <p:cSldViewPr>
      <p:cViewPr varScale="1">
        <p:scale>
          <a:sx n="61" d="100"/>
          <a:sy n="61" d="100"/>
        </p:scale>
        <p:origin x="74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t" anchorCtr="0" compatLnSpc="1">
            <a:prstTxWarp prst="textNoShape">
              <a:avLst/>
            </a:prstTxWarp>
          </a:bodyPr>
          <a:lstStyle>
            <a:lvl1pPr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779" y="4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t" anchorCtr="0" compatLnSpc="1">
            <a:prstTxWarp prst="textNoShape">
              <a:avLst/>
            </a:prstTxWarp>
          </a:bodyPr>
          <a:lstStyle>
            <a:lvl1pPr algn="r"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529E20D-C01B-46D0-A41A-D6165D8D3A51}" type="datetime3">
              <a:rPr lang="en-US" smtClean="0"/>
              <a:t>18 October 2017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32199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b" anchorCtr="0" compatLnSpc="1">
            <a:prstTxWarp prst="textNoShape">
              <a:avLst/>
            </a:prstTxWarp>
          </a:bodyPr>
          <a:lstStyle>
            <a:lvl1pPr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779" y="8832199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b" anchorCtr="0" compatLnSpc="1">
            <a:prstTxWarp prst="textNoShape">
              <a:avLst/>
            </a:prstTxWarp>
          </a:bodyPr>
          <a:lstStyle>
            <a:lvl1pPr algn="r"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4872" y="3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D190EF7B-1EC8-4955-8E30-7A4364FC460B}" type="datetime3">
              <a:rPr lang="en-US" smtClean="0"/>
              <a:t>18 October 2017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325" y="4426857"/>
            <a:ext cx="5111750" cy="420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53714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4872" y="8853714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78" y="664032"/>
            <a:ext cx="4819650" cy="365215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b="1" dirty="0"/>
              <a:t>17q1 6-1 1,3,5,6,7,11-16</a:t>
            </a:r>
          </a:p>
          <a:p>
            <a:pPr fontAlgn="base"/>
            <a:r>
              <a:rPr lang="en-US" b="1"/>
              <a:t>18q1 6-1 </a:t>
            </a:r>
            <a:r>
              <a:rPr lang="en-US" b="1" dirty="0"/>
              <a:t>1-4,6-11,13-14</a:t>
            </a:r>
          </a:p>
          <a:p>
            <a:pPr fontAlgn="base"/>
            <a:endParaRPr lang="en-US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F96CB7F-5ABD-4C30-9F6C-4AEDAA9135B2}" type="datetime3">
              <a:rPr lang="en-US" smtClean="0"/>
              <a:t>18 October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744705" cy="367965"/>
          </a:xfrm>
          <a:prstGeom prst="rect">
            <a:avLst/>
          </a:prstGeom>
          <a:noFill/>
        </p:spPr>
        <p:txBody>
          <a:bodyPr vert="horz" lIns="90056" tIns="45028" rIns="90056" bIns="45028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1CA75B1-1251-4894-85D3-474FE42DF88D}" type="datetime3">
              <a:rPr lang="en-US" smtClean="0"/>
              <a:t>18 October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20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Big Picture: How is Lab 9 code used in real life?</a:t>
            </a:r>
          </a:p>
          <a:p>
            <a:endParaRPr lang="en-US" dirty="0"/>
          </a:p>
          <a:p>
            <a:r>
              <a:rPr lang="en-US" dirty="0"/>
              <a:t>Lots of people use the web to secure sensitive information like credit cards and social security numbers.</a:t>
            </a:r>
          </a:p>
          <a:p>
            <a:r>
              <a:rPr lang="en-US" dirty="0"/>
              <a:t>All web protocols (HTTPS, SMTP, IMAP, …) use TLS to secure data.</a:t>
            </a:r>
          </a:p>
          <a:p>
            <a:r>
              <a:rPr lang="en-US" dirty="0"/>
              <a:t>TLS uses public-private key algorithms to exchange symmetric keys.</a:t>
            </a:r>
          </a:p>
          <a:p>
            <a:r>
              <a:rPr lang="en-US" dirty="0"/>
              <a:t>RSA is the public-private key algorithm that TLS uses the most often</a:t>
            </a:r>
          </a:p>
          <a:p>
            <a:r>
              <a:rPr lang="en-US" dirty="0"/>
              <a:t>Lab 9 is about RSA. When you complete this lab, you will see how RSA can be turned into a program to encrypt/decrypt data.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18 October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812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92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(Repeat of previous slide)</a:t>
            </a:r>
          </a:p>
          <a:p>
            <a:r>
              <a:rPr lang="en-US" dirty="0"/>
              <a:t>Big Picture: How is Lab 9 code used in real life?</a:t>
            </a:r>
          </a:p>
          <a:p>
            <a:endParaRPr lang="en-US" dirty="0"/>
          </a:p>
          <a:p>
            <a:r>
              <a:rPr lang="en-US" dirty="0"/>
              <a:t>Lots of people use the web to secure sensitive information like credit cards and social security numbers.</a:t>
            </a:r>
          </a:p>
          <a:p>
            <a:r>
              <a:rPr lang="en-US" dirty="0"/>
              <a:t>All web protocols (HTTPS, SMTP, IMAP, …) use TLS to secure data.</a:t>
            </a:r>
          </a:p>
          <a:p>
            <a:r>
              <a:rPr lang="en-US" dirty="0"/>
              <a:t>TLS uses public-private key algorithms to exchange symmetric keys.</a:t>
            </a:r>
          </a:p>
          <a:p>
            <a:r>
              <a:rPr lang="en-US" dirty="0"/>
              <a:t>RSA is the public-private key algorithm that TLS uses the most often</a:t>
            </a:r>
          </a:p>
          <a:p>
            <a:r>
              <a:rPr lang="en-US" dirty="0"/>
              <a:t>Lab 9 is about RSA. When you complete this lab, you will see how RSA can be turned into a program to encrypt/decrypt data.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18 October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894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Big Picture: How is Lab 9 code used in real life?</a:t>
            </a:r>
          </a:p>
          <a:p>
            <a:endParaRPr lang="en-US" dirty="0"/>
          </a:p>
          <a:p>
            <a:r>
              <a:rPr lang="en-US" dirty="0"/>
              <a:t>Lots of people use the web to secure sensitive information like credit cards and social security numbers.</a:t>
            </a:r>
          </a:p>
          <a:p>
            <a:r>
              <a:rPr lang="en-US" dirty="0"/>
              <a:t>All web protocols (HTTPS, SMTP, IMAP, …) use TLS to secure data.</a:t>
            </a:r>
          </a:p>
          <a:p>
            <a:r>
              <a:rPr lang="en-US" dirty="0"/>
              <a:t>TLS uses public-private key algorithms to exchange symmetric keys.</a:t>
            </a:r>
          </a:p>
          <a:p>
            <a:r>
              <a:rPr lang="en-US" dirty="0"/>
              <a:t>RSA is the public-private key algorithm that TLS uses the most often</a:t>
            </a:r>
          </a:p>
          <a:p>
            <a:r>
              <a:rPr lang="en-US" dirty="0"/>
              <a:t>Lab 9 is about RSA. When you complete this lab, you will see how RSA can be turned into a program to encrypt/decrypt data.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18 October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129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Fine print: prizes no</a:t>
            </a:r>
            <a:r>
              <a:rPr lang="en-US" baseline="0" dirty="0"/>
              <a:t> longer offered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18 October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871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Various Wikipedia articles</a:t>
            </a:r>
          </a:p>
          <a:p>
            <a:endParaRPr lang="en-US" dirty="0"/>
          </a:p>
          <a:p>
            <a:r>
              <a:rPr lang="en-US" dirty="0"/>
              <a:t>17q1: AES added after class, label</a:t>
            </a:r>
            <a:r>
              <a:rPr lang="en-US" baseline="0" dirty="0"/>
              <a:t> "public key" added after class</a:t>
            </a:r>
          </a:p>
          <a:p>
            <a:endParaRPr lang="en-US" baseline="0" dirty="0"/>
          </a:p>
          <a:p>
            <a:r>
              <a:rPr lang="en-US" baseline="0" dirty="0"/>
              <a:t>Diffie-</a:t>
            </a:r>
            <a:r>
              <a:rPr lang="en-US" baseline="0" dirty="0" err="1"/>
              <a:t>Helman</a:t>
            </a:r>
            <a:r>
              <a:rPr lang="en-US" baseline="0" dirty="0"/>
              <a:t> identical to RSA in key length for same security.</a:t>
            </a:r>
          </a:p>
          <a:p>
            <a:endParaRPr lang="en-US" baseline="0" dirty="0"/>
          </a:p>
          <a:p>
            <a:r>
              <a:rPr lang="en-US" baseline="0" dirty="0"/>
              <a:t>Note that Diffie-Hellman allows "mixing" of the keys, but not "</a:t>
            </a:r>
            <a:r>
              <a:rPr lang="en-US" baseline="0" dirty="0" err="1"/>
              <a:t>unmixing</a:t>
            </a:r>
            <a:r>
              <a:rPr lang="en-US" baseline="0" dirty="0"/>
              <a:t>" like RSA.  This can be a good thing if you want perfect forward secrecy, but makes it harder to authenticate.</a:t>
            </a:r>
            <a:br>
              <a:rPr lang="en-US" baseline="0" dirty="0"/>
            </a:br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18 October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713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849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Key points:</a:t>
            </a:r>
          </a:p>
          <a:p>
            <a:r>
              <a:rPr lang="en-US" dirty="0"/>
              <a:t>http://articles.latimes.com/2013/nov/23/local/la-me-mavis-batey-20131124</a:t>
            </a:r>
          </a:p>
          <a:p>
            <a:endParaRPr lang="en-US" dirty="0"/>
          </a:p>
          <a:p>
            <a:r>
              <a:rPr kumimoji="1"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“It was a strange little outfit in the cottage,” Mavis said. Knox was a true eccentric, often so wrapped up in the puzzle he was working on that he would absent-mindedly stuff a lunchtime sandwich into his pipe rather than his tobacco: “</a:t>
            </a:r>
            <a:r>
              <a:rPr kumimoji="1" lang="en-US" sz="1200" b="0" i="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Organisation</a:t>
            </a:r>
            <a:r>
              <a:rPr kumimoji="1"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is not a word you would associate with Dilly Knox. When I arrived, he said: 'Oh, hello, we’re breaking machines, have you got a pencil?’ That was it. I was never really told what to do. I think, looking back on it, that was a great precedent in my life, because he taught me to think that you could do things yourself without always checking up to see what the book said.</a:t>
            </a:r>
          </a:p>
          <a:p>
            <a:endParaRPr kumimoji="1" lang="en-US" sz="1200" b="0" i="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kumimoji="1"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…</a:t>
            </a:r>
          </a:p>
          <a:p>
            <a:endParaRPr kumimoji="1" lang="en-US" sz="1200" b="0" i="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kumimoji="1"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Although only 19, Mavis began working on the updated Italian Naval Enigma machine and, in late March 1941, broke into the system, reading a message which said simply: “Today’s the day minus three.” “Why they had to say that I can’t imagine,” she recalled. “It seems rather daft, but they did. So we worked for three days. …” The Italians were planning to attack a Royal Navy convoy carrying supplies from Cairo to Greece, and the messages carried full details of the Italian plans for attack: “How many cruisers there were, and how many submarines were to be there and where they were to be at such and such a time, absolutely incredible that they should spell it all out.”</a:t>
            </a:r>
          </a:p>
          <a:p>
            <a:endParaRPr kumimoji="1" lang="en-US" sz="1200" b="0" i="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kumimoji="1"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main flaw of the Enigma machine, seen by the inventors as a security-enhancing measure, was that it would never encipher a letter as itself: “I picked up this message and thought: 'There is not a single L in this message.’ My chap had been told to send out a dummy message and he had just had a fag and pressed the last key of the middle row of his keyboard, the L. So that was the only letter that didn’t come out.”</a:t>
            </a:r>
            <a:endParaRPr lang="en-US" dirty="0"/>
          </a:p>
          <a:p>
            <a:endParaRPr lang="en-US" dirty="0"/>
          </a:p>
          <a:p>
            <a:r>
              <a:rPr lang="en-US" dirty="0"/>
              <a:t>http://www.telegraph.co.uk/news/obituaries/military-obituaries/special-forces-obituaries/10447712/Mavis-Batey-obituary.html</a:t>
            </a:r>
          </a:p>
          <a:p>
            <a:endParaRPr lang="en-US" dirty="0"/>
          </a:p>
          <a:p>
            <a:r>
              <a:rPr kumimoji="1"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One day she was examining a message sent on the Italian navy's Enigma and noticed that there was not one L in it. Knowing that the machine never encoded a letter as itself, she suspected that she was looking at a test message a lazy operator had made by repeatedly pressing the L key. </a:t>
            </a:r>
            <a:r>
              <a:rPr kumimoji="1" lang="en-US" sz="1200" b="1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With this discovery, "Mavis broke the main Italian naval Enigma," Smith told The Times last week, "and reconstructed its inner workings on the basis of one single message."</a:t>
            </a:r>
          </a:p>
          <a:p>
            <a:endParaRPr kumimoji="1" lang="en-US" sz="1200" b="0" i="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kumimoji="1"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 March 1941 she decoded a far more important dispatch. The Italian navy had transmitted a message that said "Today's the day minus three," signaling a major attack in three days. The next intercepted message supplied details of the battle plan, including the number of Italian warships and the time and location of the assault.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56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CS2911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the Secondary title</a:t>
            </a:r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legraph.co.uk/news/obituaries/military-obituaries/special-forces-obituaries/10447712/Mavis-Batey-obituary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lock_cipher#Notable_block_cipher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th.columbia.edu/~woit/wordpress/?p=7045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heathead.wordpress.com/2013/03/12/understanding-aes-encryption-for-real-h4x0r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SA_Factoring_Challeng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USD" TargetMode="External"/><Relationship Id="rId4" Type="http://schemas.openxmlformats.org/officeDocument/2006/relationships/hyperlink" Target="https://en.wikipedia.org/wiki/RSA_Factoring_Challenge#cite_note-rsa-news-4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CS2911</a:t>
            </a:r>
            <a:br>
              <a:rPr lang="en-US" dirty="0"/>
            </a:br>
            <a:r>
              <a:rPr lang="en-US"/>
              <a:t>Week 7, </a:t>
            </a:r>
            <a:r>
              <a:rPr lang="en-US" dirty="0"/>
              <a:t>Class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Today</a:t>
            </a:r>
            <a:endParaRPr lang="en-US" b="1" i="1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Map (</a:t>
            </a:r>
            <a:r>
              <a:rPr lang="en-US" dirty="0" err="1">
                <a:sym typeface="Wingdings" panose="05000000000000000000" pitchFamily="2" charset="2"/>
              </a:rPr>
              <a:t>dict</a:t>
            </a:r>
            <a:r>
              <a:rPr lang="en-US" dirty="0">
                <a:sym typeface="Wingdings" panose="05000000000000000000" pitchFamily="2" charset="2"/>
              </a:rPr>
              <a:t>) objects in Python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Email Protocols</a:t>
            </a:r>
          </a:p>
          <a:p>
            <a:pPr marL="344487" lvl="1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CS2911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WWII Encryption:</a:t>
            </a:r>
            <a:br>
              <a:rPr lang="en-US" dirty="0"/>
            </a:br>
            <a:r>
              <a:rPr lang="en-US" dirty="0"/>
              <a:t>The Enigma and the Bomb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Mavis </a:t>
            </a:r>
            <a:r>
              <a:rPr lang="en-US" dirty="0" err="1">
                <a:hlinkClick r:id="rId3"/>
              </a:rPr>
              <a:t>Batey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 err="1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pic>
        <p:nvPicPr>
          <p:cNvPr id="1026" name="Picture 2" descr="http://i.telegraph.co.uk/multimedia/archive/02732/batey_si_2732912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743200"/>
            <a:ext cx="4381500" cy="273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6517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course is based on the text</a:t>
            </a:r>
          </a:p>
          <a:p>
            <a:pPr marL="0" indent="0">
              <a:buNone/>
            </a:pPr>
            <a:r>
              <a:rPr lang="en-US" altLang="en-US" sz="4000" i="1" dirty="0">
                <a:solidFill>
                  <a:srgbClr val="008000"/>
                </a:solidFill>
                <a:latin typeface="Gill Sans MT" pitchFamily="34" charset="0"/>
              </a:rPr>
              <a:t>Computer Networking: A Top Down Approach </a:t>
            </a:r>
            <a:b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7</a:t>
            </a:r>
            <a:r>
              <a:rPr lang="en-US" altLang="en-US" sz="3200" baseline="30000" dirty="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 edition 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endParaRPr lang="en-US" altLang="en-US" sz="3200" dirty="0">
              <a:solidFill>
                <a:srgbClr val="008000"/>
              </a:solidFill>
              <a:latin typeface="Gill Sans MT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pic>
        <p:nvPicPr>
          <p:cNvPr id="1026" name="Picture 2" descr="https://www.pearsonhighered.com/assets/bigcovers/0/1/3/3/01335941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0"/>
            <a:ext cx="2743200" cy="3392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9863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br>
              <a:rPr lang="en-US" sz="2400" dirty="0"/>
            </a:br>
            <a:r>
              <a:rPr lang="en-US" sz="4800" dirty="0"/>
              <a:t>Symmetric keys are used</a:t>
            </a:r>
            <a:br>
              <a:rPr lang="en-US" sz="4800" dirty="0"/>
            </a:br>
            <a:r>
              <a:rPr lang="en-US" sz="4800" dirty="0"/>
              <a:t>to encrypt all payload data</a:t>
            </a:r>
            <a:br>
              <a:rPr lang="en-US" sz="4800" dirty="0"/>
            </a:br>
            <a:r>
              <a:rPr lang="en-US" sz="4800" dirty="0"/>
              <a:t>sent over the internet</a:t>
            </a:r>
          </a:p>
          <a:p>
            <a:pPr marL="0" indent="0" algn="ctr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35348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Standard Symmetric Block Cipher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DES, Triple DES (Data Encryption Standard)</a:t>
            </a:r>
          </a:p>
          <a:p>
            <a:pPr lvl="1"/>
            <a:r>
              <a:rPr lang="en-US" dirty="0"/>
              <a:t>NSA</a:t>
            </a:r>
          </a:p>
          <a:p>
            <a:r>
              <a:rPr lang="en-US" dirty="0"/>
              <a:t>AES (Advanced Encryption Standard)</a:t>
            </a:r>
          </a:p>
          <a:p>
            <a:pPr lvl="1"/>
            <a:r>
              <a:rPr lang="en-US" dirty="0"/>
              <a:t>NIST, </a:t>
            </a:r>
            <a:r>
              <a:rPr lang="en-US" dirty="0">
                <a:hlinkClick r:id="rId4"/>
              </a:rPr>
              <a:t>but note NSA involvement in other algorithms published by NIST</a:t>
            </a:r>
            <a:endParaRPr lang="en-US" dirty="0"/>
          </a:p>
          <a:p>
            <a:r>
              <a:rPr lang="en-US" dirty="0"/>
              <a:t>Blowfish</a:t>
            </a:r>
          </a:p>
          <a:p>
            <a:pPr lvl="1"/>
            <a:r>
              <a:rPr lang="en-US" dirty="0"/>
              <a:t>Not standard. Self-published algorithm</a:t>
            </a:r>
          </a:p>
          <a:p>
            <a:r>
              <a:rPr lang="en-US" dirty="0"/>
              <a:t>Why not write your own? (Because …)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37365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https://heathead.wordpress.com/2013/03/12/understanding-aes-encryption-for-real-h4x0rs/</a:t>
            </a:r>
            <a:endParaRPr lang="en-US" dirty="0"/>
          </a:p>
          <a:p>
            <a:endParaRPr lang="en-US" dirty="0"/>
          </a:p>
          <a:p>
            <a:r>
              <a:rPr lang="en-US" dirty="0"/>
              <a:t>Read the whole thing! (Just for fun </a:t>
            </a:r>
            <a:r>
              <a:rPr lang="en-US" dirty="0">
                <a:sym typeface="Wingdings" panose="05000000000000000000" pitchFamily="2" charset="2"/>
              </a:rPr>
              <a:t>)</a:t>
            </a:r>
          </a:p>
          <a:p>
            <a:r>
              <a:rPr lang="en-US" dirty="0">
                <a:sym typeface="Wingdings" panose="05000000000000000000" pitchFamily="2" charset="2"/>
              </a:rPr>
              <a:t>[Outside of scope of class]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79935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9863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br>
              <a:rPr lang="en-US" sz="2400" dirty="0"/>
            </a:br>
            <a:r>
              <a:rPr lang="en-US" sz="4800" dirty="0"/>
              <a:t>Symmetric keys are used</a:t>
            </a:r>
            <a:br>
              <a:rPr lang="en-US" sz="4800" dirty="0"/>
            </a:br>
            <a:r>
              <a:rPr lang="en-US" sz="4800" dirty="0"/>
              <a:t>to encrypt all payload data</a:t>
            </a:r>
            <a:br>
              <a:rPr lang="en-US" sz="4800" dirty="0"/>
            </a:br>
            <a:r>
              <a:rPr lang="en-US" sz="4800" dirty="0"/>
              <a:t>sent over the internet</a:t>
            </a:r>
          </a:p>
          <a:p>
            <a:pPr marL="0" indent="0" algn="ctr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76907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9863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br>
              <a:rPr lang="en-US" sz="2400" dirty="0"/>
            </a:br>
            <a:r>
              <a:rPr lang="en-US" sz="4800" dirty="0"/>
              <a:t>RSA is used to </a:t>
            </a:r>
            <a:br>
              <a:rPr lang="en-US" sz="4800" dirty="0"/>
            </a:br>
            <a:r>
              <a:rPr lang="en-US" sz="4800" dirty="0"/>
              <a:t>share symmetric keys </a:t>
            </a:r>
            <a:br>
              <a:rPr lang="en-US" sz="4800" dirty="0"/>
            </a:br>
            <a:r>
              <a:rPr lang="en-US" sz="4800" dirty="0"/>
              <a:t>over the internet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3200" dirty="0"/>
              <a:t>In Lab 9, you explore a toy RSA algorithm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9916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RSA factoring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412389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3"/>
              </a:rPr>
              <a:t>wiki/</a:t>
            </a:r>
            <a:r>
              <a:rPr lang="en-US" dirty="0" err="1">
                <a:hlinkClick r:id="rId3"/>
              </a:rPr>
              <a:t>RSA_Factoring_Challenge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325880" y="1634649"/>
          <a:ext cx="6380480" cy="4777740"/>
        </p:xfrm>
        <a:graphic>
          <a:graphicData uri="http://schemas.openxmlformats.org/drawingml/2006/table">
            <a:tbl>
              <a:tblPr/>
              <a:tblGrid>
                <a:gridCol w="193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Prize </a:t>
                      </a:r>
                      <a:r>
                        <a:rPr lang="en-US" sz="2800" b="1" i="1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offered*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Factored on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$1,000 </a:t>
                      </a:r>
                      <a:endParaRPr lang="en-US" sz="28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$17,226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$9,383 </a:t>
                      </a:r>
                      <a:endParaRPr lang="en-US" sz="28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 tooltip="USD"/>
                        </a:rPr>
                        <a:t>$10,000 </a:t>
                      </a:r>
                      <a:endParaRPr lang="en-US" sz="28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 tooltip="USD"/>
                        </a:rPr>
                        <a:t>$20,000 </a:t>
                      </a:r>
                      <a:endParaRPr lang="en-US" sz="28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 tooltip="USD"/>
                        </a:rPr>
                        <a:t>$50,000 </a:t>
                      </a:r>
                      <a:endParaRPr lang="en-US" sz="28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 tooltip="USD"/>
                        </a:rPr>
                        <a:t>$75,000 </a:t>
                      </a:r>
                      <a:endParaRPr lang="en-US" sz="28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 tooltip="USD"/>
                        </a:rPr>
                        <a:t>$100,000 </a:t>
                      </a:r>
                      <a:endParaRPr lang="en-US" sz="28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 tooltip="USD"/>
                        </a:rPr>
                        <a:t>$150,000 </a:t>
                      </a:r>
                      <a:endParaRPr lang="en-US" sz="28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 tooltip="USD"/>
                        </a:rPr>
                        <a:t>$200,000 </a:t>
                      </a:r>
                      <a:endParaRPr lang="en-US" sz="28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8483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SE-1011 Dr. Josiah Yoder Slide style: Dr.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-457200"/>
            <a:ext cx="7543800" cy="1295400"/>
          </a:xfrm>
        </p:spPr>
        <p:txBody>
          <a:bodyPr/>
          <a:lstStyle/>
          <a:p>
            <a:r>
              <a:rPr lang="en-US" dirty="0"/>
              <a:t>Key Length Comparison (bits)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7FF00E-8556-4567-8A36-0C12EF69049D}"/>
              </a:ext>
            </a:extLst>
          </p:cNvPr>
          <p:cNvSpPr/>
          <p:nvPr/>
        </p:nvSpPr>
        <p:spPr bwMode="auto">
          <a:xfrm>
            <a:off x="7772400" y="0"/>
            <a:ext cx="1524000" cy="1524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94831662"/>
              </p:ext>
            </p:extLst>
          </p:nvPr>
        </p:nvGraphicFramePr>
        <p:xfrm>
          <a:off x="20638" y="708025"/>
          <a:ext cx="8818561" cy="542132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271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96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1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45973"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Public-Key algorithms</a:t>
                      </a:r>
                    </a:p>
                  </a:txBody>
                  <a:tcPr marL="45720" marR="45720"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7620" marR="7620" marT="7620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 dirty="0" err="1">
                          <a:effectLst/>
                        </a:rPr>
                        <a:t>Sym</a:t>
                      </a:r>
                      <a:r>
                        <a:rPr lang="en-US" sz="3600" u="none" strike="noStrike" dirty="0">
                          <a:effectLst/>
                        </a:rPr>
                        <a:t>-</a:t>
                      </a:r>
                    </a:p>
                    <a:p>
                      <a:pPr algn="ctr" fontAlgn="b"/>
                      <a:r>
                        <a:rPr lang="en-US" sz="3600" u="none" strike="noStrike" dirty="0">
                          <a:effectLst/>
                        </a:rPr>
                        <a:t>metric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 dirty="0">
                          <a:effectLst/>
                        </a:rPr>
                        <a:t>"Crack-able date" </a:t>
                      </a:r>
                      <a:br>
                        <a:rPr lang="en-US" sz="3600" u="none" strike="noStrike" dirty="0">
                          <a:effectLst/>
                        </a:rPr>
                      </a:br>
                      <a:r>
                        <a:rPr lang="en-US" sz="2400" u="none" strike="noStrike" dirty="0">
                          <a:effectLst/>
                        </a:rPr>
                        <a:t>(2003 estimates)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59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 dirty="0">
                          <a:effectLst/>
                        </a:rPr>
                        <a:t>RSA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 dirty="0">
                          <a:effectLst/>
                        </a:rPr>
                        <a:t>Elliptic Curve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9135"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 dirty="0">
                          <a:effectLst/>
                        </a:rPr>
                        <a:t>1024</a:t>
                      </a:r>
                      <a:endParaRPr lang="en-US" sz="3600" b="0" i="0" u="none" strike="noStrike" dirty="0">
                        <a:solidFill>
                          <a:srgbClr val="252525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 dirty="0">
                          <a:effectLst/>
                        </a:rPr>
                        <a:t>160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 dirty="0">
                          <a:effectLst/>
                        </a:rPr>
                        <a:t>80</a:t>
                      </a:r>
                      <a:endParaRPr lang="en-US" sz="3600" b="0" i="0" u="none" strike="noStrike" dirty="0">
                        <a:solidFill>
                          <a:srgbClr val="252525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 dirty="0">
                          <a:effectLst/>
                        </a:rPr>
                        <a:t>2006 - 2010</a:t>
                      </a:r>
                      <a:endParaRPr lang="en-US" sz="3600" b="0" i="0" u="none" strike="noStrike" dirty="0">
                        <a:solidFill>
                          <a:srgbClr val="252525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459"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>
                          <a:effectLst/>
                        </a:rPr>
                        <a:t>2048</a:t>
                      </a:r>
                      <a:endParaRPr lang="en-US" sz="3600" b="0" i="0" u="none" strike="noStrike">
                        <a:solidFill>
                          <a:srgbClr val="252525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>
                          <a:effectLst/>
                        </a:rPr>
                        <a:t>224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 dirty="0">
                          <a:effectLst/>
                        </a:rPr>
                        <a:t>112</a:t>
                      </a:r>
                      <a:endParaRPr lang="en-US" sz="3600" b="0" i="0" u="none" strike="noStrike" dirty="0">
                        <a:solidFill>
                          <a:srgbClr val="252525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 dirty="0">
                          <a:effectLst/>
                        </a:rPr>
                        <a:t>2030</a:t>
                      </a:r>
                      <a:endParaRPr lang="en-US" sz="3600" b="0" i="0" u="none" strike="noStrike" dirty="0">
                        <a:solidFill>
                          <a:srgbClr val="252525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459"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>
                          <a:effectLst/>
                        </a:rPr>
                        <a:t>3072</a:t>
                      </a:r>
                      <a:endParaRPr lang="en-US" sz="3600" b="0" i="0" u="none" strike="noStrike">
                        <a:solidFill>
                          <a:srgbClr val="252525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 dirty="0">
                          <a:effectLst/>
                        </a:rPr>
                        <a:t>256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>
                          <a:effectLst/>
                        </a:rPr>
                        <a:t>128</a:t>
                      </a:r>
                      <a:endParaRPr lang="en-US" sz="3600" b="0" i="0" u="none" strike="noStrike">
                        <a:solidFill>
                          <a:srgbClr val="252525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 dirty="0">
                          <a:effectLst/>
                        </a:rPr>
                        <a:t>SECRET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459">
                <a:tc>
                  <a:txBody>
                    <a:bodyPr/>
                    <a:lstStyle/>
                    <a:p>
                      <a:pPr algn="r" fontAlgn="b"/>
                      <a:endParaRPr lang="en-US" sz="3600" b="0" i="0" u="none" strike="noStrike">
                        <a:solidFill>
                          <a:srgbClr val="252525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u="none" strike="noStrike" dirty="0">
                          <a:effectLst/>
                        </a:rPr>
                        <a:t>384</a:t>
                      </a:r>
                      <a:endParaRPr lang="en-US" sz="3600" b="0" i="0" u="none" strike="noStrike" dirty="0">
                        <a:solidFill>
                          <a:srgbClr val="252525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3600" b="0" i="0" u="none" strike="noStrike" dirty="0">
                        <a:solidFill>
                          <a:srgbClr val="252525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 dirty="0">
                          <a:effectLst/>
                        </a:rPr>
                        <a:t>TOP SEC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7110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WWII Encryption:</a:t>
            </a:r>
            <a:br>
              <a:rPr lang="en-US" dirty="0"/>
            </a:br>
            <a:r>
              <a:rPr lang="en-US" dirty="0"/>
              <a:t>The Enigma Machine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story of a known-plaintext attack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http://www.cnet.com/pictures/breaking-the-nazis-enigma-codes-at-bletchley-park-photos/2/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90133"/>
            <a:ext cx="3501210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3060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58413</TotalTime>
  <Words>1283</Words>
  <Application>Microsoft Office PowerPoint</Application>
  <PresentationFormat>On-screen Show (4:3)</PresentationFormat>
  <Paragraphs>205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Gill Sans MT</vt:lpstr>
      <vt:lpstr>Tahoma</vt:lpstr>
      <vt:lpstr>Times New Roman</vt:lpstr>
      <vt:lpstr>Wingdings</vt:lpstr>
      <vt:lpstr>2_Network</vt:lpstr>
      <vt:lpstr>    CS2911 Week 7, Class 1</vt:lpstr>
      <vt:lpstr>PowerPoint Presentation</vt:lpstr>
      <vt:lpstr>Standard Symmetric Block Cipher Algorithms</vt:lpstr>
      <vt:lpstr>AES</vt:lpstr>
      <vt:lpstr>PowerPoint Presentation</vt:lpstr>
      <vt:lpstr>PowerPoint Presentation</vt:lpstr>
      <vt:lpstr>RSA factoring challenge</vt:lpstr>
      <vt:lpstr>Key Length Comparison (bits)</vt:lpstr>
      <vt:lpstr>WWII Encryption: The Enigma Machine</vt:lpstr>
      <vt:lpstr>WWII Encryption: The Enigma and the Bomb</vt:lpstr>
      <vt:lpstr>Acknowledgement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1773</cp:revision>
  <cp:lastPrinted>2017-10-17T12:49:56Z</cp:lastPrinted>
  <dcterms:created xsi:type="dcterms:W3CDTF">1999-09-06T21:32:20Z</dcterms:created>
  <dcterms:modified xsi:type="dcterms:W3CDTF">2017-10-18T21:16:49Z</dcterms:modified>
</cp:coreProperties>
</file>