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8"/>
  </p:notesMasterIdLst>
  <p:handoutMasterIdLst>
    <p:handoutMasterId r:id="rId29"/>
  </p:handoutMasterIdLst>
  <p:sldIdLst>
    <p:sldId id="320" r:id="rId2"/>
    <p:sldId id="660" r:id="rId3"/>
    <p:sldId id="615" r:id="rId4"/>
    <p:sldId id="617" r:id="rId5"/>
    <p:sldId id="618" r:id="rId6"/>
    <p:sldId id="619" r:id="rId7"/>
    <p:sldId id="620" r:id="rId8"/>
    <p:sldId id="621" r:id="rId9"/>
    <p:sldId id="608" r:id="rId10"/>
    <p:sldId id="609" r:id="rId11"/>
    <p:sldId id="610" r:id="rId12"/>
    <p:sldId id="611" r:id="rId13"/>
    <p:sldId id="634" r:id="rId14"/>
    <p:sldId id="637" r:id="rId15"/>
    <p:sldId id="635" r:id="rId16"/>
    <p:sldId id="643" r:id="rId17"/>
    <p:sldId id="636" r:id="rId18"/>
    <p:sldId id="638" r:id="rId19"/>
    <p:sldId id="657" r:id="rId20"/>
    <p:sldId id="656" r:id="rId21"/>
    <p:sldId id="613" r:id="rId22"/>
    <p:sldId id="614" r:id="rId23"/>
    <p:sldId id="644" r:id="rId24"/>
    <p:sldId id="658" r:id="rId25"/>
    <p:sldId id="659" r:id="rId26"/>
    <p:sldId id="581" r:id="rId2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8">
          <p15:clr>
            <a:srgbClr val="A4A3A4"/>
          </p15:clr>
        </p15:guide>
        <p15:guide id="2" pos="22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DABFA6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78839" autoAdjust="0"/>
  </p:normalViewPr>
  <p:slideViewPr>
    <p:cSldViewPr>
      <p:cViewPr varScale="1">
        <p:scale>
          <a:sx n="68" d="100"/>
          <a:sy n="68" d="100"/>
        </p:scale>
        <p:origin x="10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529E20D-C01B-46D0-A41A-D6165D8D3A51}" type="datetime3">
              <a:rPr lang="en-US" smtClean="0"/>
              <a:t>23 October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kumimoji="1" lang="en-US" sz="1200" b="1" i="0" kern="1200" baseline="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17q1 7-1 1-7,9-24</a:t>
            </a:r>
          </a:p>
          <a:p>
            <a:pPr fontAlgn="base"/>
            <a:endParaRPr kumimoji="1" lang="en-US" sz="1200" b="1" i="0" kern="1200" baseline="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CF96CB7F-5ABD-4C30-9F6C-4AEDAA9135B2}" type="datetime3">
              <a:rPr lang="en-US" smtClean="0"/>
              <a:t>23 October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9675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time Trudy really does give Bob Alice’s IP address.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995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95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https://openclipart.org/detail/234632/scent-bottle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5519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29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218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8278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000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50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</a:t>
            </a:r>
            <a:r>
              <a:rPr lang="en-US" baseline="0" dirty="0"/>
              <a:t> is the problem we've been considering so far.</a:t>
            </a:r>
          </a:p>
          <a:p>
            <a:r>
              <a:rPr lang="en-US" baseline="0" dirty="0"/>
              <a:t>This is a review of how we've solved it.</a:t>
            </a:r>
          </a:p>
          <a:p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0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4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320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5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885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6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353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7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020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fld id="{65FD35AE-BF39-F04F-9308-E94DDA73EA3F}" type="slidenum">
              <a:rPr lang="en-US" sz="1300">
                <a:latin typeface="Times New Roman" charset="0"/>
              </a:rPr>
              <a:pPr/>
              <a:t>8</a:t>
            </a:fld>
            <a:endParaRPr lang="en-US" sz="1300" dirty="0">
              <a:latin typeface="Times New Roman" charset="0"/>
            </a:endParaRPr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1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</a:t>
            </a:r>
            <a:r>
              <a:rPr lang="en-US" baseline="0" dirty="0"/>
              <a:t> comes Trudy again!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29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Types</a:t>
            </a:r>
            <a:r>
              <a:rPr lang="en-US" baseline="0" dirty="0"/>
              <a:t> of attacks / types of security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Try to get Bob's keys - Avoid chosen-plaintext attack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Take down Alice's server - Avoid denial of service attacks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190EF7B-1EC8-4955-8E30-7A4364FC460B}" type="datetime3">
              <a:rPr lang="en-US" smtClean="0"/>
              <a:t>23 October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0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wmf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8, Class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  <a:endParaRPr lang="en-US" b="1" i="1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Point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Questions on Videos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Encryption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Muddiest Point</a:t>
            </a:r>
          </a:p>
          <a:p>
            <a:r>
              <a:rPr lang="en-US" dirty="0">
                <a:sym typeface="Wingdings" panose="05000000000000000000" pitchFamily="2" charset="2"/>
              </a:rPr>
              <a:t>Week 8, Lab period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Quiz 4: Topics include TCP, SMTP, IMAP, POP</a:t>
            </a:r>
          </a:p>
          <a:p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CS2911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3386992" y="2405249"/>
            <a:ext cx="1905000" cy="189510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H="1">
            <a:off x="4495799" y="3124201"/>
            <a:ext cx="720773" cy="1327551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386992" y="3498752"/>
            <a:ext cx="651608" cy="1074248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402274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Trudy can edit ALL the packets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just application payload</a:t>
            </a:r>
          </a:p>
          <a:p>
            <a:r>
              <a:rPr lang="en-US" dirty="0"/>
              <a:t>Even TCP headers</a:t>
            </a:r>
          </a:p>
          <a:p>
            <a:r>
              <a:rPr lang="en-US" dirty="0"/>
              <a:t>Even IP headers</a:t>
            </a:r>
          </a:p>
          <a:p>
            <a:r>
              <a:rPr lang="en-US" dirty="0"/>
              <a:t>Even DNS packets</a:t>
            </a:r>
          </a:p>
          <a:p>
            <a:r>
              <a:rPr lang="en-US" dirty="0"/>
              <a:t>Even encrypted packets!</a:t>
            </a:r>
          </a:p>
          <a:p>
            <a:r>
              <a:rPr lang="en-US" dirty="0"/>
              <a:t>Every packet Alice sends</a:t>
            </a:r>
          </a:p>
          <a:p>
            <a:r>
              <a:rPr lang="en-US" dirty="0"/>
              <a:t>Every packet Bob sends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811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Trudy can…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See what Alice sends</a:t>
            </a:r>
          </a:p>
          <a:p>
            <a:r>
              <a:rPr lang="en-US" dirty="0"/>
              <a:t>Change what Alice sends</a:t>
            </a:r>
          </a:p>
          <a:p>
            <a:pPr lvl="1"/>
            <a:r>
              <a:rPr lang="en-US" dirty="0"/>
              <a:t>Repeat what Alice sends</a:t>
            </a:r>
          </a:p>
          <a:p>
            <a:pPr lvl="1"/>
            <a:r>
              <a:rPr lang="en-US" dirty="0"/>
              <a:t>Reorder what Alice sends</a:t>
            </a:r>
          </a:p>
          <a:p>
            <a:r>
              <a:rPr lang="en-US" dirty="0"/>
              <a:t>Pretend to be Alice</a:t>
            </a:r>
          </a:p>
          <a:p>
            <a:pPr lvl="1"/>
            <a:r>
              <a:rPr lang="en-US" dirty="0"/>
              <a:t>Ask for Bob's password</a:t>
            </a:r>
          </a:p>
          <a:p>
            <a:r>
              <a:rPr lang="en-US" dirty="0"/>
              <a:t>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Alice and Bob want…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Confidentiality</a:t>
            </a:r>
          </a:p>
          <a:p>
            <a:r>
              <a:rPr lang="en-US" dirty="0"/>
              <a:t>Data integrity</a:t>
            </a:r>
          </a:p>
          <a:p>
            <a:pPr lvl="1"/>
            <a:r>
              <a:rPr lang="en-US" dirty="0"/>
              <a:t>Avoid replay attacks</a:t>
            </a:r>
          </a:p>
          <a:p>
            <a:pPr lvl="1"/>
            <a:r>
              <a:rPr lang="en-US" dirty="0"/>
              <a:t>Session integrity (??)</a:t>
            </a:r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Avoid phishing attacks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98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00" y="2590800"/>
            <a:ext cx="14109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where is </a:t>
            </a:r>
          </a:p>
          <a:p>
            <a:r>
              <a:rPr lang="en-US" sz="2000" dirty="0"/>
              <a:t>alice.com?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51569" y="3652756"/>
            <a:ext cx="21066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at 189.34.107.99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501640" y="4486416"/>
            <a:ext cx="1863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My credit card:</a:t>
            </a:r>
          </a:p>
          <a:p>
            <a:r>
              <a:rPr lang="en-US" sz="2000" dirty="0"/>
              <a:t>123981284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94302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583429" y="5963451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5367406" y="5563341"/>
            <a:ext cx="2020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Order complete!</a:t>
            </a:r>
          </a:p>
        </p:txBody>
      </p:sp>
    </p:spTree>
    <p:extLst>
      <p:ext uri="{BB962C8B-B14F-4D97-AF65-F5344CB8AC3E}">
        <p14:creationId xmlns:p14="http://schemas.microsoft.com/office/powerpoint/2010/main" val="2943066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OK, so Bob will probably be using encryption…</a:t>
            </a:r>
          </a:p>
          <a:p>
            <a:pPr marL="0" indent="0">
              <a:buNone/>
            </a:pPr>
            <a:r>
              <a:rPr lang="en-US" dirty="0"/>
              <a:t>that will slow Trudy down…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… or will it?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6101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62358" y="4155357"/>
            <a:ext cx="2647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Bob’s public key is K</a:t>
            </a:r>
            <a:r>
              <a:rPr lang="en-US" sz="2000" baseline="-25000" dirty="0"/>
              <a:t>B</a:t>
            </a:r>
            <a:endParaRPr lang="en-US" sz="20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27107" y="4714129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D028785-34A5-4225-A28E-CB229B7D5602}"/>
              </a:ext>
            </a:extLst>
          </p:cNvPr>
          <p:cNvCxnSpPr/>
          <p:nvPr/>
        </p:nvCxnSpPr>
        <p:spPr bwMode="auto">
          <a:xfrm flipH="1">
            <a:off x="944597" y="484444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311931F-E15F-4440-8BB4-0AD33D7CBA8A}"/>
              </a:ext>
            </a:extLst>
          </p:cNvPr>
          <p:cNvSpPr txBox="1"/>
          <p:nvPr/>
        </p:nvSpPr>
        <p:spPr>
          <a:xfrm>
            <a:off x="6975683" y="4015919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7C73D19-E8FE-4C74-8981-209B7A540EAF}"/>
              </a:ext>
            </a:extLst>
          </p:cNvPr>
          <p:cNvSpPr txBox="1"/>
          <p:nvPr/>
        </p:nvSpPr>
        <p:spPr>
          <a:xfrm>
            <a:off x="3421437" y="4293658"/>
            <a:ext cx="4603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T</a:t>
            </a:r>
            <a:endParaRPr lang="en-US" sz="20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CCA13B1-E090-49D4-89A1-C9A678AAF62F}"/>
              </a:ext>
            </a:extLst>
          </p:cNvPr>
          <p:cNvSpPr txBox="1"/>
          <p:nvPr/>
        </p:nvSpPr>
        <p:spPr>
          <a:xfrm>
            <a:off x="3573584" y="4155357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68E8FDD-256B-4777-A02C-55C376BC8D2A}"/>
              </a:ext>
            </a:extLst>
          </p:cNvPr>
          <p:cNvSpPr/>
          <p:nvPr/>
        </p:nvSpPr>
        <p:spPr>
          <a:xfrm>
            <a:off x="1495130" y="4324436"/>
            <a:ext cx="2078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Bob’s public key is</a:t>
            </a:r>
          </a:p>
        </p:txBody>
      </p:sp>
    </p:spTree>
    <p:extLst>
      <p:ext uri="{BB962C8B-B14F-4D97-AF65-F5344CB8AC3E}">
        <p14:creationId xmlns:p14="http://schemas.microsoft.com/office/powerpoint/2010/main" val="125172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(2)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90082" y="2775013"/>
            <a:ext cx="309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session key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95800" y="4507634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76999" y="4123691"/>
            <a:ext cx="1019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B</a:t>
            </a:r>
            <a:r>
              <a:rPr lang="en-US" sz="2000" dirty="0"/>
              <a:t>(K</a:t>
            </a:r>
            <a:r>
              <a:rPr lang="en-US" sz="2000" baseline="-25000" dirty="0"/>
              <a:t>ST</a:t>
            </a:r>
            <a:r>
              <a:rPr lang="en-US" sz="2000" dirty="0"/>
              <a:t>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89681" y="3935976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9544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T</a:t>
            </a:r>
            <a:r>
              <a:rPr lang="en-US" sz="2000" dirty="0"/>
              <a:t>(K</a:t>
            </a:r>
            <a:r>
              <a:rPr lang="en-US" sz="2000" baseline="-25000" dirty="0"/>
              <a:t>SA</a:t>
            </a:r>
            <a:r>
              <a:rPr lang="en-US" sz="2000" dirty="0"/>
              <a:t>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9968" y="3735921"/>
            <a:ext cx="3337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+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17537" y="3111491"/>
            <a:ext cx="30925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Please share session key</a:t>
            </a:r>
          </a:p>
        </p:txBody>
      </p:sp>
      <p:sp>
        <p:nvSpPr>
          <p:cNvPr id="46" name="Cloud 45"/>
          <p:cNvSpPr/>
          <p:nvPr/>
        </p:nvSpPr>
        <p:spPr bwMode="auto">
          <a:xfrm>
            <a:off x="7233469" y="3730837"/>
            <a:ext cx="1859668" cy="99112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Looks good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 me!</a:t>
            </a:r>
          </a:p>
        </p:txBody>
      </p:sp>
      <p:sp>
        <p:nvSpPr>
          <p:cNvPr id="47" name="Cloud 46"/>
          <p:cNvSpPr/>
          <p:nvPr/>
        </p:nvSpPr>
        <p:spPr bwMode="auto">
          <a:xfrm>
            <a:off x="2752694" y="4641473"/>
            <a:ext cx="2971800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Thanks for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 session</a:t>
            </a:r>
            <a:b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key, Alice!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8096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(3)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73422" y="2718594"/>
            <a:ext cx="23842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ST</a:t>
            </a:r>
            <a:r>
              <a:rPr lang="en-US" sz="2000" dirty="0"/>
              <a:t>(Are you Alice?)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298686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61510" y="4095429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4956624" y="4577970"/>
            <a:ext cx="4115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ST </a:t>
            </a:r>
            <a:r>
              <a:rPr lang="en-US" sz="2000" dirty="0"/>
              <a:t>(GET /perfume.html HTTP/1.1)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4511040" y="5132102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1014468" y="616594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342709" y="3711486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ST</a:t>
            </a:r>
            <a:r>
              <a:rPr lang="en-US" sz="2000" dirty="0"/>
              <a:t>(Yes I am!)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558801" y="3114900"/>
            <a:ext cx="23938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SA</a:t>
            </a:r>
            <a:r>
              <a:rPr lang="en-US" sz="2000" dirty="0"/>
              <a:t>(Are you Alice?)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767372" y="3895782"/>
            <a:ext cx="1801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SA</a:t>
            </a:r>
            <a:r>
              <a:rPr lang="en-US" sz="2000" dirty="0"/>
              <a:t>(Yes I am!)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H="1">
            <a:off x="886833" y="5274489"/>
            <a:ext cx="3261360" cy="1925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656154" y="4864174"/>
            <a:ext cx="40801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SA</a:t>
            </a:r>
            <a:r>
              <a:rPr lang="en-US" sz="2000" dirty="0"/>
              <a:t>(GET /perfume.html HTTP/1.1)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74236" y="5738981"/>
            <a:ext cx="137462" cy="349481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231680" y="5738981"/>
            <a:ext cx="15488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SA</a:t>
            </a:r>
            <a:r>
              <a:rPr lang="en-US" sz="2000" dirty="0"/>
              <a:t>(Buy     )</a:t>
            </a:r>
          </a:p>
        </p:txBody>
      </p:sp>
      <p:cxnSp>
        <p:nvCxnSpPr>
          <p:cNvPr id="41" name="Straight Arrow Connector 40"/>
          <p:cNvCxnSpPr/>
          <p:nvPr/>
        </p:nvCxnSpPr>
        <p:spPr bwMode="auto">
          <a:xfrm>
            <a:off x="4672297" y="6349910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pic>
        <p:nvPicPr>
          <p:cNvPr id="42" name="Picture 4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63849" y="5925267"/>
            <a:ext cx="137462" cy="349481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221293" y="5925267"/>
            <a:ext cx="1539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ST</a:t>
            </a:r>
            <a:r>
              <a:rPr lang="en-US" sz="2000" dirty="0"/>
              <a:t>(Buy     )</a:t>
            </a:r>
          </a:p>
        </p:txBody>
      </p:sp>
    </p:spTree>
    <p:extLst>
      <p:ext uri="{BB962C8B-B14F-4D97-AF65-F5344CB8AC3E}">
        <p14:creationId xmlns:p14="http://schemas.microsoft.com/office/powerpoint/2010/main" val="3426951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Man-in-the-middle attack (4)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2068"/>
            <a:ext cx="609600" cy="596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612" y="1498208"/>
            <a:ext cx="592774" cy="60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4785" y="1554862"/>
            <a:ext cx="647512" cy="6335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24833" y="219795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73264" y="2107807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7" y="2188378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77500" y="2798729"/>
            <a:ext cx="3156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ST</a:t>
            </a:r>
            <a:r>
              <a:rPr lang="en-US" sz="2000" dirty="0"/>
              <a:t>(Here's my credit card)</a:t>
            </a: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4495800" y="3184437"/>
            <a:ext cx="3971913" cy="24456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3454565" y="2696209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189.34.107.99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0" y="2692582"/>
            <a:ext cx="18229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34.35.100.100</a:t>
            </a:r>
          </a:p>
        </p:txBody>
      </p:sp>
      <p:cxnSp>
        <p:nvCxnSpPr>
          <p:cNvPr id="27" name="Straight Arrow Connector 26"/>
          <p:cNvCxnSpPr/>
          <p:nvPr/>
        </p:nvCxnSpPr>
        <p:spPr bwMode="auto">
          <a:xfrm>
            <a:off x="4435752" y="4591895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095200" y="4119268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SA</a:t>
            </a:r>
            <a:r>
              <a:rPr lang="en-US" sz="2000" dirty="0"/>
              <a:t>(order complete)</a:t>
            </a:r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>
            <a:off x="1176393" y="3600523"/>
            <a:ext cx="2971800" cy="130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1133599" y="3159628"/>
            <a:ext cx="3166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SA</a:t>
            </a:r>
            <a:r>
              <a:rPr lang="en-US" sz="2000" dirty="0"/>
              <a:t>(Here's my credit card)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1161153" y="4315073"/>
            <a:ext cx="3006090" cy="16492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1526741" y="3916979"/>
            <a:ext cx="24625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K</a:t>
            </a:r>
            <a:r>
              <a:rPr lang="en-US" sz="2000" baseline="-25000" dirty="0"/>
              <a:t>SA</a:t>
            </a:r>
            <a:r>
              <a:rPr lang="en-US" sz="2000" dirty="0"/>
              <a:t>(order complete)</a:t>
            </a:r>
          </a:p>
        </p:txBody>
      </p:sp>
      <p:sp>
        <p:nvSpPr>
          <p:cNvPr id="47" name="Cloud 46"/>
          <p:cNvSpPr/>
          <p:nvPr/>
        </p:nvSpPr>
        <p:spPr bwMode="auto">
          <a:xfrm>
            <a:off x="2880132" y="4827011"/>
            <a:ext cx="2971800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Thanks for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the credit </a:t>
            </a:r>
            <a:b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card info, Bob!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298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BDFB-4DAF-4201-9870-6D63EC8D8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13FCD-6F31-4560-BA30-CCFB20A48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/>
              <a:t>When we lose authentication, we lose data integrity and confidentiality as well.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F8E0A6-787E-4567-B12E-281CAF3A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07D787-2611-448A-8A15-D16F5B5C5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415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92DEA-6C16-4300-B1D9-E01D35400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60CBD-5058-4B77-B599-EF86C0B420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slide deck is the version presented in Section 021 on Friday of Week 7.</a:t>
            </a:r>
          </a:p>
          <a:p>
            <a:r>
              <a:rPr lang="en-US" dirty="0"/>
              <a:t>For the latest version, see the presentation that does not end with -021.pptx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2C7D6D-2C6B-411B-A617-39D8AE75F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F16A4-22E0-4295-8236-D5FC06358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4700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Bob know it is really Alice that sent him a message?</a:t>
            </a:r>
          </a:p>
          <a:p>
            <a:r>
              <a:rPr lang="en-US" dirty="0"/>
              <a:t>Alice needs to </a:t>
            </a:r>
            <a:r>
              <a:rPr lang="en-US" i="1" dirty="0"/>
              <a:t>sign</a:t>
            </a:r>
            <a:r>
              <a:rPr lang="en-US" dirty="0"/>
              <a:t> the message</a:t>
            </a:r>
          </a:p>
          <a:p>
            <a:r>
              <a:rPr lang="en-US" dirty="0"/>
              <a:t>Public-key cryptography can be used for this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775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Gill Sans MT" charset="0"/>
              </a:rPr>
              <a:t>RSA: an important property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322056" y="1422400"/>
            <a:ext cx="635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The following property will be </a:t>
            </a:r>
            <a:r>
              <a:rPr lang="en-US" sz="2800" i="1" dirty="0">
                <a:solidFill>
                  <a:srgbClr val="C00000"/>
                </a:solidFill>
                <a:latin typeface="Gill Sans MT" charset="0"/>
              </a:rPr>
              <a:t>very</a:t>
            </a:r>
            <a:r>
              <a:rPr lang="en-US" sz="2800" dirty="0">
                <a:solidFill>
                  <a:srgbClr val="C00000"/>
                </a:solidFill>
                <a:latin typeface="Gill Sans MT" charset="0"/>
              </a:rPr>
              <a:t> </a:t>
            </a:r>
            <a:r>
              <a:rPr lang="en-US" sz="2800" dirty="0">
                <a:latin typeface="Gill Sans MT" charset="0"/>
              </a:rPr>
              <a:t>useful:</a:t>
            </a:r>
            <a:endParaRPr lang="en-US" sz="2400" dirty="0">
              <a:latin typeface="Gill Sans MT" charset="0"/>
            </a:endParaRPr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1636713" y="2257425"/>
            <a:ext cx="5259387" cy="946150"/>
            <a:chOff x="501" y="1586"/>
            <a:chExt cx="3313" cy="596"/>
          </a:xfrm>
        </p:grpSpPr>
        <p:grpSp>
          <p:nvGrpSpPr>
            <p:cNvPr id="54283" name="Group 5"/>
            <p:cNvGrpSpPr>
              <a:grpSpLocks/>
            </p:cNvGrpSpPr>
            <p:nvPr/>
          </p:nvGrpSpPr>
          <p:grpSpPr bwMode="auto">
            <a:xfrm>
              <a:off x="501" y="1586"/>
              <a:ext cx="1807" cy="594"/>
              <a:chOff x="1328" y="1706"/>
              <a:chExt cx="1807" cy="594"/>
            </a:xfrm>
          </p:grpSpPr>
          <p:grpSp>
            <p:nvGrpSpPr>
              <p:cNvPr id="54290" name="Group 6"/>
              <p:cNvGrpSpPr>
                <a:grpSpLocks/>
              </p:cNvGrpSpPr>
              <p:nvPr/>
            </p:nvGrpSpPr>
            <p:grpSpPr bwMode="auto">
              <a:xfrm>
                <a:off x="1328" y="1811"/>
                <a:ext cx="1807" cy="489"/>
                <a:chOff x="1699" y="1433"/>
                <a:chExt cx="1807" cy="489"/>
              </a:xfrm>
            </p:grpSpPr>
            <p:sp>
              <p:nvSpPr>
                <p:cNvPr id="5429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699" y="1433"/>
                  <a:ext cx="1807" cy="36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(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K  (m)</a:t>
                  </a:r>
                  <a:r>
                    <a:rPr lang="en-US" sz="32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)</a:t>
                  </a:r>
                  <a:r>
                    <a: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  =  m </a:t>
                  </a:r>
                </a:p>
              </p:txBody>
            </p:sp>
            <p:sp>
              <p:nvSpPr>
                <p:cNvPr id="5429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235" y="1631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  <p:sp>
              <p:nvSpPr>
                <p:cNvPr id="5429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1884" y="1620"/>
                  <a:ext cx="246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B</a:t>
                  </a:r>
                  <a:endPara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endParaRPr>
                </a:p>
              </p:txBody>
            </p:sp>
          </p:grpSp>
          <p:sp>
            <p:nvSpPr>
              <p:cNvPr id="54291" name="Text Box 10"/>
              <p:cNvSpPr txBox="1">
                <a:spLocks noChangeArrowheads="1"/>
              </p:cNvSpPr>
              <p:nvPr/>
            </p:nvSpPr>
            <p:spPr bwMode="auto">
              <a:xfrm>
                <a:off x="1523" y="17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4292" name="Text Box 11"/>
              <p:cNvSpPr txBox="1">
                <a:spLocks noChangeArrowheads="1"/>
              </p:cNvSpPr>
              <p:nvPr/>
            </p:nvSpPr>
            <p:spPr bwMode="auto">
              <a:xfrm>
                <a:off x="1842" y="1722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54284" name="Text Box 12"/>
            <p:cNvSpPr txBox="1">
              <a:spLocks noChangeArrowheads="1"/>
            </p:cNvSpPr>
            <p:nvPr/>
          </p:nvSpPr>
          <p:spPr bwMode="auto">
            <a:xfrm>
              <a:off x="2496" y="1704"/>
              <a:ext cx="131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(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K  (m)</a:t>
              </a:r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)</a:t>
              </a:r>
              <a:r>
                <a: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  </a:t>
              </a:r>
            </a:p>
          </p:txBody>
        </p:sp>
        <p:sp>
          <p:nvSpPr>
            <p:cNvPr id="54285" name="Text Box 13"/>
            <p:cNvSpPr txBox="1">
              <a:spLocks noChangeArrowheads="1"/>
            </p:cNvSpPr>
            <p:nvPr/>
          </p:nvSpPr>
          <p:spPr bwMode="auto">
            <a:xfrm>
              <a:off x="3074" y="1887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6" name="Text Box 14"/>
            <p:cNvSpPr txBox="1">
              <a:spLocks noChangeArrowheads="1"/>
            </p:cNvSpPr>
            <p:nvPr/>
          </p:nvSpPr>
          <p:spPr bwMode="auto">
            <a:xfrm>
              <a:off x="2722" y="1891"/>
              <a:ext cx="24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B</a:t>
              </a:r>
              <a:endParaRPr lang="en-US" sz="28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4287" name="Text Box 15"/>
            <p:cNvSpPr txBox="1">
              <a:spLocks noChangeArrowheads="1"/>
            </p:cNvSpPr>
            <p:nvPr/>
          </p:nvSpPr>
          <p:spPr bwMode="auto">
            <a:xfrm>
              <a:off x="2709" y="1636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+</a:t>
              </a:r>
            </a:p>
          </p:txBody>
        </p:sp>
        <p:sp>
          <p:nvSpPr>
            <p:cNvPr id="54288" name="Text Box 16"/>
            <p:cNvSpPr txBox="1">
              <a:spLocks noChangeArrowheads="1"/>
            </p:cNvSpPr>
            <p:nvPr/>
          </p:nvSpPr>
          <p:spPr bwMode="auto">
            <a:xfrm>
              <a:off x="3076" y="1615"/>
              <a:ext cx="18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-</a:t>
              </a:r>
            </a:p>
          </p:txBody>
        </p:sp>
        <p:sp>
          <p:nvSpPr>
            <p:cNvPr id="54289" name="Text Box 17"/>
            <p:cNvSpPr txBox="1">
              <a:spLocks noChangeArrowheads="1"/>
            </p:cNvSpPr>
            <p:nvPr/>
          </p:nvSpPr>
          <p:spPr bwMode="auto">
            <a:xfrm>
              <a:off x="2253" y="1755"/>
              <a:ext cx="22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=</a:t>
              </a:r>
            </a:p>
          </p:txBody>
        </p:sp>
      </p:grpSp>
      <p:sp>
        <p:nvSpPr>
          <p:cNvPr id="54277" name="Text Box 18"/>
          <p:cNvSpPr txBox="1">
            <a:spLocks noChangeArrowheads="1"/>
          </p:cNvSpPr>
          <p:nvPr/>
        </p:nvSpPr>
        <p:spPr bwMode="auto">
          <a:xfrm>
            <a:off x="1163638" y="3487738"/>
            <a:ext cx="29178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public key first, followed by private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8" name="Text Box 19"/>
          <p:cNvSpPr txBox="1">
            <a:spLocks noChangeArrowheads="1"/>
          </p:cNvSpPr>
          <p:nvPr/>
        </p:nvSpPr>
        <p:spPr bwMode="auto">
          <a:xfrm>
            <a:off x="4494213" y="3479800"/>
            <a:ext cx="29178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800" dirty="0">
                <a:latin typeface="Gill Sans MT" charset="0"/>
              </a:rPr>
              <a:t>use private key first, followed by public key </a:t>
            </a:r>
            <a:endParaRPr lang="en-US" sz="2400" dirty="0">
              <a:latin typeface="Gill Sans MT" charset="0"/>
            </a:endParaRPr>
          </a:p>
        </p:txBody>
      </p:sp>
      <p:sp>
        <p:nvSpPr>
          <p:cNvPr id="54279" name="AutoShape 20"/>
          <p:cNvSpPr>
            <a:spLocks/>
          </p:cNvSpPr>
          <p:nvPr/>
        </p:nvSpPr>
        <p:spPr bwMode="auto">
          <a:xfrm rot="5400000">
            <a:off x="2481263" y="2509838"/>
            <a:ext cx="138112" cy="1509712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0" name="AutoShape 21"/>
          <p:cNvSpPr>
            <a:spLocks/>
          </p:cNvSpPr>
          <p:nvPr/>
        </p:nvSpPr>
        <p:spPr bwMode="auto">
          <a:xfrm rot="5400000">
            <a:off x="5753100" y="2501900"/>
            <a:ext cx="138113" cy="1509713"/>
          </a:xfrm>
          <a:prstGeom prst="rightBrace">
            <a:avLst>
              <a:gd name="adj1" fmla="val 910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  <a:latin typeface="Gill Sans MT" charset="0"/>
              <a:cs typeface="Arial" charset="0"/>
            </a:endParaRPr>
          </a:p>
        </p:txBody>
      </p:sp>
      <p:sp>
        <p:nvSpPr>
          <p:cNvPr id="54281" name="Text Box 22"/>
          <p:cNvSpPr txBox="1">
            <a:spLocks noChangeArrowheads="1"/>
          </p:cNvSpPr>
          <p:nvPr/>
        </p:nvSpPr>
        <p:spPr bwMode="auto">
          <a:xfrm>
            <a:off x="2708275" y="5200650"/>
            <a:ext cx="3467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3200" i="1" dirty="0">
                <a:solidFill>
                  <a:srgbClr val="C00000"/>
                </a:solidFill>
                <a:latin typeface="Gill Sans MT" charset="0"/>
              </a:rPr>
              <a:t>result is the same!</a:t>
            </a:r>
            <a:r>
              <a:rPr lang="en-US" sz="3200" dirty="0">
                <a:solidFill>
                  <a:srgbClr val="C00000"/>
                </a:solidFill>
                <a:latin typeface="Gill Sans MT" charset="0"/>
              </a:rPr>
              <a:t> </a:t>
            </a:r>
          </a:p>
        </p:txBody>
      </p:sp>
      <p:pic>
        <p:nvPicPr>
          <p:cNvPr id="54282" name="Picture 16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94" y="1363345"/>
            <a:ext cx="7313612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21</a:t>
            </a:fld>
            <a:endParaRPr lang="en-US" sz="1200" dirty="0">
              <a:latin typeface="Tahoma" charset="0"/>
            </a:endParaRPr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0423" y="6393760"/>
            <a:ext cx="6737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682923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288" y="1425575"/>
            <a:ext cx="8240712" cy="4648200"/>
          </a:xfrm>
        </p:spPr>
        <p:txBody>
          <a:bodyPr/>
          <a:lstStyle/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follows directly from modular arithmetic: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(m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 = m</a:t>
            </a:r>
            <a:r>
              <a:rPr lang="en-US" baseline="30000" dirty="0">
                <a:latin typeface="Gill Sans MT" charset="0"/>
              </a:rPr>
              <a:t>ed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</a:t>
            </a:r>
            <a:r>
              <a:rPr lang="en-US" baseline="30000" dirty="0">
                <a:latin typeface="Gill Sans MT" charset="0"/>
              </a:rPr>
              <a:t>de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(m</a:t>
            </a:r>
            <a:r>
              <a:rPr lang="en-US" baseline="30000" dirty="0">
                <a:latin typeface="Gill Sans MT" charset="0"/>
              </a:rPr>
              <a:t>d</a:t>
            </a:r>
            <a:r>
              <a:rPr lang="en-US" dirty="0">
                <a:latin typeface="Gill Sans MT" charset="0"/>
              </a:rPr>
              <a:t> mod n)</a:t>
            </a:r>
            <a:r>
              <a:rPr lang="en-US" baseline="30000" dirty="0">
                <a:latin typeface="Gill Sans MT" charset="0"/>
              </a:rPr>
              <a:t>e</a:t>
            </a:r>
            <a:r>
              <a:rPr lang="en-US" dirty="0">
                <a:latin typeface="Gill Sans MT" charset="0"/>
              </a:rPr>
              <a:t> mod n</a:t>
            </a:r>
          </a:p>
          <a:p>
            <a:pPr>
              <a:buFont typeface="Wingdings" charset="0"/>
              <a:buNone/>
            </a:pPr>
            <a:r>
              <a:rPr lang="en-US" dirty="0">
                <a:latin typeface="Gill Sans MT" charset="0"/>
              </a:rPr>
              <a:t>                             = m  </a:t>
            </a:r>
            <a:r>
              <a:rPr lang="en-US" i="1" dirty="0">
                <a:latin typeface="Gill Sans MT" charset="0"/>
              </a:rPr>
              <a:t>(as shown in RSA video)</a:t>
            </a:r>
          </a:p>
          <a:p>
            <a:pPr>
              <a:buFont typeface="Wingdings" charset="0"/>
              <a:buNone/>
            </a:pPr>
            <a:endParaRPr lang="en-US" dirty="0">
              <a:latin typeface="Gill Sans MT" charset="0"/>
            </a:endParaRPr>
          </a:p>
        </p:txBody>
      </p:sp>
      <p:grpSp>
        <p:nvGrpSpPr>
          <p:cNvPr id="55299" name="Group 1"/>
          <p:cNvGrpSpPr>
            <a:grpSpLocks/>
          </p:cNvGrpSpPr>
          <p:nvPr/>
        </p:nvGrpSpPr>
        <p:grpSpPr bwMode="auto">
          <a:xfrm>
            <a:off x="423863" y="457200"/>
            <a:ext cx="6591300" cy="946150"/>
            <a:chOff x="478971" y="838200"/>
            <a:chExt cx="6590389" cy="946150"/>
          </a:xfrm>
        </p:grpSpPr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1676400" y="838200"/>
              <a:ext cx="5259388" cy="946150"/>
              <a:chOff x="501" y="1586"/>
              <a:chExt cx="3313" cy="596"/>
            </a:xfrm>
          </p:grpSpPr>
          <p:grpSp>
            <p:nvGrpSpPr>
              <p:cNvPr id="55304" name="Group 6"/>
              <p:cNvGrpSpPr>
                <a:grpSpLocks/>
              </p:cNvGrpSpPr>
              <p:nvPr/>
            </p:nvGrpSpPr>
            <p:grpSpPr bwMode="auto">
              <a:xfrm>
                <a:off x="501" y="1586"/>
                <a:ext cx="1807" cy="591"/>
                <a:chOff x="1328" y="1706"/>
                <a:chExt cx="1807" cy="591"/>
              </a:xfrm>
            </p:grpSpPr>
            <p:grpSp>
              <p:nvGrpSpPr>
                <p:cNvPr id="55311" name="Group 7"/>
                <p:cNvGrpSpPr>
                  <a:grpSpLocks/>
                </p:cNvGrpSpPr>
                <p:nvPr/>
              </p:nvGrpSpPr>
              <p:grpSpPr bwMode="auto">
                <a:xfrm>
                  <a:off x="1328" y="1811"/>
                  <a:ext cx="1807" cy="486"/>
                  <a:chOff x="1699" y="1433"/>
                  <a:chExt cx="1807" cy="486"/>
                </a:xfrm>
              </p:grpSpPr>
              <p:sp>
                <p:nvSpPr>
                  <p:cNvPr id="55314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699" y="1433"/>
                    <a:ext cx="1807" cy="36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(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K  (m)</a:t>
                    </a:r>
                    <a:r>
                      <a:rPr lang="en-US" sz="32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)</a:t>
                    </a:r>
                    <a:r>
                      <a:rPr lang="en-US" sz="28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  =  m </a:t>
                    </a:r>
                  </a:p>
                </p:txBody>
              </p:sp>
              <p:sp>
                <p:nvSpPr>
                  <p:cNvPr id="55315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41" y="1628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  <p:sp>
                <p:nvSpPr>
                  <p:cNvPr id="55316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881" y="1620"/>
                    <a:ext cx="246" cy="29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 xmlns="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xmlns="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  <a:cs typeface="ＭＳ Ｐゴシック" charset="0"/>
                      </a:defRPr>
                    </a:lvl1pPr>
                    <a:lvl2pPr marL="742950" indent="-28575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2pPr>
                    <a:lvl3pPr marL="11430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3pPr>
                    <a:lvl4pPr marL="16002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4pPr>
                    <a:lvl5pPr marL="2057400" indent="-228600"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000">
                        <a:solidFill>
                          <a:schemeClr val="tx1"/>
                        </a:solidFill>
                        <a:latin typeface="Comic Sans MS" charset="0"/>
                        <a:ea typeface="ＭＳ Ｐゴシック" charset="0"/>
                      </a:defRPr>
                    </a:lvl9pPr>
                  </a:lstStyle>
                  <a:p>
                    <a:pPr algn="ctr"/>
                    <a:r>
                      <a:rPr lang="en-US" sz="2400" dirty="0">
                        <a:solidFill>
                          <a:srgbClr val="C00000"/>
                        </a:solidFill>
                        <a:latin typeface="Arial" charset="0"/>
                        <a:cs typeface="Arial" charset="0"/>
                      </a:rPr>
                      <a:t>B</a:t>
                    </a:r>
                    <a:endParaRPr lang="en-US" sz="28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endParaRPr>
                  </a:p>
                </p:txBody>
              </p:sp>
            </p:grpSp>
            <p:sp>
              <p:nvSpPr>
                <p:cNvPr id="55312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505" y="1706"/>
                  <a:ext cx="181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-</a:t>
                  </a:r>
                </a:p>
              </p:txBody>
            </p:sp>
            <p:sp>
              <p:nvSpPr>
                <p:cNvPr id="55313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857" y="1725"/>
                  <a:ext cx="229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 xmlns="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  <a:cs typeface="ＭＳ Ｐゴシック" charset="0"/>
                    </a:defRPr>
                  </a:lvl1pPr>
                  <a:lvl2pPr marL="742950" indent="-28575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2pPr>
                  <a:lvl3pPr marL="11430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3pPr>
                  <a:lvl4pPr marL="16002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4pPr>
                  <a:lvl5pPr marL="2057400" indent="-228600"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>
                      <a:solidFill>
                        <a:schemeClr val="tx1"/>
                      </a:solidFill>
                      <a:latin typeface="Comic Sans MS" charset="0"/>
                      <a:ea typeface="ＭＳ Ｐゴシック" charset="0"/>
                    </a:defRPr>
                  </a:lvl9pPr>
                </a:lstStyle>
                <a:p>
                  <a:pPr algn="ctr"/>
                  <a:r>
                    <a:rPr lang="en-US" sz="2400" dirty="0">
                      <a:solidFill>
                        <a:srgbClr val="C00000"/>
                      </a:solidFill>
                      <a:latin typeface="Arial" charset="0"/>
                      <a:cs typeface="Arial" charset="0"/>
                    </a:rPr>
                    <a:t>+</a:t>
                  </a:r>
                </a:p>
              </p:txBody>
            </p:sp>
          </p:grpSp>
          <p:sp>
            <p:nvSpPr>
              <p:cNvPr id="55305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55306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7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5308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55309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55310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55302" name="Text Box 33"/>
            <p:cNvSpPr txBox="1">
              <a:spLocks noChangeArrowheads="1"/>
            </p:cNvSpPr>
            <p:nvPr/>
          </p:nvSpPr>
          <p:spPr bwMode="auto">
            <a:xfrm>
              <a:off x="478971" y="881742"/>
              <a:ext cx="1282146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400" dirty="0">
                  <a:solidFill>
                    <a:srgbClr val="000099"/>
                  </a:solidFill>
                  <a:latin typeface="Gill Sans MT" charset="0"/>
                </a:rPr>
                <a:t>Why</a:t>
              </a:r>
            </a:p>
          </p:txBody>
        </p:sp>
        <p:sp>
          <p:nvSpPr>
            <p:cNvPr id="55303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pic>
        <p:nvPicPr>
          <p:cNvPr id="55300" name="Picture 18" descr="underline_base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723" y="1371466"/>
            <a:ext cx="6399212" cy="17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Slide Number Placeholder 5"/>
          <p:cNvSpPr txBox="1">
            <a:spLocks/>
          </p:cNvSpPr>
          <p:nvPr/>
        </p:nvSpPr>
        <p:spPr>
          <a:xfrm>
            <a:off x="8456154" y="6512521"/>
            <a:ext cx="687846" cy="27231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1200" dirty="0">
                <a:latin typeface="Tahoma" charset="0"/>
              </a:rPr>
              <a:t>8-</a:t>
            </a:r>
            <a:fld id="{8E8C6E93-DF5B-BC4B-80F9-500DED1EEDCC}" type="slidenum">
              <a:rPr lang="en-US" sz="1200" smtClean="0">
                <a:latin typeface="Tahoma" charset="0"/>
              </a:rPr>
              <a:pPr/>
              <a:t>22</a:t>
            </a:fld>
            <a:endParaRPr lang="en-US" sz="1200" dirty="0">
              <a:latin typeface="Tahoma" charset="0"/>
            </a:endParaRPr>
          </a:p>
        </p:txBody>
      </p:sp>
      <p:sp>
        <p:nvSpPr>
          <p:cNvPr id="2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7831561" y="6508279"/>
            <a:ext cx="721408" cy="2548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200" dirty="0">
                <a:solidFill>
                  <a:srgbClr val="000000"/>
                </a:solidFill>
                <a:latin typeface="Tahoma" charset="0"/>
                <a:cs typeface="Arial" charset="0"/>
              </a:rPr>
              <a:t>Security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0423" y="6393760"/>
            <a:ext cx="6814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</p:spTree>
    <p:extLst>
      <p:ext uri="{BB962C8B-B14F-4D97-AF65-F5344CB8AC3E}">
        <p14:creationId xmlns:p14="http://schemas.microsoft.com/office/powerpoint/2010/main" val="2460542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point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794"/>
            <a:ext cx="8229600" cy="4411662"/>
          </a:xfrm>
        </p:spPr>
        <p:txBody>
          <a:bodyPr/>
          <a:lstStyle/>
          <a:p>
            <a:r>
              <a:rPr lang="en-US" dirty="0"/>
              <a:t>If I receive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only Bob could have signed it, because only Bob has Bob's private key K</a:t>
            </a:r>
            <a:r>
              <a:rPr lang="en-US" baseline="-25000" dirty="0"/>
              <a:t>B</a:t>
            </a:r>
          </a:p>
          <a:p>
            <a:r>
              <a:rPr lang="en-US" dirty="0"/>
              <a:t>I can recover the message like this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m makes sense, it must be a message from Bob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3610994" y="2317750"/>
            <a:ext cx="2449853" cy="908050"/>
            <a:chOff x="4546600" y="869950"/>
            <a:chExt cx="2449513" cy="908050"/>
          </a:xfrm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4546600" y="869950"/>
              <a:ext cx="2449513" cy="908050"/>
              <a:chOff x="2309" y="1606"/>
              <a:chExt cx="1543" cy="572"/>
            </a:xfrm>
          </p:grpSpPr>
          <p:sp>
            <p:nvSpPr>
              <p:cNvPr id="20" name="Text Box 8"/>
              <p:cNvSpPr txBox="1">
                <a:spLocks noChangeArrowheads="1"/>
              </p:cNvSpPr>
              <p:nvPr/>
            </p:nvSpPr>
            <p:spPr bwMode="auto">
              <a:xfrm>
                <a:off x="2348" y="1733"/>
                <a:ext cx="549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c =</a:t>
                </a: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2698" y="1697"/>
                <a:ext cx="1154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12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16" name="Text Box 18"/>
              <p:cNvSpPr txBox="1">
                <a:spLocks noChangeArrowheads="1"/>
              </p:cNvSpPr>
              <p:nvPr/>
            </p:nvSpPr>
            <p:spPr bwMode="auto">
              <a:xfrm>
                <a:off x="2309" y="1755"/>
                <a:ext cx="11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endParaRPr lang="en-US" sz="24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18470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endParaRPr lang="en-US" sz="3200" dirty="0">
                <a:solidFill>
                  <a:srgbClr val="C00000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24" name="Group 1"/>
          <p:cNvGrpSpPr>
            <a:grpSpLocks/>
          </p:cNvGrpSpPr>
          <p:nvPr/>
        </p:nvGrpSpPr>
        <p:grpSpPr bwMode="auto">
          <a:xfrm>
            <a:off x="2890059" y="4742772"/>
            <a:ext cx="3309030" cy="914400"/>
            <a:chOff x="3760788" y="869950"/>
            <a:chExt cx="3308572" cy="914400"/>
          </a:xfrm>
        </p:grpSpPr>
        <p:grpSp>
          <p:nvGrpSpPr>
            <p:cNvPr id="25" name="Group 5"/>
            <p:cNvGrpSpPr>
              <a:grpSpLocks/>
            </p:cNvGrpSpPr>
            <p:nvPr/>
          </p:nvGrpSpPr>
          <p:grpSpPr bwMode="auto">
            <a:xfrm>
              <a:off x="3760788" y="869950"/>
              <a:ext cx="3175001" cy="914400"/>
              <a:chOff x="1814" y="1606"/>
              <a:chExt cx="2000" cy="576"/>
            </a:xfrm>
          </p:grpSpPr>
          <p:sp>
            <p:nvSpPr>
              <p:cNvPr id="27" name="Text Box 8"/>
              <p:cNvSpPr txBox="1">
                <a:spLocks noChangeArrowheads="1"/>
              </p:cNvSpPr>
              <p:nvPr/>
            </p:nvSpPr>
            <p:spPr bwMode="auto">
              <a:xfrm>
                <a:off x="1814" y="1733"/>
                <a:ext cx="493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m </a:t>
                </a:r>
              </a:p>
            </p:txBody>
          </p: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auto">
              <a:xfrm>
                <a:off x="2496" y="1704"/>
                <a:ext cx="1318" cy="3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(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K  (m)</a:t>
                </a:r>
                <a:r>
                  <a:rPr lang="en-US" sz="32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)</a:t>
                </a:r>
                <a:r>
                  <a:rPr lang="en-US" sz="28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  </a:t>
                </a:r>
              </a:p>
            </p:txBody>
          </p:sp>
          <p:sp>
            <p:nvSpPr>
              <p:cNvPr id="29" name="Text Box 14"/>
              <p:cNvSpPr txBox="1">
                <a:spLocks noChangeArrowheads="1"/>
              </p:cNvSpPr>
              <p:nvPr/>
            </p:nvSpPr>
            <p:spPr bwMode="auto">
              <a:xfrm>
                <a:off x="3077" y="1887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Text Box 15"/>
              <p:cNvSpPr txBox="1">
                <a:spLocks noChangeArrowheads="1"/>
              </p:cNvSpPr>
              <p:nvPr/>
            </p:nvSpPr>
            <p:spPr bwMode="auto">
              <a:xfrm>
                <a:off x="2716" y="1891"/>
                <a:ext cx="246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B</a:t>
                </a:r>
                <a:endParaRPr lang="en-US" sz="2800" dirty="0">
                  <a:solidFill>
                    <a:srgbClr val="C00000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Text Box 16"/>
              <p:cNvSpPr txBox="1">
                <a:spLocks noChangeArrowheads="1"/>
              </p:cNvSpPr>
              <p:nvPr/>
            </p:nvSpPr>
            <p:spPr bwMode="auto">
              <a:xfrm>
                <a:off x="2694" y="1636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+</a:t>
                </a:r>
              </a:p>
            </p:txBody>
          </p:sp>
          <p:sp>
            <p:nvSpPr>
              <p:cNvPr id="32" name="Text Box 17"/>
              <p:cNvSpPr txBox="1">
                <a:spLocks noChangeArrowheads="1"/>
              </p:cNvSpPr>
              <p:nvPr/>
            </p:nvSpPr>
            <p:spPr bwMode="auto">
              <a:xfrm>
                <a:off x="3079" y="1606"/>
                <a:ext cx="181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-</a:t>
                </a:r>
              </a:p>
            </p:txBody>
          </p:sp>
          <p:sp>
            <p:nvSpPr>
              <p:cNvPr id="33" name="Text Box 18"/>
              <p:cNvSpPr txBox="1">
                <a:spLocks noChangeArrowheads="1"/>
              </p:cNvSpPr>
              <p:nvPr/>
            </p:nvSpPr>
            <p:spPr bwMode="auto">
              <a:xfrm>
                <a:off x="2253" y="1755"/>
                <a:ext cx="229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sz="2400" dirty="0">
                    <a:solidFill>
                      <a:srgbClr val="C00000"/>
                    </a:solidFill>
                    <a:latin typeface="Arial" charset="0"/>
                    <a:cs typeface="Arial" charset="0"/>
                  </a:rPr>
                  <a:t>=</a:t>
                </a:r>
              </a:p>
            </p:txBody>
          </p:sp>
        </p:grpSp>
        <p:sp>
          <p:nvSpPr>
            <p:cNvPr id="26" name="Text Box 34"/>
            <p:cNvSpPr txBox="1">
              <a:spLocks noChangeArrowheads="1"/>
            </p:cNvSpPr>
            <p:nvPr/>
          </p:nvSpPr>
          <p:spPr bwMode="auto">
            <a:xfrm>
              <a:off x="6657068" y="1005114"/>
              <a:ext cx="412292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3200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?</a:t>
              </a:r>
            </a:p>
          </p:txBody>
        </p:sp>
      </p:grp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5604881" y="3670572"/>
            <a:ext cx="28737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/>
            <a:r>
              <a:rPr lang="en-US" sz="2400" dirty="0">
                <a:solidFill>
                  <a:srgbClr val="C00000"/>
                </a:solidFill>
                <a:latin typeface="Arial" charset="0"/>
                <a:cs typeface="Arial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1938950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FD846-A6C2-4850-B042-96090A8F2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070" y="954088"/>
            <a:ext cx="7543800" cy="1295400"/>
          </a:xfrm>
        </p:spPr>
        <p:txBody>
          <a:bodyPr/>
          <a:lstStyle/>
          <a:p>
            <a:r>
              <a:rPr lang="en-US" dirty="0"/>
              <a:t>Suppose, for a moment,</a:t>
            </a:r>
            <a:br>
              <a:rPr lang="en-US" dirty="0"/>
            </a:br>
            <a:r>
              <a:rPr lang="en-US" dirty="0"/>
              <a:t>that Bob has Alice’s public key</a:t>
            </a:r>
            <a:br>
              <a:rPr lang="en-US" dirty="0"/>
            </a:br>
            <a:r>
              <a:rPr lang="en-US" dirty="0"/>
              <a:t>already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9EEE7-C25D-4D4A-9CFE-E0332D98F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EB77D-A63A-447F-9373-06056CD7C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5C56FD-2C93-4DCF-AF55-AE5B49DA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4274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074E8-631B-483E-9A12-DEFB36A0E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B7CFD-26B4-434A-AE3A-F0DF7BD11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[In class, we sketched on the board how Alice and Bob can use already-shared keys to sign and encrypt new messages]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[To obtain both confidentiality and data integrity]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B12B86-5FF4-4F4D-9656-54DABFE66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CS2911 Dr. 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9E7B44-0F54-4FE9-8BAA-855F3EB1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781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5029200" cy="3810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The content of this video is based in part on lecture slides from a very good textbook, and used with the author’s permission:</a:t>
            </a:r>
          </a:p>
          <a:p>
            <a:pPr marL="0" indent="0">
              <a:buNone/>
            </a:pPr>
            <a:r>
              <a:rPr lang="en-US" sz="2400" i="1" dirty="0"/>
              <a:t>Computer Networking: A Top-Down Approach</a:t>
            </a:r>
            <a:r>
              <a:rPr lang="en-US" sz="2400" dirty="0"/>
              <a:t>, 7</a:t>
            </a:r>
            <a:r>
              <a:rPr lang="en-US" sz="2400" baseline="30000" dirty="0"/>
              <a:t>th</a:t>
            </a:r>
            <a:r>
              <a:rPr lang="en-US" sz="2400" dirty="0"/>
              <a:t> edition, by Jim Kurose and Keith Ross</a:t>
            </a:r>
          </a:p>
          <a:p>
            <a:pPr marL="0" indent="0">
              <a:buNone/>
            </a:pPr>
            <a:r>
              <a:rPr lang="en-US" sz="2400" dirty="0"/>
              <a:t>Publisher: Pearson, 2017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350" y="1447800"/>
            <a:ext cx="2298700" cy="277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https://www.pearsonhighered.com/assets/bigcovers/0/1/3/3/013359414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793" y="1417638"/>
            <a:ext cx="2743200" cy="3392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882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Sniffer (e.g. Wireshark)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948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3331471" y="3124201"/>
            <a:ext cx="950072" cy="1448800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 flipH="1">
            <a:off x="4724399" y="3517329"/>
            <a:ext cx="567592" cy="93442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2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1: Symmetric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522288" y="4671041"/>
            <a:ext cx="56971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68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88071" name="Freeform 6"/>
          <p:cNvSpPr>
            <a:spLocks/>
          </p:cNvSpPr>
          <p:nvPr/>
        </p:nvSpPr>
        <p:spPr bwMode="auto">
          <a:xfrm>
            <a:off x="3785729" y="2767806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072" name="Line 7"/>
          <p:cNvSpPr>
            <a:spLocks noChangeShapeType="1"/>
          </p:cNvSpPr>
          <p:nvPr/>
        </p:nvSpPr>
        <p:spPr bwMode="auto">
          <a:xfrm>
            <a:off x="1330997" y="2731295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73" name="Picture 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254922" y="1997870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74" name="Picture 9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917" y="2686844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075" name="Group 10"/>
          <p:cNvGrpSpPr>
            <a:grpSpLocks/>
          </p:cNvGrpSpPr>
          <p:nvPr/>
        </p:nvGrpSpPr>
        <p:grpSpPr bwMode="auto">
          <a:xfrm>
            <a:off x="1827885" y="2247107"/>
            <a:ext cx="754063" cy="738188"/>
            <a:chOff x="1645" y="257"/>
            <a:chExt cx="475" cy="465"/>
          </a:xfrm>
        </p:grpSpPr>
        <p:sp>
          <p:nvSpPr>
            <p:cNvPr id="88134" name="Rectangle 11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35" name="Text Box 12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36" name="Text Box 13"/>
            <p:cNvSpPr txBox="1">
              <a:spLocks noChangeArrowheads="1"/>
            </p:cNvSpPr>
            <p:nvPr/>
          </p:nvSpPr>
          <p:spPr bwMode="auto">
            <a:xfrm>
              <a:off x="1847" y="257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080" name="Text Box 26"/>
          <p:cNvSpPr txBox="1">
            <a:spLocks noChangeArrowheads="1"/>
          </p:cNvSpPr>
          <p:nvPr/>
        </p:nvSpPr>
        <p:spPr bwMode="auto">
          <a:xfrm>
            <a:off x="2572422" y="2351882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88084" name="Text Box 32"/>
          <p:cNvSpPr txBox="1">
            <a:spLocks noChangeArrowheads="1"/>
          </p:cNvSpPr>
          <p:nvPr/>
        </p:nvSpPr>
        <p:spPr bwMode="auto">
          <a:xfrm>
            <a:off x="954760" y="2510632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085" name="Text Box 33"/>
          <p:cNvSpPr txBox="1">
            <a:spLocks noChangeArrowheads="1"/>
          </p:cNvSpPr>
          <p:nvPr/>
        </p:nvSpPr>
        <p:spPr bwMode="auto">
          <a:xfrm>
            <a:off x="6751179" y="2909094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6" name="Text Box 34"/>
          <p:cNvSpPr txBox="1">
            <a:spLocks noChangeArrowheads="1"/>
          </p:cNvSpPr>
          <p:nvPr/>
        </p:nvSpPr>
        <p:spPr bwMode="auto">
          <a:xfrm>
            <a:off x="1823122" y="1888332"/>
            <a:ext cx="48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88087" name="Line 35"/>
          <p:cNvSpPr>
            <a:spLocks noChangeShapeType="1"/>
          </p:cNvSpPr>
          <p:nvPr/>
        </p:nvSpPr>
        <p:spPr bwMode="auto">
          <a:xfrm>
            <a:off x="2235872" y="2174082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2" name="Line 42"/>
          <p:cNvSpPr>
            <a:spLocks noChangeShapeType="1"/>
          </p:cNvSpPr>
          <p:nvPr/>
        </p:nvSpPr>
        <p:spPr bwMode="auto">
          <a:xfrm>
            <a:off x="2561310" y="2767806"/>
            <a:ext cx="1359357" cy="2873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093" name="Line 43"/>
          <p:cNvSpPr>
            <a:spLocks noChangeShapeType="1"/>
          </p:cNvSpPr>
          <p:nvPr/>
        </p:nvSpPr>
        <p:spPr bwMode="auto">
          <a:xfrm flipV="1">
            <a:off x="5031917" y="3047206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094" name="Picture 44" descr="BS00592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217" y="2664619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95" name="Text Box 45"/>
          <p:cNvSpPr txBox="1">
            <a:spLocks noChangeArrowheads="1"/>
          </p:cNvSpPr>
          <p:nvPr/>
        </p:nvSpPr>
        <p:spPr bwMode="auto">
          <a:xfrm>
            <a:off x="3987005" y="2470781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sp>
        <p:nvSpPr>
          <p:cNvPr id="88096" name="Freeform 46"/>
          <p:cNvSpPr>
            <a:spLocks/>
          </p:cNvSpPr>
          <p:nvPr/>
        </p:nvSpPr>
        <p:spPr bwMode="auto">
          <a:xfrm flipH="1">
            <a:off x="5814554" y="2453481"/>
            <a:ext cx="857250" cy="569119"/>
          </a:xfrm>
          <a:custGeom>
            <a:avLst/>
            <a:gdLst>
              <a:gd name="T0" fmla="*/ 0 w 476"/>
              <a:gd name="T1" fmla="*/ 0 h 247"/>
              <a:gd name="T2" fmla="*/ 476 w 476"/>
              <a:gd name="T3" fmla="*/ 0 h 247"/>
              <a:gd name="T4" fmla="*/ 476 w 476"/>
              <a:gd name="T5" fmla="*/ 247 h 247"/>
              <a:gd name="T6" fmla="*/ 0 60000 65536"/>
              <a:gd name="T7" fmla="*/ 0 60000 65536"/>
              <a:gd name="T8" fmla="*/ 0 60000 65536"/>
              <a:gd name="T9" fmla="*/ 0 w 476"/>
              <a:gd name="T10" fmla="*/ 0 h 247"/>
              <a:gd name="T11" fmla="*/ 476 w 476"/>
              <a:gd name="T12" fmla="*/ 247 h 24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76" h="247">
                <a:moveTo>
                  <a:pt x="0" y="0"/>
                </a:moveTo>
                <a:lnTo>
                  <a:pt x="476" y="0"/>
                </a:lnTo>
                <a:lnTo>
                  <a:pt x="476" y="24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88097" name="Group 47"/>
          <p:cNvGrpSpPr>
            <a:grpSpLocks/>
          </p:cNvGrpSpPr>
          <p:nvPr/>
        </p:nvGrpSpPr>
        <p:grpSpPr bwMode="auto">
          <a:xfrm>
            <a:off x="6640054" y="1945481"/>
            <a:ext cx="754063" cy="739775"/>
            <a:chOff x="1645" y="256"/>
            <a:chExt cx="475" cy="466"/>
          </a:xfrm>
        </p:grpSpPr>
        <p:sp>
          <p:nvSpPr>
            <p:cNvPr id="88119" name="Rectangle 48"/>
            <p:cNvSpPr>
              <a:spLocks noChangeArrowheads="1"/>
            </p:cNvSpPr>
            <p:nvPr/>
          </p:nvSpPr>
          <p:spPr bwMode="auto">
            <a:xfrm>
              <a:off x="1645" y="439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88120" name="Text Box 49"/>
            <p:cNvSpPr txBox="1">
              <a:spLocks noChangeArrowheads="1"/>
            </p:cNvSpPr>
            <p:nvPr/>
          </p:nvSpPr>
          <p:spPr bwMode="auto">
            <a:xfrm>
              <a:off x="1654" y="456"/>
              <a:ext cx="4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88121" name="Text Box 50"/>
            <p:cNvSpPr txBox="1">
              <a:spLocks noChangeArrowheads="1"/>
            </p:cNvSpPr>
            <p:nvPr/>
          </p:nvSpPr>
          <p:spPr bwMode="auto">
            <a:xfrm>
              <a:off x="1876" y="256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</p:grpSp>
      <p:sp>
        <p:nvSpPr>
          <p:cNvPr id="88100" name="Line 57"/>
          <p:cNvSpPr>
            <a:spLocks noChangeShapeType="1"/>
          </p:cNvSpPr>
          <p:nvPr/>
        </p:nvSpPr>
        <p:spPr bwMode="auto">
          <a:xfrm>
            <a:off x="6795629" y="2721769"/>
            <a:ext cx="28575" cy="7683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8101" name="Picture 58" descr="BS00768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160754" y="301228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106" name="Line 65"/>
          <p:cNvSpPr>
            <a:spLocks noChangeShapeType="1"/>
          </p:cNvSpPr>
          <p:nvPr/>
        </p:nvSpPr>
        <p:spPr bwMode="auto">
          <a:xfrm>
            <a:off x="7405229" y="2458244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8107" name="Text Box 66"/>
          <p:cNvSpPr txBox="1">
            <a:spLocks noChangeArrowheads="1"/>
          </p:cNvSpPr>
          <p:nvPr/>
        </p:nvSpPr>
        <p:spPr bwMode="auto">
          <a:xfrm>
            <a:off x="7898942" y="2251869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88109" name="Text Box 68"/>
          <p:cNvSpPr txBox="1">
            <a:spLocks noChangeArrowheads="1"/>
          </p:cNvSpPr>
          <p:nvPr/>
        </p:nvSpPr>
        <p:spPr bwMode="auto">
          <a:xfrm>
            <a:off x="5701842" y="2064544"/>
            <a:ext cx="8794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K</a:t>
            </a:r>
            <a:r>
              <a:rPr lang="en-US" baseline="-25000" dirty="0">
                <a:latin typeface="Arial" charset="0"/>
                <a:cs typeface="Arial" charset="0"/>
              </a:rPr>
              <a:t>S</a:t>
            </a:r>
            <a:r>
              <a:rPr lang="en-US" sz="1800" dirty="0">
                <a:latin typeface="Arial" charset="0"/>
                <a:cs typeface="Arial" charset="0"/>
              </a:rPr>
              <a:t>(m )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59916" y="5871370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2" name="Cloud 1"/>
          <p:cNvSpPr/>
          <p:nvPr/>
        </p:nvSpPr>
        <p:spPr bwMode="auto">
          <a:xfrm>
            <a:off x="5334000" y="3733800"/>
            <a:ext cx="3466077" cy="1371600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Problem: How to get K</a:t>
            </a:r>
            <a:r>
              <a:rPr lang="en-US" baseline="-25000" dirty="0"/>
              <a:t>s</a:t>
            </a:r>
            <a:r>
              <a:rPr lang="en-US" dirty="0"/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Bob without Trudy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intercepting?</a:t>
            </a:r>
            <a:br>
              <a:rPr lang="en-US" baseline="0" dirty="0"/>
            </a:b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pic>
        <p:nvPicPr>
          <p:cNvPr id="7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8" y="2899253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4" descr="Smiling Boy by SavanaPric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177063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  <a:endParaRPr lang="en-US" sz="2400" baseline="-250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 public key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 to Alice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2358260" y="3042178"/>
            <a:ext cx="798513" cy="530225"/>
            <a:chOff x="3501" y="648"/>
            <a:chExt cx="503" cy="334"/>
          </a:xfrm>
        </p:grpSpPr>
        <p:sp>
          <p:nvSpPr>
            <p:cNvPr id="105" name="Text Box 28"/>
            <p:cNvSpPr txBox="1">
              <a:spLocks noChangeArrowheads="1"/>
            </p:cNvSpPr>
            <p:nvPr/>
          </p:nvSpPr>
          <p:spPr bwMode="auto">
            <a:xfrm>
              <a:off x="3501" y="749"/>
              <a:ext cx="50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106" name="Text Box 29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grpSp>
        <p:nvGrpSpPr>
          <p:cNvPr id="91" name="Group 69"/>
          <p:cNvGrpSpPr>
            <a:grpSpLocks/>
          </p:cNvGrpSpPr>
          <p:nvPr/>
        </p:nvGrpSpPr>
        <p:grpSpPr bwMode="auto">
          <a:xfrm>
            <a:off x="5651529" y="3512048"/>
            <a:ext cx="862013" cy="530225"/>
            <a:chOff x="3501" y="648"/>
            <a:chExt cx="543" cy="334"/>
          </a:xfrm>
        </p:grpSpPr>
        <p:sp>
          <p:nvSpPr>
            <p:cNvPr id="92" name="Text Box 70"/>
            <p:cNvSpPr txBox="1">
              <a:spLocks noChangeArrowheads="1"/>
            </p:cNvSpPr>
            <p:nvPr/>
          </p:nvSpPr>
          <p:spPr bwMode="auto">
            <a:xfrm>
              <a:off x="3501" y="749"/>
              <a:ext cx="54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sp>
          <p:nvSpPr>
            <p:cNvPr id="93" name="Text Box 71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11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4" name="Text Box 3"/>
          <p:cNvSpPr txBox="1">
            <a:spLocks noChangeArrowheads="1"/>
          </p:cNvSpPr>
          <p:nvPr/>
        </p:nvSpPr>
        <p:spPr bwMode="auto">
          <a:xfrm>
            <a:off x="376862" y="5412404"/>
            <a:ext cx="594438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Bob's public key K</a:t>
            </a:r>
            <a:r>
              <a:rPr lang="en-US" sz="2400" baseline="-25000" dirty="0">
                <a:latin typeface="Gill Sans MT" charset="0"/>
              </a:rPr>
              <a:t>B </a:t>
            </a:r>
            <a:endParaRPr lang="en-US" altLang="ja-JP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 to Bob</a:t>
            </a:r>
          </a:p>
        </p:txBody>
      </p: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5861412" y="564407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7" name="Text Box 29"/>
          <p:cNvSpPr txBox="1">
            <a:spLocks noChangeArrowheads="1"/>
          </p:cNvSpPr>
          <p:nvPr/>
        </p:nvSpPr>
        <p:spPr bwMode="auto">
          <a:xfrm>
            <a:off x="1751543" y="6068164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Text Box 66"/>
          <p:cNvSpPr txBox="1">
            <a:spLocks noChangeArrowheads="1"/>
          </p:cNvSpPr>
          <p:nvPr/>
        </p:nvSpPr>
        <p:spPr bwMode="auto">
          <a:xfrm>
            <a:off x="8072438" y="3441245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496273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2: Public/private keys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522288" y="1341438"/>
            <a:ext cx="67303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>
              <a:buClr>
                <a:srgbClr val="000099"/>
              </a:buClr>
              <a:buSzPct val="75000"/>
            </a:pPr>
            <a:r>
              <a:rPr lang="en-US" sz="2400" dirty="0">
                <a:latin typeface="Gill Sans MT" charset="0"/>
              </a:rPr>
              <a:t> Alice wants to send confidential message, m, to Bob.</a:t>
            </a:r>
          </a:p>
        </p:txBody>
      </p:sp>
      <p:sp>
        <p:nvSpPr>
          <p:cNvPr id="76" name="Text Box 3"/>
          <p:cNvSpPr txBox="1">
            <a:spLocks noChangeArrowheads="1"/>
          </p:cNvSpPr>
          <p:nvPr/>
        </p:nvSpPr>
        <p:spPr bwMode="auto">
          <a:xfrm>
            <a:off x="442940" y="4603223"/>
            <a:ext cx="65293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 (final step):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 private key K</a:t>
            </a:r>
            <a:r>
              <a:rPr lang="en-US" sz="2400" baseline="-25000" dirty="0">
                <a:latin typeface="Gill Sans MT" charset="0"/>
              </a:rPr>
              <a:t>B 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</a:t>
            </a:r>
            <a:br>
              <a:rPr lang="en-US" sz="2400" dirty="0">
                <a:latin typeface="Gill Sans MT" charset="0"/>
              </a:rPr>
            </a:br>
            <a:r>
              <a:rPr lang="en-US" sz="2400" dirty="0">
                <a:latin typeface="Gill Sans MT" charset="0"/>
              </a:rPr>
              <a:t> (because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(m)) = m)</a:t>
            </a:r>
            <a:endParaRPr lang="en-US" sz="2400" baseline="-250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43" name="Freeform 6"/>
          <p:cNvSpPr>
            <a:spLocks/>
          </p:cNvSpPr>
          <p:nvPr/>
        </p:nvSpPr>
        <p:spPr bwMode="auto">
          <a:xfrm>
            <a:off x="3943378" y="2740523"/>
            <a:ext cx="1335088" cy="782638"/>
          </a:xfrm>
          <a:custGeom>
            <a:avLst/>
            <a:gdLst>
              <a:gd name="T0" fmla="*/ 0 w 2135"/>
              <a:gd name="T1" fmla="*/ 0 h 1662"/>
              <a:gd name="T2" fmla="*/ 0 w 2135"/>
              <a:gd name="T3" fmla="*/ 0 h 1662"/>
              <a:gd name="T4" fmla="*/ 2 w 2135"/>
              <a:gd name="T5" fmla="*/ 0 h 1662"/>
              <a:gd name="T6" fmla="*/ 4 w 2135"/>
              <a:gd name="T7" fmla="*/ 0 h 1662"/>
              <a:gd name="T8" fmla="*/ 7 w 2135"/>
              <a:gd name="T9" fmla="*/ 0 h 1662"/>
              <a:gd name="T10" fmla="*/ 7 w 2135"/>
              <a:gd name="T11" fmla="*/ 1 h 1662"/>
              <a:gd name="T12" fmla="*/ 6 w 2135"/>
              <a:gd name="T13" fmla="*/ 1 h 1662"/>
              <a:gd name="T14" fmla="*/ 3 w 2135"/>
              <a:gd name="T15" fmla="*/ 1 h 1662"/>
              <a:gd name="T16" fmla="*/ 2 w 2135"/>
              <a:gd name="T17" fmla="*/ 1 h 1662"/>
              <a:gd name="T18" fmla="*/ 1 w 2135"/>
              <a:gd name="T19" fmla="*/ 1 h 1662"/>
              <a:gd name="T20" fmla="*/ 0 w 2135"/>
              <a:gd name="T21" fmla="*/ 0 h 166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135"/>
              <a:gd name="T34" fmla="*/ 0 h 1662"/>
              <a:gd name="T35" fmla="*/ 2135 w 2135"/>
              <a:gd name="T36" fmla="*/ 1662 h 166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135" h="1662">
                <a:moveTo>
                  <a:pt x="27" y="652"/>
                </a:moveTo>
                <a:cubicBezTo>
                  <a:pt x="14" y="487"/>
                  <a:pt x="0" y="152"/>
                  <a:pt x="105" y="76"/>
                </a:cubicBezTo>
                <a:cubicBezTo>
                  <a:pt x="210" y="0"/>
                  <a:pt x="473" y="192"/>
                  <a:pt x="657" y="196"/>
                </a:cubicBezTo>
                <a:cubicBezTo>
                  <a:pt x="841" y="200"/>
                  <a:pt x="985" y="65"/>
                  <a:pt x="1209" y="100"/>
                </a:cubicBezTo>
                <a:cubicBezTo>
                  <a:pt x="1433" y="135"/>
                  <a:pt x="1867" y="232"/>
                  <a:pt x="2001" y="406"/>
                </a:cubicBezTo>
                <a:cubicBezTo>
                  <a:pt x="2135" y="580"/>
                  <a:pt x="2083" y="945"/>
                  <a:pt x="2013" y="1144"/>
                </a:cubicBezTo>
                <a:cubicBezTo>
                  <a:pt x="1943" y="1343"/>
                  <a:pt x="1781" y="1538"/>
                  <a:pt x="1581" y="1600"/>
                </a:cubicBezTo>
                <a:cubicBezTo>
                  <a:pt x="1381" y="1662"/>
                  <a:pt x="993" y="1571"/>
                  <a:pt x="813" y="1516"/>
                </a:cubicBezTo>
                <a:cubicBezTo>
                  <a:pt x="633" y="1461"/>
                  <a:pt x="606" y="1345"/>
                  <a:pt x="501" y="1270"/>
                </a:cubicBezTo>
                <a:cubicBezTo>
                  <a:pt x="396" y="1195"/>
                  <a:pt x="262" y="1169"/>
                  <a:pt x="183" y="1066"/>
                </a:cubicBezTo>
                <a:cubicBezTo>
                  <a:pt x="104" y="963"/>
                  <a:pt x="25" y="819"/>
                  <a:pt x="27" y="652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46" name="Picture 9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65" y="2659561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Line 42"/>
          <p:cNvSpPr>
            <a:spLocks noChangeShapeType="1"/>
          </p:cNvSpPr>
          <p:nvPr/>
        </p:nvSpPr>
        <p:spPr bwMode="auto">
          <a:xfrm flipV="1">
            <a:off x="2372547" y="3027861"/>
            <a:ext cx="1705768" cy="4448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5" name="Line 43"/>
          <p:cNvSpPr>
            <a:spLocks noChangeShapeType="1"/>
          </p:cNvSpPr>
          <p:nvPr/>
        </p:nvSpPr>
        <p:spPr bwMode="auto">
          <a:xfrm flipV="1">
            <a:off x="5189565" y="3019923"/>
            <a:ext cx="76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6" name="Picture 44" descr="BS00592_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65" y="2637336"/>
            <a:ext cx="544513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Text Box 45"/>
          <p:cNvSpPr txBox="1">
            <a:spLocks noChangeArrowheads="1"/>
          </p:cNvSpPr>
          <p:nvPr/>
        </p:nvSpPr>
        <p:spPr bwMode="auto">
          <a:xfrm>
            <a:off x="4060852" y="2495519"/>
            <a:ext cx="966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1800" dirty="0">
                <a:latin typeface="Arial" charset="0"/>
                <a:cs typeface="Arial" charset="0"/>
              </a:rPr>
              <a:t>Internet</a:t>
            </a:r>
          </a:p>
        </p:txBody>
      </p:sp>
      <p:grpSp>
        <p:nvGrpSpPr>
          <p:cNvPr id="71" name="Group 52"/>
          <p:cNvGrpSpPr>
            <a:grpSpLocks/>
          </p:cNvGrpSpPr>
          <p:nvPr/>
        </p:nvGrpSpPr>
        <p:grpSpPr bwMode="auto">
          <a:xfrm>
            <a:off x="6821515" y="3131048"/>
            <a:ext cx="754063" cy="739775"/>
            <a:chOff x="2144" y="3214"/>
            <a:chExt cx="475" cy="466"/>
          </a:xfrm>
        </p:grpSpPr>
        <p:sp>
          <p:nvSpPr>
            <p:cNvPr id="96" name="Rectangle 53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97" name="Text Box 54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98" name="Text Box 55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99" name="Text Box 56"/>
            <p:cNvSpPr txBox="1">
              <a:spLocks noChangeArrowheads="1"/>
            </p:cNvSpPr>
            <p:nvPr/>
          </p:nvSpPr>
          <p:spPr bwMode="auto">
            <a:xfrm>
              <a:off x="2239" y="3331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grpSp>
        <p:nvGrpSpPr>
          <p:cNvPr id="74" name="Group 59"/>
          <p:cNvGrpSpPr>
            <a:grpSpLocks/>
          </p:cNvGrpSpPr>
          <p:nvPr/>
        </p:nvGrpSpPr>
        <p:grpSpPr bwMode="auto">
          <a:xfrm>
            <a:off x="6581803" y="3926386"/>
            <a:ext cx="452438" cy="474663"/>
            <a:chOff x="2643" y="716"/>
            <a:chExt cx="285" cy="299"/>
          </a:xfrm>
        </p:grpSpPr>
        <p:sp>
          <p:nvSpPr>
            <p:cNvPr id="94" name="Text Box 60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95" name="Text Box 61"/>
            <p:cNvSpPr txBox="1">
              <a:spLocks noChangeArrowheads="1"/>
            </p:cNvSpPr>
            <p:nvPr/>
          </p:nvSpPr>
          <p:spPr bwMode="auto">
            <a:xfrm>
              <a:off x="2735" y="716"/>
              <a:ext cx="17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-</a:t>
              </a:r>
            </a:p>
          </p:txBody>
        </p:sp>
      </p:grpSp>
      <p:sp>
        <p:nvSpPr>
          <p:cNvPr id="75" name="Line 62"/>
          <p:cNvSpPr>
            <a:spLocks noChangeShapeType="1"/>
          </p:cNvSpPr>
          <p:nvPr/>
        </p:nvSpPr>
        <p:spPr bwMode="auto">
          <a:xfrm>
            <a:off x="6980265" y="3897811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79" name="Picture 63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069165" y="4172448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8" name="Group 14"/>
          <p:cNvGrpSpPr>
            <a:grpSpLocks/>
          </p:cNvGrpSpPr>
          <p:nvPr/>
        </p:nvGrpSpPr>
        <p:grpSpPr bwMode="auto">
          <a:xfrm>
            <a:off x="1612134" y="2646891"/>
            <a:ext cx="754063" cy="739775"/>
            <a:chOff x="2144" y="3214"/>
            <a:chExt cx="475" cy="466"/>
          </a:xfrm>
        </p:grpSpPr>
        <p:sp>
          <p:nvSpPr>
            <p:cNvPr id="111" name="Rectangle 15"/>
            <p:cNvSpPr>
              <a:spLocks noChangeArrowheads="1"/>
            </p:cNvSpPr>
            <p:nvPr/>
          </p:nvSpPr>
          <p:spPr bwMode="auto">
            <a:xfrm>
              <a:off x="2144" y="3397"/>
              <a:ext cx="475" cy="28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>
                <a:latin typeface="Arial" charset="0"/>
                <a:cs typeface="Arial" charset="0"/>
              </a:endParaRPr>
            </a:p>
          </p:txBody>
        </p:sp>
        <p:sp>
          <p:nvSpPr>
            <p:cNvPr id="112" name="Text Box 16"/>
            <p:cNvSpPr txBox="1">
              <a:spLocks noChangeArrowheads="1"/>
            </p:cNvSpPr>
            <p:nvPr/>
          </p:nvSpPr>
          <p:spPr bwMode="auto">
            <a:xfrm>
              <a:off x="2148" y="3432"/>
              <a:ext cx="43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 )</a:t>
              </a:r>
            </a:p>
          </p:txBody>
        </p:sp>
        <p:sp>
          <p:nvSpPr>
            <p:cNvPr id="113" name="Text Box 17"/>
            <p:cNvSpPr txBox="1">
              <a:spLocks noChangeArrowheads="1"/>
            </p:cNvSpPr>
            <p:nvPr/>
          </p:nvSpPr>
          <p:spPr bwMode="auto">
            <a:xfrm>
              <a:off x="2356" y="3214"/>
              <a:ext cx="206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4000" dirty="0">
                  <a:latin typeface="Arial" charset="0"/>
                  <a:cs typeface="Arial" charset="0"/>
                </a:rPr>
                <a:t>.</a:t>
              </a:r>
            </a:p>
          </p:txBody>
        </p:sp>
        <p:sp>
          <p:nvSpPr>
            <p:cNvPr id="114" name="Text Box 18"/>
            <p:cNvSpPr txBox="1">
              <a:spLocks noChangeArrowheads="1"/>
            </p:cNvSpPr>
            <p:nvPr/>
          </p:nvSpPr>
          <p:spPr bwMode="auto">
            <a:xfrm>
              <a:off x="2234" y="3331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51" name="Line 25"/>
          <p:cNvSpPr>
            <a:spLocks noChangeShapeType="1"/>
          </p:cNvSpPr>
          <p:nvPr/>
        </p:nvSpPr>
        <p:spPr bwMode="auto">
          <a:xfrm>
            <a:off x="1142234" y="3159653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grpSp>
        <p:nvGrpSpPr>
          <p:cNvPr id="53" name="Group 27"/>
          <p:cNvGrpSpPr>
            <a:grpSpLocks/>
          </p:cNvGrpSpPr>
          <p:nvPr/>
        </p:nvGrpSpPr>
        <p:grpSpPr bwMode="auto">
          <a:xfrm>
            <a:off x="2358260" y="3042178"/>
            <a:ext cx="798513" cy="530225"/>
            <a:chOff x="3501" y="648"/>
            <a:chExt cx="503" cy="334"/>
          </a:xfrm>
        </p:grpSpPr>
        <p:sp>
          <p:nvSpPr>
            <p:cNvPr id="105" name="Text Box 28"/>
            <p:cNvSpPr txBox="1">
              <a:spLocks noChangeArrowheads="1"/>
            </p:cNvSpPr>
            <p:nvPr/>
          </p:nvSpPr>
          <p:spPr bwMode="auto">
            <a:xfrm>
              <a:off x="3501" y="749"/>
              <a:ext cx="50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(m)</a:t>
              </a:r>
            </a:p>
          </p:txBody>
        </p:sp>
        <p:sp>
          <p:nvSpPr>
            <p:cNvPr id="106" name="Text Box 29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grpSp>
        <p:nvGrpSpPr>
          <p:cNvPr id="60" name="Group 36"/>
          <p:cNvGrpSpPr>
            <a:grpSpLocks/>
          </p:cNvGrpSpPr>
          <p:nvPr/>
        </p:nvGrpSpPr>
        <p:grpSpPr bwMode="auto">
          <a:xfrm>
            <a:off x="1577209" y="3442228"/>
            <a:ext cx="471488" cy="474663"/>
            <a:chOff x="2643" y="716"/>
            <a:chExt cx="297" cy="299"/>
          </a:xfrm>
        </p:grpSpPr>
        <p:sp>
          <p:nvSpPr>
            <p:cNvPr id="103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04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61" name="Line 39"/>
          <p:cNvSpPr>
            <a:spLocks noChangeShapeType="1"/>
          </p:cNvSpPr>
          <p:nvPr/>
        </p:nvSpPr>
        <p:spPr bwMode="auto">
          <a:xfrm>
            <a:off x="1976651" y="3380003"/>
            <a:ext cx="14288" cy="36195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62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2064571" y="3688291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 Box 64"/>
          <p:cNvSpPr txBox="1">
            <a:spLocks noChangeArrowheads="1"/>
          </p:cNvSpPr>
          <p:nvPr/>
        </p:nvSpPr>
        <p:spPr bwMode="auto">
          <a:xfrm>
            <a:off x="754884" y="2977091"/>
            <a:ext cx="3978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  <a:endParaRPr lang="en-US" baseline="-25000" dirty="0">
              <a:latin typeface="Arial" charset="0"/>
              <a:cs typeface="Arial" charset="0"/>
            </a:endParaRPr>
          </a:p>
        </p:txBody>
      </p:sp>
      <p:grpSp>
        <p:nvGrpSpPr>
          <p:cNvPr id="91" name="Group 69"/>
          <p:cNvGrpSpPr>
            <a:grpSpLocks/>
          </p:cNvGrpSpPr>
          <p:nvPr/>
        </p:nvGrpSpPr>
        <p:grpSpPr bwMode="auto">
          <a:xfrm>
            <a:off x="5651529" y="3512048"/>
            <a:ext cx="862013" cy="530225"/>
            <a:chOff x="3501" y="648"/>
            <a:chExt cx="543" cy="334"/>
          </a:xfrm>
        </p:grpSpPr>
        <p:sp>
          <p:nvSpPr>
            <p:cNvPr id="92" name="Text Box 70"/>
            <p:cNvSpPr txBox="1">
              <a:spLocks noChangeArrowheads="1"/>
            </p:cNvSpPr>
            <p:nvPr/>
          </p:nvSpPr>
          <p:spPr bwMode="auto">
            <a:xfrm>
              <a:off x="3501" y="749"/>
              <a:ext cx="54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sp>
          <p:nvSpPr>
            <p:cNvPr id="93" name="Text Box 71"/>
            <p:cNvSpPr txBox="1">
              <a:spLocks noChangeArrowheads="1"/>
            </p:cNvSpPr>
            <p:nvPr/>
          </p:nvSpPr>
          <p:spPr bwMode="auto">
            <a:xfrm>
              <a:off x="3584" y="648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pic>
        <p:nvPicPr>
          <p:cNvPr id="118" name="Picture 2" descr="Simple Girl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Freeform 119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22" name="Picture 1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123" name="TextBox 12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124" name="Picture 4" descr="Smiling Boy by SavanaPric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5" name="TextBox 124"/>
          <p:cNvSpPr txBox="1"/>
          <p:nvPr/>
        </p:nvSpPr>
        <p:spPr>
          <a:xfrm>
            <a:off x="8266251" y="331957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278890" y="3487164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29" name="Freeform 128"/>
          <p:cNvSpPr/>
          <p:nvPr/>
        </p:nvSpPr>
        <p:spPr bwMode="auto">
          <a:xfrm rot="399606" flipH="1">
            <a:off x="2530076" y="2303465"/>
            <a:ext cx="4973385" cy="9800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30" name="Picture 40" descr="BS00768_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4060852" y="1965557"/>
            <a:ext cx="400050" cy="20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31" name="Group 36"/>
          <p:cNvGrpSpPr>
            <a:grpSpLocks/>
          </p:cNvGrpSpPr>
          <p:nvPr/>
        </p:nvGrpSpPr>
        <p:grpSpPr bwMode="auto">
          <a:xfrm>
            <a:off x="3642061" y="1674034"/>
            <a:ext cx="471488" cy="474663"/>
            <a:chOff x="2643" y="716"/>
            <a:chExt cx="297" cy="299"/>
          </a:xfrm>
        </p:grpSpPr>
        <p:sp>
          <p:nvSpPr>
            <p:cNvPr id="132" name="Text Box 37"/>
            <p:cNvSpPr txBox="1">
              <a:spLocks noChangeArrowheads="1"/>
            </p:cNvSpPr>
            <p:nvPr/>
          </p:nvSpPr>
          <p:spPr bwMode="auto">
            <a:xfrm>
              <a:off x="2643" y="763"/>
              <a:ext cx="28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B</a:t>
              </a:r>
              <a:endParaRPr lang="en-US" sz="1800" dirty="0">
                <a:latin typeface="Arial" charset="0"/>
                <a:cs typeface="Arial" charset="0"/>
              </a:endParaRPr>
            </a:p>
          </p:txBody>
        </p:sp>
        <p:sp>
          <p:nvSpPr>
            <p:cNvPr id="133" name="Text Box 38"/>
            <p:cNvSpPr txBox="1">
              <a:spLocks noChangeArrowheads="1"/>
            </p:cNvSpPr>
            <p:nvPr/>
          </p:nvSpPr>
          <p:spPr bwMode="auto">
            <a:xfrm>
              <a:off x="2730" y="716"/>
              <a:ext cx="21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+</a:t>
              </a:r>
            </a:p>
          </p:txBody>
        </p:sp>
      </p:grpSp>
      <p:sp>
        <p:nvSpPr>
          <p:cNvPr id="135" name="Text Box 29"/>
          <p:cNvSpPr txBox="1">
            <a:spLocks noChangeArrowheads="1"/>
          </p:cNvSpPr>
          <p:nvPr/>
        </p:nvSpPr>
        <p:spPr bwMode="auto">
          <a:xfrm>
            <a:off x="3058742" y="4897636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4856190" y="4894733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138" name="Line 43"/>
          <p:cNvSpPr>
            <a:spLocks noChangeShapeType="1"/>
          </p:cNvSpPr>
          <p:nvPr/>
        </p:nvSpPr>
        <p:spPr bwMode="auto">
          <a:xfrm>
            <a:off x="5949979" y="3010594"/>
            <a:ext cx="871536" cy="632676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39" name="Line 65"/>
          <p:cNvSpPr>
            <a:spLocks noChangeShapeType="1"/>
          </p:cNvSpPr>
          <p:nvPr/>
        </p:nvSpPr>
        <p:spPr bwMode="auto">
          <a:xfrm>
            <a:off x="7578725" y="3647620"/>
            <a:ext cx="5064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0" name="Text Box 66"/>
          <p:cNvSpPr txBox="1">
            <a:spLocks noChangeArrowheads="1"/>
          </p:cNvSpPr>
          <p:nvPr/>
        </p:nvSpPr>
        <p:spPr bwMode="auto">
          <a:xfrm>
            <a:off x="8072438" y="3441245"/>
            <a:ext cx="398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m</a:t>
            </a:r>
          </a:p>
        </p:txBody>
      </p:sp>
      <p:sp>
        <p:nvSpPr>
          <p:cNvPr id="59" name="Text Box 29"/>
          <p:cNvSpPr txBox="1">
            <a:spLocks noChangeArrowheads="1"/>
          </p:cNvSpPr>
          <p:nvPr/>
        </p:nvSpPr>
        <p:spPr bwMode="auto">
          <a:xfrm>
            <a:off x="2307459" y="5277809"/>
            <a:ext cx="26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-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2687564" y="5277809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sp>
        <p:nvSpPr>
          <p:cNvPr id="68" name="Cloud 67"/>
          <p:cNvSpPr/>
          <p:nvPr/>
        </p:nvSpPr>
        <p:spPr bwMode="auto">
          <a:xfrm>
            <a:off x="202654" y="5803551"/>
            <a:ext cx="6379149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Problems:  Inefficient for large messages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and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suffers from same problems as non-chained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cipher-blocks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486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 Box 3"/>
          <p:cNvSpPr txBox="1">
            <a:spLocks noChangeArrowheads="1"/>
          </p:cNvSpPr>
          <p:nvPr/>
        </p:nvSpPr>
        <p:spPr bwMode="auto">
          <a:xfrm>
            <a:off x="528638" y="4719638"/>
            <a:ext cx="6032421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Alice: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generates random </a:t>
            </a:r>
            <a:r>
              <a:rPr lang="en-US" sz="2400" i="1" dirty="0">
                <a:latin typeface="Gill Sans MT" charset="0"/>
              </a:rPr>
              <a:t>symmetric</a:t>
            </a:r>
            <a:r>
              <a:rPr lang="en-US" sz="2400" dirty="0">
                <a:latin typeface="Gill Sans MT" charset="0"/>
              </a:rPr>
              <a:t> private key, K</a:t>
            </a:r>
            <a:r>
              <a:rPr lang="en-US" sz="2400" baseline="-25000" dirty="0">
                <a:latin typeface="Gill Sans MT" charset="0"/>
              </a:rPr>
              <a:t>S</a:t>
            </a:r>
            <a:endParaRPr lang="en-US" sz="2400" dirty="0">
              <a:latin typeface="Gill Sans MT" charset="0"/>
            </a:endParaRP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encrypts message with K</a:t>
            </a:r>
            <a:r>
              <a:rPr lang="en-US" sz="2400" baseline="-25000" dirty="0">
                <a:latin typeface="Gill Sans MT" charset="0"/>
              </a:rPr>
              <a:t>S  </a:t>
            </a:r>
            <a:r>
              <a:rPr lang="en-US" sz="2400" dirty="0">
                <a:latin typeface="Gill Sans MT" charset="0"/>
              </a:rPr>
              <a:t>(for efficiency)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also encrypts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with Bob</a:t>
            </a:r>
            <a:r>
              <a:rPr lang="ja-JP" altLang="en-US" sz="2400" dirty="0">
                <a:latin typeface="Gill Sans MT" charset="0"/>
              </a:rPr>
              <a:t>’</a:t>
            </a:r>
            <a:r>
              <a:rPr lang="en-US" altLang="ja-JP" sz="2400" dirty="0">
                <a:latin typeface="Gill Sans MT" charset="0"/>
              </a:rPr>
              <a:t>s public key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sends both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and K</a:t>
            </a:r>
            <a:r>
              <a:rPr lang="en-US" sz="2400" baseline="-25000" dirty="0">
                <a:latin typeface="Gill Sans MT" charset="0"/>
              </a:rPr>
              <a:t>B</a:t>
            </a:r>
            <a:r>
              <a:rPr lang="en-US" sz="2400" dirty="0">
                <a:latin typeface="Gill Sans MT" charset="0"/>
              </a:rPr>
              <a:t>(K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) to Bob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sp>
        <p:nvSpPr>
          <p:cNvPr id="136" name="Text Box 29"/>
          <p:cNvSpPr txBox="1">
            <a:spLocks noChangeArrowheads="1"/>
          </p:cNvSpPr>
          <p:nvPr/>
        </p:nvSpPr>
        <p:spPr bwMode="auto">
          <a:xfrm>
            <a:off x="3877805" y="6127342"/>
            <a:ext cx="3333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dirty="0">
                <a:latin typeface="Arial" charset="0"/>
                <a:cs typeface="Arial" charset="0"/>
              </a:rPr>
              <a:t>+</a:t>
            </a:r>
          </a:p>
        </p:txBody>
      </p:sp>
      <p:pic>
        <p:nvPicPr>
          <p:cNvPr id="70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879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627938" cy="1295400"/>
          </a:xfrm>
        </p:spPr>
        <p:txBody>
          <a:bodyPr/>
          <a:lstStyle/>
          <a:p>
            <a:r>
              <a:rPr lang="en-US" sz="3600" dirty="0"/>
              <a:t>How to achieve confidentiality?</a:t>
            </a:r>
            <a:br>
              <a:rPr lang="en-US" sz="3600" dirty="0"/>
            </a:br>
            <a:r>
              <a:rPr lang="en-US" sz="3600" dirty="0"/>
              <a:t>Approach 3: Use both!</a:t>
            </a:r>
            <a:endParaRPr lang="en-US" sz="3600" dirty="0">
              <a:latin typeface="Gill Sans MT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849017" y="5380672"/>
            <a:ext cx="212524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Modified from the slides accompanying Kurose and Ross, 7</a:t>
            </a:r>
            <a:r>
              <a:rPr lang="en-US" baseline="30000" dirty="0"/>
              <a:t>th</a:t>
            </a:r>
            <a:r>
              <a:rPr lang="en-US" dirty="0"/>
              <a:t> Ed.</a:t>
            </a:r>
          </a:p>
        </p:txBody>
      </p:sp>
      <p:pic>
        <p:nvPicPr>
          <p:cNvPr id="70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11" y="2932295"/>
            <a:ext cx="604034" cy="59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1000" y="3852549"/>
            <a:ext cx="361397" cy="353585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3737626" y="4198143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  <p:pic>
        <p:nvPicPr>
          <p:cNvPr id="78" name="Picture 4" descr="Smiling Boy by Savana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38" y="2680600"/>
            <a:ext cx="702633" cy="72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0" name="TextBox 79"/>
          <p:cNvSpPr txBox="1"/>
          <p:nvPr/>
        </p:nvSpPr>
        <p:spPr>
          <a:xfrm>
            <a:off x="7961683" y="3421608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-29621" y="3740366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570282" y="1553914"/>
            <a:ext cx="7777163" cy="2827338"/>
            <a:chOff x="400" y="1749"/>
            <a:chExt cx="4899" cy="1781"/>
          </a:xfrm>
        </p:grpSpPr>
        <p:sp>
          <p:nvSpPr>
            <p:cNvPr id="85" name="Freeform 6"/>
            <p:cNvSpPr>
              <a:spLocks/>
            </p:cNvSpPr>
            <p:nvPr/>
          </p:nvSpPr>
          <p:spPr bwMode="auto">
            <a:xfrm>
              <a:off x="2457" y="2479"/>
              <a:ext cx="841" cy="493"/>
            </a:xfrm>
            <a:custGeom>
              <a:avLst/>
              <a:gdLst>
                <a:gd name="T0" fmla="*/ 0 w 2135"/>
                <a:gd name="T1" fmla="*/ 0 h 1662"/>
                <a:gd name="T2" fmla="*/ 0 w 2135"/>
                <a:gd name="T3" fmla="*/ 0 h 1662"/>
                <a:gd name="T4" fmla="*/ 2 w 2135"/>
                <a:gd name="T5" fmla="*/ 0 h 1662"/>
                <a:gd name="T6" fmla="*/ 4 w 2135"/>
                <a:gd name="T7" fmla="*/ 0 h 1662"/>
                <a:gd name="T8" fmla="*/ 7 w 2135"/>
                <a:gd name="T9" fmla="*/ 0 h 1662"/>
                <a:gd name="T10" fmla="*/ 7 w 2135"/>
                <a:gd name="T11" fmla="*/ 1 h 1662"/>
                <a:gd name="T12" fmla="*/ 6 w 2135"/>
                <a:gd name="T13" fmla="*/ 1 h 1662"/>
                <a:gd name="T14" fmla="*/ 3 w 2135"/>
                <a:gd name="T15" fmla="*/ 1 h 1662"/>
                <a:gd name="T16" fmla="*/ 2 w 2135"/>
                <a:gd name="T17" fmla="*/ 1 h 1662"/>
                <a:gd name="T18" fmla="*/ 1 w 2135"/>
                <a:gd name="T19" fmla="*/ 1 h 1662"/>
                <a:gd name="T20" fmla="*/ 0 w 2135"/>
                <a:gd name="T21" fmla="*/ 0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00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Line 7"/>
            <p:cNvSpPr>
              <a:spLocks noChangeShapeType="1"/>
            </p:cNvSpPr>
            <p:nvPr/>
          </p:nvSpPr>
          <p:spPr bwMode="auto">
            <a:xfrm>
              <a:off x="637" y="2280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87" name="Picture 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19" y="1818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8" name="Picture 9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2" y="2428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9" name="Group 10"/>
            <p:cNvGrpSpPr>
              <a:grpSpLocks/>
            </p:cNvGrpSpPr>
            <p:nvPr/>
          </p:nvGrpSpPr>
          <p:grpSpPr bwMode="auto">
            <a:xfrm>
              <a:off x="950" y="1974"/>
              <a:ext cx="475" cy="466"/>
              <a:chOff x="1645" y="256"/>
              <a:chExt cx="475" cy="466"/>
            </a:xfrm>
          </p:grpSpPr>
          <p:sp>
            <p:nvSpPr>
              <p:cNvPr id="182" name="Rectangle 11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83" name="Text Box 12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4" name="Text Box 13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grpSp>
          <p:nvGrpSpPr>
            <p:cNvPr id="90" name="Group 14"/>
            <p:cNvGrpSpPr>
              <a:grpSpLocks/>
            </p:cNvGrpSpPr>
            <p:nvPr/>
          </p:nvGrpSpPr>
          <p:grpSpPr bwMode="auto">
            <a:xfrm>
              <a:off x="965" y="2730"/>
              <a:ext cx="475" cy="466"/>
              <a:chOff x="2144" y="3214"/>
              <a:chExt cx="475" cy="466"/>
            </a:xfrm>
          </p:grpSpPr>
          <p:sp>
            <p:nvSpPr>
              <p:cNvPr id="178" name="Rectangle 15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Text Box 16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80" name="Text Box 17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81" name="Text Box 18"/>
              <p:cNvSpPr txBox="1">
                <a:spLocks noChangeArrowheads="1"/>
              </p:cNvSpPr>
              <p:nvPr/>
            </p:nvSpPr>
            <p:spPr bwMode="auto">
              <a:xfrm>
                <a:off x="2234" y="3331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0" name="Group 19"/>
            <p:cNvGrpSpPr>
              <a:grpSpLocks/>
            </p:cNvGrpSpPr>
            <p:nvPr/>
          </p:nvGrpSpPr>
          <p:grpSpPr bwMode="auto">
            <a:xfrm>
              <a:off x="1792" y="2496"/>
              <a:ext cx="410" cy="327"/>
              <a:chOff x="2935" y="1573"/>
              <a:chExt cx="410" cy="327"/>
            </a:xfrm>
          </p:grpSpPr>
          <p:sp>
            <p:nvSpPr>
              <p:cNvPr id="176" name="Oval 20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Text Box 21"/>
              <p:cNvSpPr txBox="1">
                <a:spLocks noChangeArrowheads="1"/>
              </p:cNvSpPr>
              <p:nvPr/>
            </p:nvSpPr>
            <p:spPr bwMode="auto">
              <a:xfrm>
                <a:off x="2943" y="1573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grpSp>
          <p:nvGrpSpPr>
            <p:cNvPr id="101" name="Group 22"/>
            <p:cNvGrpSpPr>
              <a:grpSpLocks/>
            </p:cNvGrpSpPr>
            <p:nvPr/>
          </p:nvGrpSpPr>
          <p:grpSpPr bwMode="auto">
            <a:xfrm>
              <a:off x="3688" y="2464"/>
              <a:ext cx="428" cy="327"/>
              <a:chOff x="2935" y="1555"/>
              <a:chExt cx="428" cy="327"/>
            </a:xfrm>
          </p:grpSpPr>
          <p:sp>
            <p:nvSpPr>
              <p:cNvPr id="174" name="Oval 23"/>
              <p:cNvSpPr>
                <a:spLocks noChangeArrowheads="1"/>
              </p:cNvSpPr>
              <p:nvPr/>
            </p:nvSpPr>
            <p:spPr bwMode="auto">
              <a:xfrm>
                <a:off x="2935" y="1637"/>
                <a:ext cx="238" cy="211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Text Box 24"/>
              <p:cNvSpPr txBox="1">
                <a:spLocks noChangeArrowheads="1"/>
              </p:cNvSpPr>
              <p:nvPr/>
            </p:nvSpPr>
            <p:spPr bwMode="auto">
              <a:xfrm>
                <a:off x="2961" y="1555"/>
                <a:ext cx="40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sz="2800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>
              <a:off x="669" y="3053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7" name="Text Box 26"/>
            <p:cNvSpPr txBox="1">
              <a:spLocks noChangeArrowheads="1"/>
            </p:cNvSpPr>
            <p:nvPr/>
          </p:nvSpPr>
          <p:spPr bwMode="auto">
            <a:xfrm>
              <a:off x="1419" y="2041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08" name="Group 27"/>
            <p:cNvGrpSpPr>
              <a:grpSpLocks/>
            </p:cNvGrpSpPr>
            <p:nvPr/>
          </p:nvGrpSpPr>
          <p:grpSpPr bwMode="auto">
            <a:xfrm>
              <a:off x="1435" y="2979"/>
              <a:ext cx="611" cy="332"/>
              <a:chOff x="3501" y="648"/>
              <a:chExt cx="611" cy="332"/>
            </a:xfrm>
          </p:grpSpPr>
          <p:sp>
            <p:nvSpPr>
              <p:cNvPr id="172" name="Text Box 28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73" name="Text Box 29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09" name="Freeform 30"/>
            <p:cNvSpPr>
              <a:spLocks/>
            </p:cNvSpPr>
            <p:nvPr/>
          </p:nvSpPr>
          <p:spPr bwMode="auto">
            <a:xfrm>
              <a:off x="1426" y="2285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flipV="1">
              <a:off x="1440" y="2802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15" name="Text Box 32"/>
            <p:cNvSpPr txBox="1">
              <a:spLocks noChangeArrowheads="1"/>
            </p:cNvSpPr>
            <p:nvPr/>
          </p:nvSpPr>
          <p:spPr bwMode="auto">
            <a:xfrm>
              <a:off x="400" y="2141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16" name="Text Box 33"/>
            <p:cNvSpPr txBox="1">
              <a:spLocks noChangeArrowheads="1"/>
            </p:cNvSpPr>
            <p:nvPr/>
          </p:nvSpPr>
          <p:spPr bwMode="auto">
            <a:xfrm>
              <a:off x="4325" y="25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7" name="Text Box 34"/>
            <p:cNvSpPr txBox="1">
              <a:spLocks noChangeArrowheads="1"/>
            </p:cNvSpPr>
            <p:nvPr/>
          </p:nvSpPr>
          <p:spPr bwMode="auto">
            <a:xfrm>
              <a:off x="947" y="1749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19" name="Line 35"/>
            <p:cNvSpPr>
              <a:spLocks noChangeShapeType="1"/>
            </p:cNvSpPr>
            <p:nvPr/>
          </p:nvSpPr>
          <p:spPr bwMode="auto">
            <a:xfrm>
              <a:off x="1207" y="1929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21" name="Group 36"/>
            <p:cNvGrpSpPr>
              <a:grpSpLocks/>
            </p:cNvGrpSpPr>
            <p:nvPr/>
          </p:nvGrpSpPr>
          <p:grpSpPr bwMode="auto">
            <a:xfrm>
              <a:off x="943" y="3231"/>
              <a:ext cx="297" cy="299"/>
              <a:chOff x="2643" y="716"/>
              <a:chExt cx="297" cy="299"/>
            </a:xfrm>
          </p:grpSpPr>
          <p:sp>
            <p:nvSpPr>
              <p:cNvPr id="170" name="Text Box 37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Text Box 38"/>
              <p:cNvSpPr txBox="1">
                <a:spLocks noChangeArrowheads="1"/>
              </p:cNvSpPr>
              <p:nvPr/>
            </p:nvSpPr>
            <p:spPr bwMode="auto">
              <a:xfrm>
                <a:off x="2730" y="716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  <p:sp>
          <p:nvSpPr>
            <p:cNvPr id="126" name="Line 39"/>
            <p:cNvSpPr>
              <a:spLocks noChangeShapeType="1"/>
            </p:cNvSpPr>
            <p:nvPr/>
          </p:nvSpPr>
          <p:spPr bwMode="auto">
            <a:xfrm>
              <a:off x="1194" y="3213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27" name="Picture 40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250" y="3386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7" name="Line 42"/>
            <p:cNvSpPr>
              <a:spLocks noChangeShapeType="1"/>
            </p:cNvSpPr>
            <p:nvPr/>
          </p:nvSpPr>
          <p:spPr bwMode="auto">
            <a:xfrm flipV="1">
              <a:off x="2058" y="2660"/>
              <a:ext cx="484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1" name="Line 43"/>
            <p:cNvSpPr>
              <a:spLocks noChangeShapeType="1"/>
            </p:cNvSpPr>
            <p:nvPr/>
          </p:nvSpPr>
          <p:spPr bwMode="auto">
            <a:xfrm flipV="1">
              <a:off x="3242" y="2655"/>
              <a:ext cx="4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2" name="Picture 44" descr="BS00592_[1]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4" y="2414"/>
              <a:ext cx="343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" name="Text Box 45"/>
            <p:cNvSpPr txBox="1">
              <a:spLocks noChangeArrowheads="1"/>
            </p:cNvSpPr>
            <p:nvPr/>
          </p:nvSpPr>
          <p:spPr bwMode="auto">
            <a:xfrm>
              <a:off x="2543" y="2293"/>
              <a:ext cx="60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Internet</a:t>
              </a:r>
            </a:p>
          </p:txBody>
        </p:sp>
        <p:sp>
          <p:nvSpPr>
            <p:cNvPr id="144" name="Freeform 46"/>
            <p:cNvSpPr>
              <a:spLocks/>
            </p:cNvSpPr>
            <p:nvPr/>
          </p:nvSpPr>
          <p:spPr bwMode="auto">
            <a:xfrm flipH="1">
              <a:off x="3799" y="2281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5" name="Group 47"/>
            <p:cNvGrpSpPr>
              <a:grpSpLocks/>
            </p:cNvGrpSpPr>
            <p:nvPr/>
          </p:nvGrpSpPr>
          <p:grpSpPr bwMode="auto">
            <a:xfrm>
              <a:off x="4255" y="1961"/>
              <a:ext cx="475" cy="466"/>
              <a:chOff x="1645" y="256"/>
              <a:chExt cx="475" cy="466"/>
            </a:xfrm>
          </p:grpSpPr>
          <p:sp>
            <p:nvSpPr>
              <p:cNvPr id="167" name="Rectangle 48"/>
              <p:cNvSpPr>
                <a:spLocks noChangeArrowheads="1"/>
              </p:cNvSpPr>
              <p:nvPr/>
            </p:nvSpPr>
            <p:spPr bwMode="auto">
              <a:xfrm>
                <a:off x="1645" y="439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8" name="Text Box 49"/>
              <p:cNvSpPr txBox="1">
                <a:spLocks noChangeArrowheads="1"/>
              </p:cNvSpPr>
              <p:nvPr/>
            </p:nvSpPr>
            <p:spPr bwMode="auto">
              <a:xfrm>
                <a:off x="1654" y="456"/>
                <a:ext cx="42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9" name="Text Box 50"/>
              <p:cNvSpPr txBox="1">
                <a:spLocks noChangeArrowheads="1"/>
              </p:cNvSpPr>
              <p:nvPr/>
            </p:nvSpPr>
            <p:spPr bwMode="auto">
              <a:xfrm>
                <a:off x="1876" y="256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</p:grpSp>
        <p:sp>
          <p:nvSpPr>
            <p:cNvPr id="146" name="Freeform 51"/>
            <p:cNvSpPr>
              <a:spLocks/>
            </p:cNvSpPr>
            <p:nvPr/>
          </p:nvSpPr>
          <p:spPr bwMode="auto">
            <a:xfrm flipH="1" flipV="1">
              <a:off x="3813" y="2807"/>
              <a:ext cx="476" cy="247"/>
            </a:xfrm>
            <a:custGeom>
              <a:avLst/>
              <a:gdLst>
                <a:gd name="T0" fmla="*/ 0 w 476"/>
                <a:gd name="T1" fmla="*/ 0 h 247"/>
                <a:gd name="T2" fmla="*/ 476 w 476"/>
                <a:gd name="T3" fmla="*/ 0 h 247"/>
                <a:gd name="T4" fmla="*/ 476 w 476"/>
                <a:gd name="T5" fmla="*/ 247 h 247"/>
                <a:gd name="T6" fmla="*/ 0 60000 65536"/>
                <a:gd name="T7" fmla="*/ 0 60000 65536"/>
                <a:gd name="T8" fmla="*/ 0 60000 65536"/>
                <a:gd name="T9" fmla="*/ 0 w 476"/>
                <a:gd name="T10" fmla="*/ 0 h 247"/>
                <a:gd name="T11" fmla="*/ 476 w 476"/>
                <a:gd name="T12" fmla="*/ 247 h 24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247">
                  <a:moveTo>
                    <a:pt x="0" y="0"/>
                  </a:moveTo>
                  <a:lnTo>
                    <a:pt x="476" y="0"/>
                  </a:lnTo>
                  <a:lnTo>
                    <a:pt x="476" y="247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147" name="Group 52"/>
            <p:cNvGrpSpPr>
              <a:grpSpLocks/>
            </p:cNvGrpSpPr>
            <p:nvPr/>
          </p:nvGrpSpPr>
          <p:grpSpPr bwMode="auto">
            <a:xfrm>
              <a:off x="4270" y="2725"/>
              <a:ext cx="475" cy="466"/>
              <a:chOff x="2144" y="3214"/>
              <a:chExt cx="475" cy="466"/>
            </a:xfrm>
          </p:grpSpPr>
          <p:sp>
            <p:nvSpPr>
              <p:cNvPr id="163" name="Rectangle 53"/>
              <p:cNvSpPr>
                <a:spLocks noChangeArrowheads="1"/>
              </p:cNvSpPr>
              <p:nvPr/>
            </p:nvSpPr>
            <p:spPr bwMode="auto">
              <a:xfrm>
                <a:off x="2144" y="3397"/>
                <a:ext cx="475" cy="283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Text Box 54"/>
              <p:cNvSpPr txBox="1">
                <a:spLocks noChangeArrowheads="1"/>
              </p:cNvSpPr>
              <p:nvPr/>
            </p:nvSpPr>
            <p:spPr bwMode="auto">
              <a:xfrm>
                <a:off x="2148" y="3432"/>
                <a:ext cx="43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 )</a:t>
                </a:r>
              </a:p>
            </p:txBody>
          </p:sp>
          <p:sp>
            <p:nvSpPr>
              <p:cNvPr id="165" name="Text Box 55"/>
              <p:cNvSpPr txBox="1">
                <a:spLocks noChangeArrowheads="1"/>
              </p:cNvSpPr>
              <p:nvPr/>
            </p:nvSpPr>
            <p:spPr bwMode="auto">
              <a:xfrm>
                <a:off x="2356" y="3214"/>
                <a:ext cx="206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4000" dirty="0">
                    <a:latin typeface="Arial" charset="0"/>
                    <a:cs typeface="Arial" charset="0"/>
                  </a:rPr>
                  <a:t>.</a:t>
                </a:r>
              </a:p>
            </p:txBody>
          </p:sp>
          <p:sp>
            <p:nvSpPr>
              <p:cNvPr id="166" name="Text Box 56"/>
              <p:cNvSpPr txBox="1">
                <a:spLocks noChangeArrowheads="1"/>
              </p:cNvSpPr>
              <p:nvPr/>
            </p:nvSpPr>
            <p:spPr bwMode="auto">
              <a:xfrm>
                <a:off x="2239" y="3331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48" name="Line 57"/>
            <p:cNvSpPr>
              <a:spLocks noChangeShapeType="1"/>
            </p:cNvSpPr>
            <p:nvPr/>
          </p:nvSpPr>
          <p:spPr bwMode="auto">
            <a:xfrm>
              <a:off x="4353" y="2450"/>
              <a:ext cx="18" cy="4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49" name="Picture 58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583" y="2633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0" name="Group 59"/>
            <p:cNvGrpSpPr>
              <a:grpSpLocks/>
            </p:cNvGrpSpPr>
            <p:nvPr/>
          </p:nvGrpSpPr>
          <p:grpSpPr bwMode="auto">
            <a:xfrm>
              <a:off x="4119" y="3226"/>
              <a:ext cx="285" cy="299"/>
              <a:chOff x="2643" y="716"/>
              <a:chExt cx="285" cy="299"/>
            </a:xfrm>
          </p:grpSpPr>
          <p:sp>
            <p:nvSpPr>
              <p:cNvPr id="161" name="Text Box 60"/>
              <p:cNvSpPr txBox="1">
                <a:spLocks noChangeArrowheads="1"/>
              </p:cNvSpPr>
              <p:nvPr/>
            </p:nvSpPr>
            <p:spPr bwMode="auto">
              <a:xfrm>
                <a:off x="2643" y="763"/>
                <a:ext cx="285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endParaRPr lang="en-US" sz="1800" dirty="0">
                  <a:latin typeface="Arial" charset="0"/>
                  <a:cs typeface="Arial" charset="0"/>
                </a:endParaRPr>
              </a:p>
            </p:txBody>
          </p:sp>
          <p:sp>
            <p:nvSpPr>
              <p:cNvPr id="162" name="Text Box 61"/>
              <p:cNvSpPr txBox="1">
                <a:spLocks noChangeArrowheads="1"/>
              </p:cNvSpPr>
              <p:nvPr/>
            </p:nvSpPr>
            <p:spPr bwMode="auto">
              <a:xfrm>
                <a:off x="2735" y="716"/>
                <a:ext cx="17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-</a:t>
                </a:r>
              </a:p>
            </p:txBody>
          </p:sp>
        </p:grpSp>
        <p:sp>
          <p:nvSpPr>
            <p:cNvPr id="151" name="Line 62"/>
            <p:cNvSpPr>
              <a:spLocks noChangeShapeType="1"/>
            </p:cNvSpPr>
            <p:nvPr/>
          </p:nvSpPr>
          <p:spPr bwMode="auto">
            <a:xfrm>
              <a:off x="4370" y="3208"/>
              <a:ext cx="9" cy="2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52" name="Picture 63" descr="BS00768_[1]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4426" y="3381"/>
              <a:ext cx="252" cy="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" name="Text Box 64"/>
            <p:cNvSpPr txBox="1">
              <a:spLocks noChangeArrowheads="1"/>
            </p:cNvSpPr>
            <p:nvPr/>
          </p:nvSpPr>
          <p:spPr bwMode="auto">
            <a:xfrm>
              <a:off x="425" y="293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</a:p>
          </p:txBody>
        </p:sp>
        <p:sp>
          <p:nvSpPr>
            <p:cNvPr id="154" name="Line 65"/>
            <p:cNvSpPr>
              <a:spLocks noChangeShapeType="1"/>
            </p:cNvSpPr>
            <p:nvPr/>
          </p:nvSpPr>
          <p:spPr bwMode="auto">
            <a:xfrm>
              <a:off x="4737" y="2284"/>
              <a:ext cx="31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55" name="Text Box 66"/>
            <p:cNvSpPr txBox="1">
              <a:spLocks noChangeArrowheads="1"/>
            </p:cNvSpPr>
            <p:nvPr/>
          </p:nvSpPr>
          <p:spPr bwMode="auto">
            <a:xfrm>
              <a:off x="5048" y="2154"/>
              <a:ext cx="251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dirty="0"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157" name="Text Box 68"/>
            <p:cNvSpPr txBox="1">
              <a:spLocks noChangeArrowheads="1"/>
            </p:cNvSpPr>
            <p:nvPr/>
          </p:nvSpPr>
          <p:spPr bwMode="auto">
            <a:xfrm>
              <a:off x="3664" y="2036"/>
              <a:ext cx="5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Comic Sans MS" charset="0"/>
                  <a:ea typeface="ＭＳ Ｐゴシック" charset="0"/>
                </a:defRPr>
              </a:lvl9pPr>
            </a:lstStyle>
            <a:p>
              <a:r>
                <a:rPr lang="en-US" sz="1800" dirty="0">
                  <a:latin typeface="Arial" charset="0"/>
                  <a:cs typeface="Arial" charset="0"/>
                </a:rPr>
                <a:t>K</a:t>
              </a:r>
              <a:r>
                <a:rPr lang="en-US" baseline="-25000" dirty="0">
                  <a:latin typeface="Arial" charset="0"/>
                  <a:cs typeface="Arial" charset="0"/>
                </a:rPr>
                <a:t>S</a:t>
              </a:r>
              <a:r>
                <a:rPr lang="en-US" sz="1800" dirty="0">
                  <a:latin typeface="Arial" charset="0"/>
                  <a:cs typeface="Arial" charset="0"/>
                </a:rPr>
                <a:t>(m )</a:t>
              </a:r>
            </a:p>
          </p:txBody>
        </p:sp>
        <p:grpSp>
          <p:nvGrpSpPr>
            <p:cNvPr id="158" name="Group 69"/>
            <p:cNvGrpSpPr>
              <a:grpSpLocks/>
            </p:cNvGrpSpPr>
            <p:nvPr/>
          </p:nvGrpSpPr>
          <p:grpSpPr bwMode="auto">
            <a:xfrm>
              <a:off x="3533" y="2965"/>
              <a:ext cx="611" cy="332"/>
              <a:chOff x="3501" y="648"/>
              <a:chExt cx="611" cy="332"/>
            </a:xfrm>
          </p:grpSpPr>
          <p:sp>
            <p:nvSpPr>
              <p:cNvPr id="159" name="Text Box 70"/>
              <p:cNvSpPr txBox="1">
                <a:spLocks noChangeArrowheads="1"/>
              </p:cNvSpPr>
              <p:nvPr/>
            </p:nvSpPr>
            <p:spPr bwMode="auto">
              <a:xfrm>
                <a:off x="3501" y="749"/>
                <a:ext cx="61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sz="1800" dirty="0">
                    <a:latin typeface="Arial" charset="0"/>
                    <a:cs typeface="Arial" charset="0"/>
                  </a:rPr>
                  <a:t>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B</a:t>
                </a:r>
                <a:r>
                  <a:rPr lang="en-US" sz="1800" dirty="0">
                    <a:latin typeface="Arial" charset="0"/>
                    <a:cs typeface="Arial" charset="0"/>
                  </a:rPr>
                  <a:t>(K</a:t>
                </a:r>
                <a:r>
                  <a:rPr lang="en-US" baseline="-25000" dirty="0">
                    <a:latin typeface="Arial" charset="0"/>
                    <a:cs typeface="Arial" charset="0"/>
                  </a:rPr>
                  <a:t>S</a:t>
                </a:r>
                <a:r>
                  <a:rPr lang="en-US" sz="1800" dirty="0">
                    <a:latin typeface="Arial" charset="0"/>
                    <a:cs typeface="Arial" charset="0"/>
                  </a:rPr>
                  <a:t> )</a:t>
                </a:r>
              </a:p>
            </p:txBody>
          </p:sp>
          <p:sp>
            <p:nvSpPr>
              <p:cNvPr id="160" name="Text Box 71"/>
              <p:cNvSpPr txBox="1">
                <a:spLocks noChangeArrowheads="1"/>
              </p:cNvSpPr>
              <p:nvPr/>
            </p:nvSpPr>
            <p:spPr bwMode="auto">
              <a:xfrm>
                <a:off x="3584" y="648"/>
                <a:ext cx="210" cy="2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Comic Sans MS" charset="0"/>
                    <a:ea typeface="ＭＳ Ｐゴシック" charset="0"/>
                  </a:defRPr>
                </a:lvl9pPr>
              </a:lstStyle>
              <a:p>
                <a:r>
                  <a:rPr lang="en-US" dirty="0">
                    <a:latin typeface="Arial" charset="0"/>
                    <a:cs typeface="Arial" charset="0"/>
                  </a:rPr>
                  <a:t>+</a:t>
                </a:r>
              </a:p>
            </p:txBody>
          </p:sp>
        </p:grpSp>
      </p:grpSp>
      <p:sp>
        <p:nvSpPr>
          <p:cNvPr id="82" name="Freeform 81"/>
          <p:cNvSpPr/>
          <p:nvPr/>
        </p:nvSpPr>
        <p:spPr bwMode="auto">
          <a:xfrm>
            <a:off x="3877805" y="3044824"/>
            <a:ext cx="444959" cy="737394"/>
          </a:xfrm>
          <a:custGeom>
            <a:avLst/>
            <a:gdLst>
              <a:gd name="connsiteX0" fmla="*/ 0 w 924680"/>
              <a:gd name="connsiteY0" fmla="*/ 0 h 1598146"/>
              <a:gd name="connsiteX1" fmla="*/ 891540 w 924680"/>
              <a:gd name="connsiteY1" fmla="*/ 1028700 h 1598146"/>
              <a:gd name="connsiteX2" fmla="*/ 731520 w 924680"/>
              <a:gd name="connsiteY2" fmla="*/ 1554480 h 1598146"/>
              <a:gd name="connsiteX3" fmla="*/ 708660 w 924680"/>
              <a:gd name="connsiteY3" fmla="*/ 1531620 h 1598146"/>
              <a:gd name="connsiteX0" fmla="*/ 0 w 804660"/>
              <a:gd name="connsiteY0" fmla="*/ 0 h 1665574"/>
              <a:gd name="connsiteX1" fmla="*/ 754380 w 804660"/>
              <a:gd name="connsiteY1" fmla="*/ 114300 h 1665574"/>
              <a:gd name="connsiteX2" fmla="*/ 731520 w 804660"/>
              <a:gd name="connsiteY2" fmla="*/ 1554480 h 1665574"/>
              <a:gd name="connsiteX3" fmla="*/ 708660 w 804660"/>
              <a:gd name="connsiteY3" fmla="*/ 1531620 h 1665574"/>
              <a:gd name="connsiteX0" fmla="*/ 0 w 804660"/>
              <a:gd name="connsiteY0" fmla="*/ 19243 h 1684817"/>
              <a:gd name="connsiteX1" fmla="*/ 754380 w 804660"/>
              <a:gd name="connsiteY1" fmla="*/ 133543 h 1684817"/>
              <a:gd name="connsiteX2" fmla="*/ 731520 w 804660"/>
              <a:gd name="connsiteY2" fmla="*/ 1573723 h 1684817"/>
              <a:gd name="connsiteX3" fmla="*/ 708660 w 804660"/>
              <a:gd name="connsiteY3" fmla="*/ 1550863 h 1684817"/>
              <a:gd name="connsiteX0" fmla="*/ 0 w 804660"/>
              <a:gd name="connsiteY0" fmla="*/ 33749 h 1699323"/>
              <a:gd name="connsiteX1" fmla="*/ 754380 w 804660"/>
              <a:gd name="connsiteY1" fmla="*/ 148049 h 1699323"/>
              <a:gd name="connsiteX2" fmla="*/ 731520 w 804660"/>
              <a:gd name="connsiteY2" fmla="*/ 1588229 h 1699323"/>
              <a:gd name="connsiteX3" fmla="*/ 708660 w 804660"/>
              <a:gd name="connsiteY3" fmla="*/ 1565369 h 1699323"/>
              <a:gd name="connsiteX0" fmla="*/ 0 w 804660"/>
              <a:gd name="connsiteY0" fmla="*/ 0 h 1653743"/>
              <a:gd name="connsiteX1" fmla="*/ 754380 w 804660"/>
              <a:gd name="connsiteY1" fmla="*/ 274320 h 1653743"/>
              <a:gd name="connsiteX2" fmla="*/ 731520 w 804660"/>
              <a:gd name="connsiteY2" fmla="*/ 1554480 h 1653743"/>
              <a:gd name="connsiteX3" fmla="*/ 708660 w 804660"/>
              <a:gd name="connsiteY3" fmla="*/ 1531620 h 1653743"/>
              <a:gd name="connsiteX0" fmla="*/ 0 w 1612926"/>
              <a:gd name="connsiteY0" fmla="*/ 0 h 1630636"/>
              <a:gd name="connsiteX1" fmla="*/ 754380 w 1612926"/>
              <a:gd name="connsiteY1" fmla="*/ 274320 h 1630636"/>
              <a:gd name="connsiteX2" fmla="*/ 731520 w 1612926"/>
              <a:gd name="connsiteY2" fmla="*/ 1554480 h 1630636"/>
              <a:gd name="connsiteX3" fmla="*/ 1612926 w 1612926"/>
              <a:gd name="connsiteY3" fmla="*/ 1456757 h 1630636"/>
              <a:gd name="connsiteX0" fmla="*/ 0 w 1612926"/>
              <a:gd name="connsiteY0" fmla="*/ 0 h 1456757"/>
              <a:gd name="connsiteX1" fmla="*/ 754380 w 1612926"/>
              <a:gd name="connsiteY1" fmla="*/ 274320 h 1456757"/>
              <a:gd name="connsiteX2" fmla="*/ 1612926 w 1612926"/>
              <a:gd name="connsiteY2" fmla="*/ 1456757 h 1456757"/>
              <a:gd name="connsiteX0" fmla="*/ 0 w 784850"/>
              <a:gd name="connsiteY0" fmla="*/ 0 h 1581528"/>
              <a:gd name="connsiteX1" fmla="*/ 754380 w 784850"/>
              <a:gd name="connsiteY1" fmla="*/ 274320 h 1581528"/>
              <a:gd name="connsiteX2" fmla="*/ 747976 w 784850"/>
              <a:gd name="connsiteY2" fmla="*/ 1581528 h 1581528"/>
              <a:gd name="connsiteX0" fmla="*/ 0 w 816993"/>
              <a:gd name="connsiteY0" fmla="*/ 0 h 1581528"/>
              <a:gd name="connsiteX1" fmla="*/ 754380 w 816993"/>
              <a:gd name="connsiteY1" fmla="*/ 274320 h 1581528"/>
              <a:gd name="connsiteX2" fmla="*/ 747976 w 816993"/>
              <a:gd name="connsiteY2" fmla="*/ 1581528 h 1581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6993" h="1581528">
                <a:moveTo>
                  <a:pt x="0" y="0"/>
                </a:moveTo>
                <a:cubicBezTo>
                  <a:pt x="224790" y="19050"/>
                  <a:pt x="629717" y="10732"/>
                  <a:pt x="754380" y="274320"/>
                </a:cubicBezTo>
                <a:cubicBezTo>
                  <a:pt x="879043" y="537908"/>
                  <a:pt x="785350" y="1160507"/>
                  <a:pt x="747976" y="1581528"/>
                </a:cubicBezTo>
              </a:path>
            </a:pathLst>
          </a:custGeom>
          <a:noFill/>
          <a:ln w="508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Text Box 3"/>
          <p:cNvSpPr txBox="1">
            <a:spLocks noChangeArrowheads="1"/>
          </p:cNvSpPr>
          <p:nvPr/>
        </p:nvSpPr>
        <p:spPr bwMode="auto">
          <a:xfrm>
            <a:off x="603250" y="4805363"/>
            <a:ext cx="65293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r>
              <a:rPr lang="en-US" sz="2400" i="1" dirty="0">
                <a:solidFill>
                  <a:srgbClr val="C00000"/>
                </a:solidFill>
                <a:latin typeface="Gill Sans MT" charset="0"/>
              </a:rPr>
              <a:t>Bob: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his private key to decrypt and recover K</a:t>
            </a:r>
            <a:r>
              <a:rPr lang="en-US" sz="2400" baseline="-25000" dirty="0">
                <a:latin typeface="Gill Sans MT" charset="0"/>
              </a:rPr>
              <a:t>S</a:t>
            </a:r>
          </a:p>
          <a:p>
            <a:pPr marL="396875" indent="-277813">
              <a:buClr>
                <a:srgbClr val="000090"/>
              </a:buClr>
              <a:buSzPct val="100000"/>
              <a:buFont typeface="Wingdings" charset="2"/>
              <a:buChar char="§"/>
            </a:pPr>
            <a:r>
              <a:rPr lang="en-US" sz="2400" dirty="0">
                <a:latin typeface="Gill Sans MT" charset="0"/>
              </a:rPr>
              <a:t>uses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 to decrypt K</a:t>
            </a:r>
            <a:r>
              <a:rPr lang="en-US" sz="2400" baseline="-25000" dirty="0">
                <a:latin typeface="Gill Sans MT" charset="0"/>
              </a:rPr>
              <a:t>S</a:t>
            </a:r>
            <a:r>
              <a:rPr lang="en-US" sz="2400" dirty="0">
                <a:latin typeface="Gill Sans MT" charset="0"/>
              </a:rPr>
              <a:t>(m) to recover m </a:t>
            </a:r>
          </a:p>
        </p:txBody>
      </p:sp>
      <p:sp>
        <p:nvSpPr>
          <p:cNvPr id="83" name="Cloud 82"/>
          <p:cNvSpPr/>
          <p:nvPr/>
        </p:nvSpPr>
        <p:spPr bwMode="auto">
          <a:xfrm>
            <a:off x="-29621" y="5886451"/>
            <a:ext cx="6875291" cy="1443569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Since the symmetric key K</a:t>
            </a:r>
            <a:r>
              <a:rPr lang="en-US" baseline="-25000" dirty="0"/>
              <a:t>s</a:t>
            </a:r>
            <a:r>
              <a:rPr lang="en-US" dirty="0"/>
              <a:t> is designed for </a:t>
            </a:r>
            <a:br>
              <a:rPr lang="en-US" dirty="0"/>
            </a:br>
            <a:r>
              <a:rPr lang="en-US" dirty="0"/>
              <a:t>cipher-block chaining, it works well on a 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large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amount of data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23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Man-in-the-middle attack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1026" name="Picture 2" descr="Simple Girl by SavanaPric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15103"/>
            <a:ext cx="1371600" cy="1341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miling Boy by Savana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794" y="2590800"/>
            <a:ext cx="1546412" cy="159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33800" y="4724400"/>
            <a:ext cx="1211384" cy="1185199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 bwMode="auto">
          <a:xfrm>
            <a:off x="2209800" y="3124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stealth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2205892" y="3505200"/>
            <a:ext cx="4267200" cy="0"/>
          </a:xfrm>
          <a:prstGeom prst="straightConnector1">
            <a:avLst/>
          </a:prstGeom>
          <a:solidFill>
            <a:schemeClr val="accent1"/>
          </a:solidFill>
          <a:ln w="63500" cap="flat" cmpd="sng" algn="ctr">
            <a:solidFill>
              <a:schemeClr val="tx1"/>
            </a:solidFill>
            <a:prstDash val="solid"/>
            <a:miter lim="800000"/>
            <a:headEnd type="stealth" w="med" len="med"/>
            <a:tailEnd type="non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05833" y="43434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Alice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162983" y="4432012"/>
            <a:ext cx="9140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Bob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40458" y="6117866"/>
            <a:ext cx="1216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Trudy</a:t>
            </a:r>
          </a:p>
        </p:txBody>
      </p:sp>
    </p:spTree>
    <p:extLst>
      <p:ext uri="{BB962C8B-B14F-4D97-AF65-F5344CB8AC3E}">
        <p14:creationId xmlns:p14="http://schemas.microsoft.com/office/powerpoint/2010/main" val="355067611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61519</TotalTime>
  <Words>1432</Words>
  <Application>Microsoft Office PowerPoint</Application>
  <PresentationFormat>On-screen Show (4:3)</PresentationFormat>
  <Paragraphs>457</Paragraphs>
  <Slides>26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Gill Sans MT</vt:lpstr>
      <vt:lpstr>Tahoma</vt:lpstr>
      <vt:lpstr>Times New Roman</vt:lpstr>
      <vt:lpstr>Wingdings</vt:lpstr>
      <vt:lpstr>2_Network</vt:lpstr>
      <vt:lpstr>    CS2911 Week 8, Class 1</vt:lpstr>
      <vt:lpstr>PowerPoint Presentation</vt:lpstr>
      <vt:lpstr>Packet Sniffer (e.g. Wireshark)</vt:lpstr>
      <vt:lpstr>How to achieve confidentiality? Approach 1: Symmetric keys</vt:lpstr>
      <vt:lpstr>How to achieve confidentiality? Approach 2: Public/private keys</vt:lpstr>
      <vt:lpstr>How to achieve confidentiality? Approach 2: Public/private keys</vt:lpstr>
      <vt:lpstr>How to achieve confidentiality? Approach 3: Use both!</vt:lpstr>
      <vt:lpstr>How to achieve confidentiality? Approach 3: Use both!</vt:lpstr>
      <vt:lpstr>Man-in-the-middle attack</vt:lpstr>
      <vt:lpstr>Man-in-the-middle attack</vt:lpstr>
      <vt:lpstr>Trudy can edit ALL the packets</vt:lpstr>
      <vt:lpstr>PowerPoint Presentation</vt:lpstr>
      <vt:lpstr>Example Man-in-the-middle attack</vt:lpstr>
      <vt:lpstr>PowerPoint Presentation</vt:lpstr>
      <vt:lpstr>Example Man-in-the-middle attack (1)</vt:lpstr>
      <vt:lpstr>Example Man-in-the-middle attack (2)</vt:lpstr>
      <vt:lpstr>Example Man-in-the-middle attack (3)</vt:lpstr>
      <vt:lpstr>Example Man-in-the-middle attack (4)</vt:lpstr>
      <vt:lpstr>PowerPoint Presentation</vt:lpstr>
      <vt:lpstr>Authentication</vt:lpstr>
      <vt:lpstr>RSA: an important property</vt:lpstr>
      <vt:lpstr>PowerPoint Presentation</vt:lpstr>
      <vt:lpstr>Key point</vt:lpstr>
      <vt:lpstr>Suppose, for a moment, that Bob has Alice’s public key already 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1844</cp:revision>
  <cp:lastPrinted>2016-10-24T19:36:14Z</cp:lastPrinted>
  <dcterms:created xsi:type="dcterms:W3CDTF">1999-09-06T21:32:20Z</dcterms:created>
  <dcterms:modified xsi:type="dcterms:W3CDTF">2017-10-23T12:29:07Z</dcterms:modified>
</cp:coreProperties>
</file>