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7"/>
  </p:notesMasterIdLst>
  <p:handoutMasterIdLst>
    <p:handoutMasterId r:id="rId38"/>
  </p:handoutMasterIdLst>
  <p:sldIdLst>
    <p:sldId id="320" r:id="rId2"/>
    <p:sldId id="615" r:id="rId3"/>
    <p:sldId id="617" r:id="rId4"/>
    <p:sldId id="618" r:id="rId5"/>
    <p:sldId id="619" r:id="rId6"/>
    <p:sldId id="620" r:id="rId7"/>
    <p:sldId id="621" r:id="rId8"/>
    <p:sldId id="608" r:id="rId9"/>
    <p:sldId id="609" r:id="rId10"/>
    <p:sldId id="610" r:id="rId11"/>
    <p:sldId id="611" r:id="rId12"/>
    <p:sldId id="634" r:id="rId13"/>
    <p:sldId id="637" r:id="rId14"/>
    <p:sldId id="643" r:id="rId15"/>
    <p:sldId id="635" r:id="rId16"/>
    <p:sldId id="636" r:id="rId17"/>
    <p:sldId id="638" r:id="rId18"/>
    <p:sldId id="657" r:id="rId19"/>
    <p:sldId id="656" r:id="rId20"/>
    <p:sldId id="613" r:id="rId21"/>
    <p:sldId id="614" r:id="rId22"/>
    <p:sldId id="644" r:id="rId23"/>
    <p:sldId id="658" r:id="rId24"/>
    <p:sldId id="660" r:id="rId25"/>
    <p:sldId id="661" r:id="rId26"/>
    <p:sldId id="652" r:id="rId27"/>
    <p:sldId id="662" r:id="rId28"/>
    <p:sldId id="665" r:id="rId29"/>
    <p:sldId id="663" r:id="rId30"/>
    <p:sldId id="664" r:id="rId31"/>
    <p:sldId id="631" r:id="rId32"/>
    <p:sldId id="632" r:id="rId33"/>
    <p:sldId id="654" r:id="rId34"/>
    <p:sldId id="655" r:id="rId35"/>
    <p:sldId id="581" r:id="rId36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8">
          <p15:clr>
            <a:srgbClr val="A4A3A4"/>
          </p15:clr>
        </p15:guide>
        <p15:guide id="2" pos="22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DABFA6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78839" autoAdjust="0"/>
  </p:normalViewPr>
  <p:slideViewPr>
    <p:cSldViewPr>
      <p:cViewPr varScale="1">
        <p:scale>
          <a:sx n="53" d="100"/>
          <a:sy n="53" d="100"/>
        </p:scale>
        <p:origin x="1492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529E20D-C01B-46D0-A41A-D6165D8D3A51}" type="datetime3">
              <a:rPr lang="en-US" smtClean="0"/>
              <a:t>29 October 2018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D190EF7B-1EC8-4955-8E30-7A4364FC460B}" type="datetime3">
              <a:rPr lang="en-US" smtClean="0"/>
              <a:t>29 October 2018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kumimoji="1" lang="en-US" sz="1200" b="1" i="0" kern="1200" baseline="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17q1 7-1 1-7,9-24</a:t>
            </a:r>
          </a:p>
          <a:p>
            <a:pPr fontAlgn="base"/>
            <a:endParaRPr kumimoji="1" lang="en-US" sz="1200" b="1" i="0" kern="1200" baseline="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F96CB7F-5ABD-4C30-9F6C-4AEDAA9135B2}" type="datetime3">
              <a:rPr lang="en-US" smtClean="0"/>
              <a:t>29 October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29 October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675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29 October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9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time Trudy really does give Bob Alice’s IP address.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29 October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995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https://openclipart.org/detail/234632/scent-bottle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29 October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29 October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519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(even though he was using encryption!)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29 October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294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29 October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218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29 October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278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29 October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000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Trudy create the message K</a:t>
            </a:r>
            <a:r>
              <a:rPr lang="en-US" baseline="-25000" dirty="0"/>
              <a:t>B</a:t>
            </a:r>
            <a:r>
              <a:rPr lang="en-US" baseline="30000" dirty="0"/>
              <a:t>-</a:t>
            </a:r>
            <a:r>
              <a:rPr lang="en-US" baseline="0" dirty="0"/>
              <a:t>(K</a:t>
            </a:r>
            <a:r>
              <a:rPr lang="en-US" baseline="-25000" dirty="0"/>
              <a:t>S</a:t>
            </a:r>
            <a:r>
              <a:rPr lang="en-US" baseline="0" dirty="0"/>
              <a:t>)?</a:t>
            </a:r>
          </a:p>
          <a:p>
            <a:endParaRPr lang="en-US" baseline="0" dirty="0"/>
          </a:p>
          <a:p>
            <a:r>
              <a:rPr lang="en-US" baseline="0" dirty="0"/>
              <a:t>However, Trudy can do something! What?</a:t>
            </a:r>
            <a:endParaRPr lang="en-US" baseline="3000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29 October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44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</a:t>
            </a:r>
            <a:r>
              <a:rPr lang="en-US" baseline="0" dirty="0"/>
              <a:t> is the problem we've been considering so far.</a:t>
            </a:r>
          </a:p>
          <a:p>
            <a:r>
              <a:rPr lang="en-US" baseline="0" dirty="0"/>
              <a:t>This is a review of how we've solved it.</a:t>
            </a:r>
          </a:p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29 October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021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Trudy create the message K</a:t>
            </a:r>
            <a:r>
              <a:rPr lang="en-US" baseline="-25000" dirty="0"/>
              <a:t>A</a:t>
            </a:r>
            <a:r>
              <a:rPr lang="en-US" baseline="30000" dirty="0"/>
              <a:t>+</a:t>
            </a:r>
            <a:r>
              <a:rPr lang="en-US" baseline="0" dirty="0"/>
              <a:t>(</a:t>
            </a:r>
            <a:r>
              <a:rPr lang="en-US" dirty="0"/>
              <a:t>K</a:t>
            </a:r>
            <a:r>
              <a:rPr lang="en-US" baseline="-25000" dirty="0"/>
              <a:t>B</a:t>
            </a:r>
            <a:r>
              <a:rPr lang="en-US" baseline="30000" dirty="0"/>
              <a:t>-</a:t>
            </a:r>
            <a:r>
              <a:rPr lang="en-US" baseline="0" dirty="0"/>
              <a:t>(K</a:t>
            </a:r>
            <a:r>
              <a:rPr lang="en-US" baseline="-25000" dirty="0"/>
              <a:t>S</a:t>
            </a:r>
            <a:r>
              <a:rPr lang="en-US" baseline="0" dirty="0"/>
              <a:t>))?</a:t>
            </a:r>
          </a:p>
          <a:p>
            <a:endParaRPr lang="en-US" baseline="0" dirty="0"/>
          </a:p>
          <a:p>
            <a:r>
              <a:rPr lang="en-US" baseline="0" dirty="0"/>
              <a:t>Can Trudy recover the primary key?</a:t>
            </a:r>
          </a:p>
          <a:p>
            <a:endParaRPr lang="en-US" baseline="0" dirty="0"/>
          </a:p>
          <a:p>
            <a:r>
              <a:rPr lang="en-US" baseline="0" dirty="0"/>
              <a:t>Have we achieved authentication? Have we achieved data integrity? Have we achieved confidentiality?</a:t>
            </a:r>
            <a:endParaRPr lang="en-US" baseline="3000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29 October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679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(this description needs to be updated to match the slides)</a:t>
            </a:r>
          </a:p>
          <a:p>
            <a:r>
              <a:rPr lang="en-US" dirty="0"/>
              <a:t>Suppose Carol sends Bob a signed message with Alice's public key saying it really is hers.</a:t>
            </a:r>
          </a:p>
          <a:p>
            <a:r>
              <a:rPr lang="en-US" dirty="0"/>
              <a:t>Suppose Bob trusts Carol</a:t>
            </a:r>
          </a:p>
          <a:p>
            <a:r>
              <a:rPr lang="en-US" dirty="0"/>
              <a:t>Suppose Bob already has Carol's public key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Then Bob can trust that Alice's public key is real!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29 October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143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(this description needs to be updated to match the slides)</a:t>
            </a:r>
          </a:p>
          <a:p>
            <a:r>
              <a:rPr lang="en-US" dirty="0"/>
              <a:t>Suppose Carol sends Bob a signed message with Alice's public key saying it really is hers.</a:t>
            </a:r>
          </a:p>
          <a:p>
            <a:r>
              <a:rPr lang="en-US" dirty="0"/>
              <a:t>Suppose Bob trusts Carol</a:t>
            </a:r>
          </a:p>
          <a:p>
            <a:r>
              <a:rPr lang="en-US" dirty="0"/>
              <a:t>Suppose Bob already has Carol's public key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Then Bob can trust that Alice's public key is real!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29 October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438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(this description needs to be updated to match the slides)</a:t>
            </a:r>
          </a:p>
          <a:p>
            <a:r>
              <a:rPr lang="en-US" dirty="0"/>
              <a:t>Suppose Dan sends Bob a signed message with Alice's public key saying it really is hers.</a:t>
            </a:r>
          </a:p>
          <a:p>
            <a:r>
              <a:rPr lang="en-US" dirty="0"/>
              <a:t>Suppose Bob trusts Carol</a:t>
            </a:r>
          </a:p>
          <a:p>
            <a:r>
              <a:rPr lang="en-US" dirty="0"/>
              <a:t>Suppose Dan sends Bob a signed message with Carols' public key saying it really is hers </a:t>
            </a:r>
          </a:p>
          <a:p>
            <a:r>
              <a:rPr lang="en-US" dirty="0"/>
              <a:t>Suppose Bob trusts Dan</a:t>
            </a:r>
          </a:p>
          <a:p>
            <a:r>
              <a:rPr lang="en-US" dirty="0"/>
              <a:t>Suppose Bob has Dan's public key already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Then Bob can trust that Alice's public key is real!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29 October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0994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(this description needs to be updated to match the slides)</a:t>
            </a:r>
          </a:p>
          <a:p>
            <a:r>
              <a:rPr lang="en-US" dirty="0"/>
              <a:t>Suppose Carol sends Bob a signed message with Alice's public key saying it really is hers.</a:t>
            </a:r>
          </a:p>
          <a:p>
            <a:r>
              <a:rPr lang="en-US" dirty="0"/>
              <a:t>Suppose Bob trusts Carol</a:t>
            </a:r>
          </a:p>
          <a:p>
            <a:r>
              <a:rPr lang="en-US" dirty="0"/>
              <a:t>Suppose Dan sends Bob a signed message with Carols' public key saying it really is hers </a:t>
            </a:r>
          </a:p>
          <a:p>
            <a:r>
              <a:rPr lang="en-US" dirty="0"/>
              <a:t>Suppose Bob trusts Dan</a:t>
            </a:r>
          </a:p>
          <a:p>
            <a:r>
              <a:rPr lang="en-US" dirty="0"/>
              <a:t>Suppose Esther sends Bob a signed message with Dan's public key saying it really is his</a:t>
            </a:r>
          </a:p>
          <a:p>
            <a:r>
              <a:rPr lang="en-US" dirty="0"/>
              <a:t>Suppose Bob trusts Esther</a:t>
            </a:r>
          </a:p>
          <a:p>
            <a:r>
              <a:rPr lang="en-US" dirty="0"/>
              <a:t>Suppose Bob already has Esther's public key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Then Bob can trust that Alice's public key is real!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29 October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3957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29 October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323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(Example</a:t>
            </a:r>
            <a:r>
              <a:rPr lang="en-US" baseline="0" dirty="0"/>
              <a:t> from our textbook)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29 October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934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29 October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50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5FD35AE-BF39-F04F-9308-E94DDA73EA3F}" type="slidenum">
              <a:rPr lang="en-US" sz="1300">
                <a:latin typeface="Times New Roman" charset="0"/>
              </a:rPr>
              <a:pPr/>
              <a:t>3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320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5FD35AE-BF39-F04F-9308-E94DDA73EA3F}" type="slidenum">
              <a:rPr lang="en-US" sz="1300">
                <a:latin typeface="Times New Roman" charset="0"/>
              </a:rPr>
              <a:pPr/>
              <a:t>4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885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5FD35AE-BF39-F04F-9308-E94DDA73EA3F}" type="slidenum">
              <a:rPr lang="en-US" sz="1300">
                <a:latin typeface="Times New Roman" charset="0"/>
              </a:rPr>
              <a:pPr/>
              <a:t>5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353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5FD35AE-BF39-F04F-9308-E94DDA73EA3F}" type="slidenum">
              <a:rPr lang="en-US" sz="1300">
                <a:latin typeface="Times New Roman" charset="0"/>
              </a:rPr>
              <a:pPr/>
              <a:t>6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020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5FD35AE-BF39-F04F-9308-E94DDA73EA3F}" type="slidenum">
              <a:rPr lang="en-US" sz="1300">
                <a:latin typeface="Times New Roman" charset="0"/>
              </a:rPr>
              <a:pPr/>
              <a:t>7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8109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</a:t>
            </a:r>
            <a:r>
              <a:rPr lang="en-US" baseline="0" dirty="0"/>
              <a:t> comes Trudy again!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29 October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29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Types</a:t>
            </a:r>
            <a:r>
              <a:rPr lang="en-US" baseline="0" dirty="0"/>
              <a:t> of attacks / types of security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Try to get Bob's keys - Avoid chosen-plaintext attack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Take down Alice's server - Avoid denial of service attacks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29 October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05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CS2911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the Secondary title</a:t>
            </a:r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16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16.png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CS2911</a:t>
            </a:r>
            <a:br>
              <a:rPr lang="en-US" dirty="0"/>
            </a:br>
            <a:r>
              <a:rPr lang="en-US" dirty="0"/>
              <a:t>Week 8, Class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Today</a:t>
            </a:r>
            <a:endParaRPr lang="en-US" b="1" i="1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Discussion on RSA Video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Eavesdropping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Man-in-the-middle attacks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Signing messages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Certificates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CS2911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Trudy can edit ALL the packets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just application payload</a:t>
            </a:r>
          </a:p>
          <a:p>
            <a:r>
              <a:rPr lang="en-US" dirty="0"/>
              <a:t>Even TCP headers</a:t>
            </a:r>
          </a:p>
          <a:p>
            <a:r>
              <a:rPr lang="en-US" dirty="0"/>
              <a:t>Even IP headers</a:t>
            </a:r>
          </a:p>
          <a:p>
            <a:r>
              <a:rPr lang="en-US" dirty="0"/>
              <a:t>Even DNS packets</a:t>
            </a:r>
          </a:p>
          <a:p>
            <a:r>
              <a:rPr lang="en-US" dirty="0"/>
              <a:t>Even encrypted packets!</a:t>
            </a:r>
          </a:p>
          <a:p>
            <a:r>
              <a:rPr lang="en-US" dirty="0"/>
              <a:t>Every packet Alice sends</a:t>
            </a:r>
          </a:p>
          <a:p>
            <a:r>
              <a:rPr lang="en-US" dirty="0"/>
              <a:t>Every packet Bob sends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8113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Trudy can…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See what Alice sends</a:t>
            </a:r>
          </a:p>
          <a:p>
            <a:r>
              <a:rPr lang="en-US" dirty="0"/>
              <a:t>Change what Alice sends</a:t>
            </a:r>
          </a:p>
          <a:p>
            <a:pPr lvl="1"/>
            <a:r>
              <a:rPr lang="en-US" dirty="0"/>
              <a:t>Repeat what Alice sends</a:t>
            </a:r>
          </a:p>
          <a:p>
            <a:pPr lvl="1"/>
            <a:r>
              <a:rPr lang="en-US" dirty="0"/>
              <a:t>Reorder what Alice sends</a:t>
            </a:r>
          </a:p>
          <a:p>
            <a:r>
              <a:rPr lang="en-US" dirty="0"/>
              <a:t>Pretend to be Alice</a:t>
            </a:r>
          </a:p>
          <a:p>
            <a:pPr lvl="1"/>
            <a:r>
              <a:rPr lang="en-US" dirty="0"/>
              <a:t>Ask for Bob's password</a:t>
            </a:r>
          </a:p>
          <a:p>
            <a:r>
              <a:rPr lang="en-US" dirty="0"/>
              <a:t>…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Alice and Bob want…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Confidentiality</a:t>
            </a:r>
          </a:p>
          <a:p>
            <a:r>
              <a:rPr lang="en-US" dirty="0"/>
              <a:t>Data integrity</a:t>
            </a:r>
          </a:p>
          <a:p>
            <a:pPr lvl="1"/>
            <a:r>
              <a:rPr lang="en-US" dirty="0"/>
              <a:t>Avoid replay attacks</a:t>
            </a:r>
          </a:p>
          <a:p>
            <a:pPr lvl="1"/>
            <a:r>
              <a:rPr lang="en-US" dirty="0"/>
              <a:t>Session integrity (??)</a:t>
            </a:r>
          </a:p>
          <a:p>
            <a:r>
              <a:rPr lang="en-US" dirty="0"/>
              <a:t>Authentication</a:t>
            </a:r>
          </a:p>
          <a:p>
            <a:pPr lvl="1"/>
            <a:r>
              <a:rPr lang="en-US" dirty="0"/>
              <a:t>Avoid phishing attacks</a:t>
            </a:r>
          </a:p>
          <a:p>
            <a:r>
              <a:rPr lang="en-US" dirty="0"/>
              <a:t>…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82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Man-in-the-middle attack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pic>
        <p:nvPicPr>
          <p:cNvPr id="1026" name="Picture 2" descr="Simple Girl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92068"/>
            <a:ext cx="609600" cy="5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612" y="1498208"/>
            <a:ext cx="592774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4785" y="1554862"/>
            <a:ext cx="647512" cy="63351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24833" y="219795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73264" y="2107807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7" y="2188378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86400" y="2590800"/>
            <a:ext cx="14109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where is </a:t>
            </a:r>
          </a:p>
          <a:p>
            <a:r>
              <a:rPr lang="en-US" sz="2000" dirty="0"/>
              <a:t>alice.com?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4495800" y="3298686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454565" y="2696209"/>
            <a:ext cx="1822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189.34.107.99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0" y="2692582"/>
            <a:ext cx="1822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34.35.100.100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051569" y="3652756"/>
            <a:ext cx="21066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at 189.34.107.99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4461510" y="4095429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5493595" y="4486416"/>
            <a:ext cx="1863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My credit card:</a:t>
            </a:r>
          </a:p>
          <a:p>
            <a:r>
              <a:rPr lang="en-US" sz="2000" dirty="0"/>
              <a:t>123981284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>
            <a:off x="4511040" y="5194302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4583429" y="5963451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5367406" y="5563341"/>
            <a:ext cx="2020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Order complete!</a:t>
            </a:r>
          </a:p>
        </p:txBody>
      </p:sp>
    </p:spTree>
    <p:extLst>
      <p:ext uri="{BB962C8B-B14F-4D97-AF65-F5344CB8AC3E}">
        <p14:creationId xmlns:p14="http://schemas.microsoft.com/office/powerpoint/2010/main" val="2943066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OK, so Bob will probably be using encryption…</a:t>
            </a:r>
          </a:p>
          <a:p>
            <a:pPr marL="0" indent="0">
              <a:buNone/>
            </a:pPr>
            <a:r>
              <a:rPr lang="en-US" dirty="0"/>
              <a:t>that will slow Trudy down…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… or will it?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16101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Man-in-the-middle attack (1)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  <p:pic>
        <p:nvPicPr>
          <p:cNvPr id="1026" name="Picture 2" descr="Simple Girl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92068"/>
            <a:ext cx="609600" cy="5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612" y="1498208"/>
            <a:ext cx="592774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4785" y="1554862"/>
            <a:ext cx="647512" cy="63351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24833" y="219795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73264" y="2107807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7" y="2188378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90082" y="2775013"/>
            <a:ext cx="3462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Please share your public key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4495800" y="3298686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4495800" y="4507634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5376999" y="4123691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T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5589681" y="3935976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cxnSp>
        <p:nvCxnSpPr>
          <p:cNvPr id="32" name="Straight Arrow Connector 31"/>
          <p:cNvCxnSpPr/>
          <p:nvPr/>
        </p:nvCxnSpPr>
        <p:spPr bwMode="auto">
          <a:xfrm flipH="1">
            <a:off x="1195443" y="3600523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1161153" y="4315073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767372" y="389578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A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1929968" y="373592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85733" y="3140263"/>
            <a:ext cx="3462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Please share your public key</a:t>
            </a:r>
          </a:p>
        </p:txBody>
      </p:sp>
      <p:sp>
        <p:nvSpPr>
          <p:cNvPr id="46" name="Cloud 45"/>
          <p:cNvSpPr/>
          <p:nvPr/>
        </p:nvSpPr>
        <p:spPr bwMode="auto">
          <a:xfrm>
            <a:off x="7233469" y="3730837"/>
            <a:ext cx="1859668" cy="991128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Looks good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to me!</a:t>
            </a:r>
          </a:p>
        </p:txBody>
      </p:sp>
    </p:spTree>
    <p:extLst>
      <p:ext uri="{BB962C8B-B14F-4D97-AF65-F5344CB8AC3E}">
        <p14:creationId xmlns:p14="http://schemas.microsoft.com/office/powerpoint/2010/main" val="2995809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Man-in-the-middle attack (2)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pic>
        <p:nvPicPr>
          <p:cNvPr id="1026" name="Picture 2" descr="Simple Girl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92068"/>
            <a:ext cx="609600" cy="5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612" y="1498208"/>
            <a:ext cx="592774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4785" y="1554862"/>
            <a:ext cx="647512" cy="63351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24833" y="219795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73264" y="2107807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7" y="2188378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611523" y="3742596"/>
            <a:ext cx="30383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Here is the session key,</a:t>
            </a:r>
          </a:p>
          <a:p>
            <a:r>
              <a:rPr lang="en-US" sz="2000" dirty="0"/>
              <a:t>just for you, Alice! K</a:t>
            </a:r>
            <a:r>
              <a:rPr lang="en-US" sz="2000" baseline="-25000" dirty="0"/>
              <a:t>T </a:t>
            </a:r>
            <a:r>
              <a:rPr lang="en-US" sz="2000" dirty="0"/>
              <a:t>(K</a:t>
            </a:r>
            <a:r>
              <a:rPr lang="en-US" sz="2000" baseline="-25000" dirty="0"/>
              <a:t>S</a:t>
            </a:r>
            <a:r>
              <a:rPr lang="en-US" sz="2000" dirty="0"/>
              <a:t>)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>
            <a:off x="4527107" y="4714129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D028785-34A5-4225-A28E-CB229B7D5602}"/>
              </a:ext>
            </a:extLst>
          </p:cNvPr>
          <p:cNvCxnSpPr/>
          <p:nvPr/>
        </p:nvCxnSpPr>
        <p:spPr bwMode="auto">
          <a:xfrm flipH="1">
            <a:off x="833205" y="4881542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311931F-E15F-4440-8BB4-0AD33D7CBA8A}"/>
              </a:ext>
            </a:extLst>
          </p:cNvPr>
          <p:cNvSpPr txBox="1"/>
          <p:nvPr/>
        </p:nvSpPr>
        <p:spPr>
          <a:xfrm>
            <a:off x="6839518" y="3947576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1A20E4C-B879-4253-ADC4-7577BF83F100}"/>
              </a:ext>
            </a:extLst>
          </p:cNvPr>
          <p:cNvSpPr txBox="1"/>
          <p:nvPr/>
        </p:nvSpPr>
        <p:spPr>
          <a:xfrm>
            <a:off x="1022669" y="3992455"/>
            <a:ext cx="30416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Here is the session key,</a:t>
            </a:r>
          </a:p>
          <a:p>
            <a:r>
              <a:rPr lang="en-US" sz="2000" dirty="0"/>
              <a:t>just for you, Alice! K</a:t>
            </a:r>
            <a:r>
              <a:rPr lang="en-US" sz="2000" baseline="-25000" dirty="0"/>
              <a:t>A </a:t>
            </a:r>
            <a:r>
              <a:rPr lang="en-US" sz="2000" dirty="0"/>
              <a:t>(K</a:t>
            </a:r>
            <a:r>
              <a:rPr lang="en-US" sz="2000" baseline="-25000" dirty="0"/>
              <a:t>S</a:t>
            </a:r>
            <a:r>
              <a:rPr lang="en-US" sz="2000" dirty="0"/>
              <a:t>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FFD55DE-B48B-4403-9D3D-6B9220352C4F}"/>
              </a:ext>
            </a:extLst>
          </p:cNvPr>
          <p:cNvSpPr txBox="1"/>
          <p:nvPr/>
        </p:nvSpPr>
        <p:spPr>
          <a:xfrm>
            <a:off x="3267819" y="41785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25172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Man-in-the-middle attack (3)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pic>
        <p:nvPicPr>
          <p:cNvPr id="1026" name="Picture 2" descr="Simple Girl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92068"/>
            <a:ext cx="609600" cy="5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612" y="1498208"/>
            <a:ext cx="592774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4785" y="1554862"/>
            <a:ext cx="647512" cy="63351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24833" y="219795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73264" y="2107807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7" y="2188378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73422" y="2718594"/>
            <a:ext cx="2384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(Are you Alice?)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4495800" y="3298686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4461510" y="4095429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4956624" y="4577970"/>
            <a:ext cx="4115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(GET /perfume.html HTTP/1.1)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>
            <a:off x="4511040" y="5132102"/>
            <a:ext cx="3261360" cy="1925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1014468" y="6165940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5342709" y="3711486"/>
            <a:ext cx="18010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(Yes I am!)</a:t>
            </a:r>
          </a:p>
        </p:txBody>
      </p:sp>
      <p:cxnSp>
        <p:nvCxnSpPr>
          <p:cNvPr id="32" name="Straight Arrow Connector 31"/>
          <p:cNvCxnSpPr/>
          <p:nvPr/>
        </p:nvCxnSpPr>
        <p:spPr bwMode="auto">
          <a:xfrm flipH="1">
            <a:off x="1176393" y="3600523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1558801" y="3114900"/>
            <a:ext cx="23938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(Are you Alice?)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1161153" y="4315073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767372" y="3895782"/>
            <a:ext cx="18010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(Yes I am!)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 flipH="1">
            <a:off x="886833" y="5274489"/>
            <a:ext cx="3261360" cy="1925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656154" y="4864174"/>
            <a:ext cx="40801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(GET /perfume.html HTTP/1.1)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74236" y="5738981"/>
            <a:ext cx="137462" cy="349481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1231680" y="5738981"/>
            <a:ext cx="1483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(Buy     )</a:t>
            </a:r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4672297" y="6349910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pic>
        <p:nvPicPr>
          <p:cNvPr id="42" name="Picture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63849" y="5925267"/>
            <a:ext cx="137462" cy="349481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5221293" y="5925267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(Buy     )</a:t>
            </a:r>
          </a:p>
        </p:txBody>
      </p:sp>
    </p:spTree>
    <p:extLst>
      <p:ext uri="{BB962C8B-B14F-4D97-AF65-F5344CB8AC3E}">
        <p14:creationId xmlns:p14="http://schemas.microsoft.com/office/powerpoint/2010/main" val="34269518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Man-in-the-middle attack (4)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  <p:pic>
        <p:nvPicPr>
          <p:cNvPr id="1026" name="Picture 2" descr="Simple Girl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92068"/>
            <a:ext cx="609600" cy="5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612" y="1498208"/>
            <a:ext cx="592774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4785" y="1554862"/>
            <a:ext cx="647512" cy="63351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24833" y="219795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73264" y="2107807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7" y="2188378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77500" y="2798729"/>
            <a:ext cx="3579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(Credit card #: 123981284)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4495800" y="3184437"/>
            <a:ext cx="3971913" cy="2445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454565" y="2696209"/>
            <a:ext cx="1822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189.34.107.99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0" y="2692582"/>
            <a:ext cx="1822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34.35.100.100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4435752" y="4591895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5095200" y="4119268"/>
            <a:ext cx="2462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(order complete)</a:t>
            </a:r>
          </a:p>
        </p:txBody>
      </p:sp>
      <p:cxnSp>
        <p:nvCxnSpPr>
          <p:cNvPr id="32" name="Straight Arrow Connector 31"/>
          <p:cNvCxnSpPr/>
          <p:nvPr/>
        </p:nvCxnSpPr>
        <p:spPr bwMode="auto">
          <a:xfrm flipH="1">
            <a:off x="1176393" y="3600523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794062" y="3169851"/>
            <a:ext cx="3579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(Credit card #: 123981284)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1161153" y="4315073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526741" y="3916979"/>
            <a:ext cx="2462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(order complete)</a:t>
            </a:r>
          </a:p>
        </p:txBody>
      </p:sp>
      <p:sp>
        <p:nvSpPr>
          <p:cNvPr id="47" name="Cloud 46"/>
          <p:cNvSpPr/>
          <p:nvPr/>
        </p:nvSpPr>
        <p:spPr bwMode="auto">
          <a:xfrm>
            <a:off x="2880132" y="4827011"/>
            <a:ext cx="2971800" cy="13716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Thanks for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the credit </a:t>
            </a:r>
            <a:b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card info, Bob!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298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4BDFB-4DAF-4201-9870-6D63EC8D8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13FCD-6F31-4560-BA30-CCFB20A48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When Bob lost authentication, he lost data integrity and confidentiality as well.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F8E0A6-787E-4567-B12E-281CAF3AD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07D787-2611-448A-8A15-D16F5B5C5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41586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Bob know it is really Alice that sent him a message?</a:t>
            </a:r>
          </a:p>
          <a:p>
            <a:r>
              <a:rPr lang="en-US" dirty="0"/>
              <a:t>Alice needs to </a:t>
            </a:r>
            <a:r>
              <a:rPr lang="en-US" i="1" dirty="0"/>
              <a:t>sign</a:t>
            </a:r>
            <a:r>
              <a:rPr lang="en-US" dirty="0"/>
              <a:t> the message</a:t>
            </a:r>
          </a:p>
          <a:p>
            <a:r>
              <a:rPr lang="en-US" dirty="0"/>
              <a:t>Public-key cryptography can be used for this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2775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Packet Sniffer (e.g. Wireshark)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pic>
        <p:nvPicPr>
          <p:cNvPr id="1026" name="Picture 2" descr="Simple Girl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15103"/>
            <a:ext cx="1371600" cy="134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948" y="2590800"/>
            <a:ext cx="1546412" cy="159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3800" y="4724400"/>
            <a:ext cx="1211384" cy="1185199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 bwMode="auto">
          <a:xfrm>
            <a:off x="2209800" y="3124200"/>
            <a:ext cx="426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2205892" y="3505200"/>
            <a:ext cx="426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stealth" w="med" len="med"/>
            <a:tailEnd type="non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05833" y="4343400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62983" y="4432012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8" y="6117866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sp>
        <p:nvSpPr>
          <p:cNvPr id="14" name="Freeform 13"/>
          <p:cNvSpPr/>
          <p:nvPr/>
        </p:nvSpPr>
        <p:spPr bwMode="auto">
          <a:xfrm>
            <a:off x="3331471" y="3124201"/>
            <a:ext cx="950072" cy="1448800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 flipH="1">
            <a:off x="4724399" y="3517329"/>
            <a:ext cx="567592" cy="934424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8283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Gill Sans MT" charset="0"/>
              </a:rPr>
              <a:t>RSA: an important property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322056" y="1422400"/>
            <a:ext cx="6358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latin typeface="Gill Sans MT" charset="0"/>
              </a:rPr>
              <a:t>The following property will be </a:t>
            </a: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very</a:t>
            </a:r>
            <a:r>
              <a:rPr lang="en-US" sz="2800" dirty="0">
                <a:solidFill>
                  <a:srgbClr val="C00000"/>
                </a:solidFill>
                <a:latin typeface="Gill Sans MT" charset="0"/>
              </a:rPr>
              <a:t> </a:t>
            </a:r>
            <a:r>
              <a:rPr lang="en-US" sz="2800" dirty="0">
                <a:latin typeface="Gill Sans MT" charset="0"/>
              </a:rPr>
              <a:t>useful:</a:t>
            </a:r>
            <a:endParaRPr lang="en-US" sz="2400" dirty="0">
              <a:latin typeface="Gill Sans MT" charset="0"/>
            </a:endParaRPr>
          </a:p>
        </p:txBody>
      </p:sp>
      <p:grpSp>
        <p:nvGrpSpPr>
          <p:cNvPr id="54276" name="Group 4"/>
          <p:cNvGrpSpPr>
            <a:grpSpLocks/>
          </p:cNvGrpSpPr>
          <p:nvPr/>
        </p:nvGrpSpPr>
        <p:grpSpPr bwMode="auto">
          <a:xfrm>
            <a:off x="1636713" y="2257425"/>
            <a:ext cx="5259387" cy="946150"/>
            <a:chOff x="501" y="1586"/>
            <a:chExt cx="3313" cy="596"/>
          </a:xfrm>
        </p:grpSpPr>
        <p:grpSp>
          <p:nvGrpSpPr>
            <p:cNvPr id="54283" name="Group 5"/>
            <p:cNvGrpSpPr>
              <a:grpSpLocks/>
            </p:cNvGrpSpPr>
            <p:nvPr/>
          </p:nvGrpSpPr>
          <p:grpSpPr bwMode="auto">
            <a:xfrm>
              <a:off x="501" y="1586"/>
              <a:ext cx="1807" cy="594"/>
              <a:chOff x="1328" y="1706"/>
              <a:chExt cx="1807" cy="594"/>
            </a:xfrm>
          </p:grpSpPr>
          <p:grpSp>
            <p:nvGrpSpPr>
              <p:cNvPr id="54290" name="Group 6"/>
              <p:cNvGrpSpPr>
                <a:grpSpLocks/>
              </p:cNvGrpSpPr>
              <p:nvPr/>
            </p:nvGrpSpPr>
            <p:grpSpPr bwMode="auto">
              <a:xfrm>
                <a:off x="1328" y="1811"/>
                <a:ext cx="1807" cy="489"/>
                <a:chOff x="1699" y="1433"/>
                <a:chExt cx="1807" cy="489"/>
              </a:xfrm>
            </p:grpSpPr>
            <p:sp>
              <p:nvSpPr>
                <p:cNvPr id="5429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699" y="1433"/>
                  <a:ext cx="1807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8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K  </a:t>
                  </a:r>
                  <a:r>
                    <a:rPr lang="en-US" sz="32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(</a:t>
                  </a:r>
                  <a:r>
                    <a:rPr lang="en-US" sz="28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K  (m)</a:t>
                  </a:r>
                  <a:r>
                    <a:rPr lang="en-US" sz="32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)</a:t>
                  </a:r>
                  <a:r>
                    <a:rPr lang="en-US" sz="28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  =  m </a:t>
                  </a:r>
                </a:p>
              </p:txBody>
            </p:sp>
            <p:sp>
              <p:nvSpPr>
                <p:cNvPr id="54294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235" y="1631"/>
                  <a:ext cx="246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4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B</a:t>
                  </a:r>
                  <a:endPara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54295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884" y="1620"/>
                  <a:ext cx="246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4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B</a:t>
                  </a:r>
                  <a:endPara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54291" name="Text Box 10"/>
              <p:cNvSpPr txBox="1">
                <a:spLocks noChangeArrowheads="1"/>
              </p:cNvSpPr>
              <p:nvPr/>
            </p:nvSpPr>
            <p:spPr bwMode="auto">
              <a:xfrm>
                <a:off x="1523" y="1706"/>
                <a:ext cx="18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  <p:sp>
            <p:nvSpPr>
              <p:cNvPr id="54292" name="Text Box 11"/>
              <p:cNvSpPr txBox="1">
                <a:spLocks noChangeArrowheads="1"/>
              </p:cNvSpPr>
              <p:nvPr/>
            </p:nvSpPr>
            <p:spPr bwMode="auto">
              <a:xfrm>
                <a:off x="1842" y="1722"/>
                <a:ext cx="22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54284" name="Text Box 12"/>
            <p:cNvSpPr txBox="1">
              <a:spLocks noChangeArrowheads="1"/>
            </p:cNvSpPr>
            <p:nvPr/>
          </p:nvSpPr>
          <p:spPr bwMode="auto">
            <a:xfrm>
              <a:off x="2496" y="1704"/>
              <a:ext cx="131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  </a:t>
              </a:r>
              <a:r>
                <a:rPr lang="en-US" sz="32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(</a:t>
              </a:r>
              <a:r>
                <a: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  (m)</a:t>
              </a:r>
              <a:r>
                <a:rPr lang="en-US" sz="32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)</a:t>
              </a:r>
              <a:r>
                <a: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  </a:t>
              </a:r>
            </a:p>
          </p:txBody>
        </p:sp>
        <p:sp>
          <p:nvSpPr>
            <p:cNvPr id="54285" name="Text Box 13"/>
            <p:cNvSpPr txBox="1">
              <a:spLocks noChangeArrowheads="1"/>
            </p:cNvSpPr>
            <p:nvPr/>
          </p:nvSpPr>
          <p:spPr bwMode="auto">
            <a:xfrm>
              <a:off x="3074" y="1887"/>
              <a:ext cx="24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B</a:t>
              </a:r>
              <a:endParaRPr lang="en-US" sz="2800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4286" name="Text Box 14"/>
            <p:cNvSpPr txBox="1">
              <a:spLocks noChangeArrowheads="1"/>
            </p:cNvSpPr>
            <p:nvPr/>
          </p:nvSpPr>
          <p:spPr bwMode="auto">
            <a:xfrm>
              <a:off x="2722" y="1891"/>
              <a:ext cx="24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B</a:t>
              </a:r>
              <a:endParaRPr lang="en-US" sz="2800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4287" name="Text Box 15"/>
            <p:cNvSpPr txBox="1">
              <a:spLocks noChangeArrowheads="1"/>
            </p:cNvSpPr>
            <p:nvPr/>
          </p:nvSpPr>
          <p:spPr bwMode="auto">
            <a:xfrm>
              <a:off x="2709" y="1636"/>
              <a:ext cx="22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  <p:sp>
          <p:nvSpPr>
            <p:cNvPr id="54288" name="Text Box 16"/>
            <p:cNvSpPr txBox="1">
              <a:spLocks noChangeArrowheads="1"/>
            </p:cNvSpPr>
            <p:nvPr/>
          </p:nvSpPr>
          <p:spPr bwMode="auto">
            <a:xfrm>
              <a:off x="3076" y="1615"/>
              <a:ext cx="18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  <p:sp>
          <p:nvSpPr>
            <p:cNvPr id="54289" name="Text Box 17"/>
            <p:cNvSpPr txBox="1">
              <a:spLocks noChangeArrowheads="1"/>
            </p:cNvSpPr>
            <p:nvPr/>
          </p:nvSpPr>
          <p:spPr bwMode="auto">
            <a:xfrm>
              <a:off x="2253" y="1755"/>
              <a:ext cx="22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=</a:t>
              </a:r>
            </a:p>
          </p:txBody>
        </p:sp>
      </p:grpSp>
      <p:sp>
        <p:nvSpPr>
          <p:cNvPr id="54277" name="Text Box 18"/>
          <p:cNvSpPr txBox="1">
            <a:spLocks noChangeArrowheads="1"/>
          </p:cNvSpPr>
          <p:nvPr/>
        </p:nvSpPr>
        <p:spPr bwMode="auto">
          <a:xfrm>
            <a:off x="1163638" y="3487738"/>
            <a:ext cx="2917825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latin typeface="Gill Sans MT" charset="0"/>
              </a:rPr>
              <a:t>use public key first, followed by private key </a:t>
            </a:r>
            <a:endParaRPr lang="en-US" sz="2400" dirty="0">
              <a:latin typeface="Gill Sans MT" charset="0"/>
            </a:endParaRPr>
          </a:p>
        </p:txBody>
      </p:sp>
      <p:sp>
        <p:nvSpPr>
          <p:cNvPr id="54278" name="Text Box 19"/>
          <p:cNvSpPr txBox="1">
            <a:spLocks noChangeArrowheads="1"/>
          </p:cNvSpPr>
          <p:nvPr/>
        </p:nvSpPr>
        <p:spPr bwMode="auto">
          <a:xfrm>
            <a:off x="4494213" y="3479800"/>
            <a:ext cx="291782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latin typeface="Gill Sans MT" charset="0"/>
              </a:rPr>
              <a:t>use private key first, followed by public key </a:t>
            </a:r>
            <a:endParaRPr lang="en-US" sz="2400" dirty="0">
              <a:latin typeface="Gill Sans MT" charset="0"/>
            </a:endParaRPr>
          </a:p>
        </p:txBody>
      </p:sp>
      <p:sp>
        <p:nvSpPr>
          <p:cNvPr id="54279" name="AutoShape 20"/>
          <p:cNvSpPr>
            <a:spLocks/>
          </p:cNvSpPr>
          <p:nvPr/>
        </p:nvSpPr>
        <p:spPr bwMode="auto">
          <a:xfrm rot="5400000">
            <a:off x="2481263" y="2509838"/>
            <a:ext cx="138112" cy="1509712"/>
          </a:xfrm>
          <a:prstGeom prst="rightBrace">
            <a:avLst>
              <a:gd name="adj1" fmla="val 9109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  <a:latin typeface="Gill Sans MT" charset="0"/>
              <a:cs typeface="Arial" charset="0"/>
            </a:endParaRPr>
          </a:p>
        </p:txBody>
      </p:sp>
      <p:sp>
        <p:nvSpPr>
          <p:cNvPr id="54280" name="AutoShape 21"/>
          <p:cNvSpPr>
            <a:spLocks/>
          </p:cNvSpPr>
          <p:nvPr/>
        </p:nvSpPr>
        <p:spPr bwMode="auto">
          <a:xfrm rot="5400000">
            <a:off x="5753100" y="2501900"/>
            <a:ext cx="138113" cy="1509713"/>
          </a:xfrm>
          <a:prstGeom prst="rightBrace">
            <a:avLst>
              <a:gd name="adj1" fmla="val 9109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  <a:latin typeface="Gill Sans MT" charset="0"/>
              <a:cs typeface="Arial" charset="0"/>
            </a:endParaRPr>
          </a:p>
        </p:txBody>
      </p:sp>
      <p:sp>
        <p:nvSpPr>
          <p:cNvPr id="54281" name="Text Box 22"/>
          <p:cNvSpPr txBox="1">
            <a:spLocks noChangeArrowheads="1"/>
          </p:cNvSpPr>
          <p:nvPr/>
        </p:nvSpPr>
        <p:spPr bwMode="auto">
          <a:xfrm>
            <a:off x="2708275" y="5200650"/>
            <a:ext cx="3467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3200" i="1" dirty="0">
                <a:solidFill>
                  <a:srgbClr val="C00000"/>
                </a:solidFill>
                <a:latin typeface="Gill Sans MT" charset="0"/>
              </a:rPr>
              <a:t>result is the same!</a:t>
            </a:r>
            <a:r>
              <a:rPr lang="en-US" sz="3200" dirty="0">
                <a:solidFill>
                  <a:srgbClr val="C00000"/>
                </a:solidFill>
                <a:latin typeface="Gill Sans MT" charset="0"/>
              </a:rPr>
              <a:t> </a:t>
            </a:r>
          </a:p>
        </p:txBody>
      </p:sp>
      <p:pic>
        <p:nvPicPr>
          <p:cNvPr id="54282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94" y="1363345"/>
            <a:ext cx="7313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20</a:t>
            </a:fld>
            <a:endParaRPr lang="en-US" sz="1200" dirty="0">
              <a:latin typeface="Tahoma" charset="0"/>
            </a:endParaRPr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0423" y="6393760"/>
            <a:ext cx="6737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Modified from the slides accompanying Kurose and Ross, 7</a:t>
            </a:r>
            <a:r>
              <a:rPr lang="en-US" baseline="30000" dirty="0"/>
              <a:t>th</a:t>
            </a:r>
            <a:r>
              <a:rPr lang="en-US" dirty="0"/>
              <a:t> Ed.</a:t>
            </a:r>
          </a:p>
        </p:txBody>
      </p:sp>
    </p:spTree>
    <p:extLst>
      <p:ext uri="{BB962C8B-B14F-4D97-AF65-F5344CB8AC3E}">
        <p14:creationId xmlns:p14="http://schemas.microsoft.com/office/powerpoint/2010/main" val="6829234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425575"/>
            <a:ext cx="8240712" cy="4648200"/>
          </a:xfrm>
        </p:spPr>
        <p:txBody>
          <a:bodyPr/>
          <a:lstStyle/>
          <a:p>
            <a:pPr>
              <a:buFont typeface="Wingdings" charset="0"/>
              <a:buNone/>
            </a:pPr>
            <a:endParaRPr lang="en-US" dirty="0">
              <a:latin typeface="Gill Sans MT" charset="0"/>
            </a:endParaRPr>
          </a:p>
          <a:p>
            <a:pPr>
              <a:buFont typeface="Wingdings" charset="0"/>
              <a:buNone/>
            </a:pPr>
            <a:r>
              <a:rPr lang="en-US" dirty="0">
                <a:latin typeface="Gill Sans MT" charset="0"/>
              </a:rPr>
              <a:t>follows directly from modular arithmetic:</a:t>
            </a:r>
          </a:p>
          <a:p>
            <a:pPr>
              <a:buFont typeface="Wingdings" charset="0"/>
              <a:buNone/>
            </a:pPr>
            <a:endParaRPr lang="en-US" dirty="0">
              <a:latin typeface="Gill Sans MT" charset="0"/>
            </a:endParaRPr>
          </a:p>
          <a:p>
            <a:pPr>
              <a:buFont typeface="Wingdings" charset="0"/>
              <a:buNone/>
            </a:pPr>
            <a:r>
              <a:rPr lang="en-US" dirty="0">
                <a:latin typeface="Gill Sans MT" charset="0"/>
              </a:rPr>
              <a:t>(m</a:t>
            </a:r>
            <a:r>
              <a:rPr lang="en-US" baseline="30000" dirty="0">
                <a:latin typeface="Gill Sans MT" charset="0"/>
              </a:rPr>
              <a:t>e</a:t>
            </a:r>
            <a:r>
              <a:rPr lang="en-US" dirty="0">
                <a:latin typeface="Gill Sans MT" charset="0"/>
              </a:rPr>
              <a:t> mod n)</a:t>
            </a:r>
            <a:r>
              <a:rPr lang="en-US" baseline="30000" dirty="0">
                <a:latin typeface="Gill Sans MT" charset="0"/>
              </a:rPr>
              <a:t>d</a:t>
            </a:r>
            <a:r>
              <a:rPr lang="en-US" dirty="0">
                <a:latin typeface="Gill Sans MT" charset="0"/>
              </a:rPr>
              <a:t> mod n = m</a:t>
            </a:r>
            <a:r>
              <a:rPr lang="en-US" baseline="30000" dirty="0">
                <a:latin typeface="Gill Sans MT" charset="0"/>
              </a:rPr>
              <a:t>ed</a:t>
            </a:r>
            <a:r>
              <a:rPr lang="en-US" dirty="0">
                <a:latin typeface="Gill Sans MT" charset="0"/>
              </a:rPr>
              <a:t> mod n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Gill Sans MT" charset="0"/>
              </a:rPr>
              <a:t>                             = m</a:t>
            </a:r>
            <a:r>
              <a:rPr lang="en-US" baseline="30000" dirty="0">
                <a:latin typeface="Gill Sans MT" charset="0"/>
              </a:rPr>
              <a:t>de</a:t>
            </a:r>
            <a:r>
              <a:rPr lang="en-US" dirty="0">
                <a:latin typeface="Gill Sans MT" charset="0"/>
              </a:rPr>
              <a:t> mod n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Gill Sans MT" charset="0"/>
              </a:rPr>
              <a:t>                             = (m</a:t>
            </a:r>
            <a:r>
              <a:rPr lang="en-US" baseline="30000" dirty="0">
                <a:latin typeface="Gill Sans MT" charset="0"/>
              </a:rPr>
              <a:t>d</a:t>
            </a:r>
            <a:r>
              <a:rPr lang="en-US" dirty="0">
                <a:latin typeface="Gill Sans MT" charset="0"/>
              </a:rPr>
              <a:t> mod n)</a:t>
            </a:r>
            <a:r>
              <a:rPr lang="en-US" baseline="30000" dirty="0">
                <a:latin typeface="Gill Sans MT" charset="0"/>
              </a:rPr>
              <a:t>e</a:t>
            </a:r>
            <a:r>
              <a:rPr lang="en-US" dirty="0">
                <a:latin typeface="Gill Sans MT" charset="0"/>
              </a:rPr>
              <a:t> mod n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Gill Sans MT" charset="0"/>
              </a:rPr>
              <a:t>                             = m  </a:t>
            </a:r>
            <a:r>
              <a:rPr lang="en-US" i="1" dirty="0">
                <a:latin typeface="Gill Sans MT" charset="0"/>
              </a:rPr>
              <a:t>(as shown in RSA video)</a:t>
            </a:r>
          </a:p>
          <a:p>
            <a:pPr>
              <a:buFont typeface="Wingdings" charset="0"/>
              <a:buNone/>
            </a:pPr>
            <a:endParaRPr lang="en-US" dirty="0">
              <a:latin typeface="Gill Sans MT" charset="0"/>
            </a:endParaRPr>
          </a:p>
        </p:txBody>
      </p:sp>
      <p:grpSp>
        <p:nvGrpSpPr>
          <p:cNvPr id="55299" name="Group 1"/>
          <p:cNvGrpSpPr>
            <a:grpSpLocks/>
          </p:cNvGrpSpPr>
          <p:nvPr/>
        </p:nvGrpSpPr>
        <p:grpSpPr bwMode="auto">
          <a:xfrm>
            <a:off x="423863" y="457200"/>
            <a:ext cx="6591300" cy="946150"/>
            <a:chOff x="478971" y="838200"/>
            <a:chExt cx="6590389" cy="946150"/>
          </a:xfrm>
        </p:grpSpPr>
        <p:grpSp>
          <p:nvGrpSpPr>
            <p:cNvPr id="55301" name="Group 5"/>
            <p:cNvGrpSpPr>
              <a:grpSpLocks/>
            </p:cNvGrpSpPr>
            <p:nvPr/>
          </p:nvGrpSpPr>
          <p:grpSpPr bwMode="auto">
            <a:xfrm>
              <a:off x="1676400" y="838200"/>
              <a:ext cx="5259388" cy="946150"/>
              <a:chOff x="501" y="1586"/>
              <a:chExt cx="3313" cy="596"/>
            </a:xfrm>
          </p:grpSpPr>
          <p:grpSp>
            <p:nvGrpSpPr>
              <p:cNvPr id="55304" name="Group 6"/>
              <p:cNvGrpSpPr>
                <a:grpSpLocks/>
              </p:cNvGrpSpPr>
              <p:nvPr/>
            </p:nvGrpSpPr>
            <p:grpSpPr bwMode="auto">
              <a:xfrm>
                <a:off x="501" y="1586"/>
                <a:ext cx="1807" cy="591"/>
                <a:chOff x="1328" y="1706"/>
                <a:chExt cx="1807" cy="591"/>
              </a:xfrm>
            </p:grpSpPr>
            <p:grpSp>
              <p:nvGrpSpPr>
                <p:cNvPr id="55311" name="Group 7"/>
                <p:cNvGrpSpPr>
                  <a:grpSpLocks/>
                </p:cNvGrpSpPr>
                <p:nvPr/>
              </p:nvGrpSpPr>
              <p:grpSpPr bwMode="auto">
                <a:xfrm>
                  <a:off x="1328" y="1811"/>
                  <a:ext cx="1807" cy="486"/>
                  <a:chOff x="1699" y="1433"/>
                  <a:chExt cx="1807" cy="486"/>
                </a:xfrm>
              </p:grpSpPr>
              <p:sp>
                <p:nvSpPr>
                  <p:cNvPr id="55314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99" y="1433"/>
                    <a:ext cx="1807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algn="ctr"/>
                    <a:r>
                      <a:rPr lang="en-US" sz="2800" dirty="0">
                        <a:solidFill>
                          <a:srgbClr val="C00000"/>
                        </a:solidFill>
                        <a:latin typeface="Arial" charset="0"/>
                        <a:cs typeface="Arial" charset="0"/>
                      </a:rPr>
                      <a:t>K  </a:t>
                    </a:r>
                    <a:r>
                      <a:rPr lang="en-US" sz="3200" dirty="0">
                        <a:solidFill>
                          <a:srgbClr val="C00000"/>
                        </a:solidFill>
                        <a:latin typeface="Arial" charset="0"/>
                        <a:cs typeface="Arial" charset="0"/>
                      </a:rPr>
                      <a:t>(</a:t>
                    </a:r>
                    <a:r>
                      <a:rPr lang="en-US" sz="2800" dirty="0">
                        <a:solidFill>
                          <a:srgbClr val="C00000"/>
                        </a:solidFill>
                        <a:latin typeface="Arial" charset="0"/>
                        <a:cs typeface="Arial" charset="0"/>
                      </a:rPr>
                      <a:t>K  (m)</a:t>
                    </a:r>
                    <a:r>
                      <a:rPr lang="en-US" sz="3200" dirty="0">
                        <a:solidFill>
                          <a:srgbClr val="C00000"/>
                        </a:solidFill>
                        <a:latin typeface="Arial" charset="0"/>
                        <a:cs typeface="Arial" charset="0"/>
                      </a:rPr>
                      <a:t>)</a:t>
                    </a:r>
                    <a:r>
                      <a:rPr lang="en-US" sz="2800" dirty="0">
                        <a:solidFill>
                          <a:srgbClr val="C00000"/>
                        </a:solidFill>
                        <a:latin typeface="Arial" charset="0"/>
                        <a:cs typeface="Arial" charset="0"/>
                      </a:rPr>
                      <a:t>  =  m </a:t>
                    </a:r>
                  </a:p>
                </p:txBody>
              </p:sp>
              <p:sp>
                <p:nvSpPr>
                  <p:cNvPr id="55315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41" y="1628"/>
                    <a:ext cx="246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algn="ctr"/>
                    <a:r>
                      <a:rPr lang="en-US" sz="2400" dirty="0">
                        <a:solidFill>
                          <a:srgbClr val="C00000"/>
                        </a:solidFill>
                        <a:latin typeface="Arial" charset="0"/>
                        <a:cs typeface="Arial" charset="0"/>
                      </a:rPr>
                      <a:t>B</a:t>
                    </a:r>
                    <a:endParaRPr lang="en-US" sz="28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55316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81" y="1620"/>
                    <a:ext cx="246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algn="ctr"/>
                    <a:r>
                      <a:rPr lang="en-US" sz="2400" dirty="0">
                        <a:solidFill>
                          <a:srgbClr val="C00000"/>
                        </a:solidFill>
                        <a:latin typeface="Arial" charset="0"/>
                        <a:cs typeface="Arial" charset="0"/>
                      </a:rPr>
                      <a:t>B</a:t>
                    </a:r>
                    <a:endParaRPr lang="en-US" sz="28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5312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505" y="1706"/>
                  <a:ext cx="181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4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  <p:sp>
              <p:nvSpPr>
                <p:cNvPr id="5531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57" y="1725"/>
                  <a:ext cx="229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4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+</a:t>
                  </a:r>
                </a:p>
              </p:txBody>
            </p:sp>
          </p:grpSp>
          <p:sp>
            <p:nvSpPr>
              <p:cNvPr id="55305" name="Text Box 13"/>
              <p:cNvSpPr txBox="1">
                <a:spLocks noChangeArrowheads="1"/>
              </p:cNvSpPr>
              <p:nvPr/>
            </p:nvSpPr>
            <p:spPr bwMode="auto">
              <a:xfrm>
                <a:off x="2496" y="1704"/>
                <a:ext cx="131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 </a:t>
                </a:r>
                <a:r>
                  <a:rPr lang="en-US" sz="32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(</a:t>
                </a:r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 (m)</a:t>
                </a:r>
                <a:r>
                  <a:rPr lang="en-US" sz="32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)</a:t>
                </a:r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  </a:t>
                </a:r>
              </a:p>
            </p:txBody>
          </p:sp>
          <p:sp>
            <p:nvSpPr>
              <p:cNvPr id="55306" name="Text Box 14"/>
              <p:cNvSpPr txBox="1">
                <a:spLocks noChangeArrowheads="1"/>
              </p:cNvSpPr>
              <p:nvPr/>
            </p:nvSpPr>
            <p:spPr bwMode="auto">
              <a:xfrm>
                <a:off x="3077" y="1887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endPara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5307" name="Text Box 15"/>
              <p:cNvSpPr txBox="1">
                <a:spLocks noChangeArrowheads="1"/>
              </p:cNvSpPr>
              <p:nvPr/>
            </p:nvSpPr>
            <p:spPr bwMode="auto">
              <a:xfrm>
                <a:off x="2716" y="1891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endPara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5308" name="Text Box 16"/>
              <p:cNvSpPr txBox="1">
                <a:spLocks noChangeArrowheads="1"/>
              </p:cNvSpPr>
              <p:nvPr/>
            </p:nvSpPr>
            <p:spPr bwMode="auto">
              <a:xfrm>
                <a:off x="2694" y="1636"/>
                <a:ext cx="22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  <p:sp>
            <p:nvSpPr>
              <p:cNvPr id="55309" name="Text Box 17"/>
              <p:cNvSpPr txBox="1">
                <a:spLocks noChangeArrowheads="1"/>
              </p:cNvSpPr>
              <p:nvPr/>
            </p:nvSpPr>
            <p:spPr bwMode="auto">
              <a:xfrm>
                <a:off x="3079" y="1606"/>
                <a:ext cx="18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  <p:sp>
            <p:nvSpPr>
              <p:cNvPr id="55310" name="Text Box 18"/>
              <p:cNvSpPr txBox="1">
                <a:spLocks noChangeArrowheads="1"/>
              </p:cNvSpPr>
              <p:nvPr/>
            </p:nvSpPr>
            <p:spPr bwMode="auto">
              <a:xfrm>
                <a:off x="2253" y="1755"/>
                <a:ext cx="22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=</a:t>
                </a:r>
              </a:p>
            </p:txBody>
          </p:sp>
        </p:grpSp>
        <p:sp>
          <p:nvSpPr>
            <p:cNvPr id="55302" name="Text Box 33"/>
            <p:cNvSpPr txBox="1">
              <a:spLocks noChangeArrowheads="1"/>
            </p:cNvSpPr>
            <p:nvPr/>
          </p:nvSpPr>
          <p:spPr bwMode="auto">
            <a:xfrm>
              <a:off x="478971" y="881742"/>
              <a:ext cx="1282146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4400" dirty="0">
                  <a:solidFill>
                    <a:srgbClr val="000099"/>
                  </a:solidFill>
                  <a:latin typeface="Gill Sans MT" charset="0"/>
                </a:rPr>
                <a:t>Why</a:t>
              </a:r>
            </a:p>
          </p:txBody>
        </p:sp>
        <p:sp>
          <p:nvSpPr>
            <p:cNvPr id="55303" name="Text Box 34"/>
            <p:cNvSpPr txBox="1">
              <a:spLocks noChangeArrowheads="1"/>
            </p:cNvSpPr>
            <p:nvPr/>
          </p:nvSpPr>
          <p:spPr bwMode="auto">
            <a:xfrm>
              <a:off x="6657068" y="1005114"/>
              <a:ext cx="41229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32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?</a:t>
              </a:r>
            </a:p>
          </p:txBody>
        </p:sp>
      </p:grpSp>
      <p:pic>
        <p:nvPicPr>
          <p:cNvPr id="55300" name="Picture 18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23" y="1371466"/>
            <a:ext cx="63992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21</a:t>
            </a:fld>
            <a:endParaRPr lang="en-US" sz="1200" dirty="0">
              <a:latin typeface="Tahoma" charset="0"/>
            </a:endParaRPr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0423" y="6393760"/>
            <a:ext cx="6814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Modified from the slides accompanying Kurose and Ross, 7</a:t>
            </a:r>
            <a:r>
              <a:rPr lang="en-US" baseline="30000" dirty="0"/>
              <a:t>th</a:t>
            </a:r>
            <a:r>
              <a:rPr lang="en-US" dirty="0"/>
              <a:t> Ed.</a:t>
            </a:r>
          </a:p>
        </p:txBody>
      </p:sp>
    </p:spTree>
    <p:extLst>
      <p:ext uri="{BB962C8B-B14F-4D97-AF65-F5344CB8AC3E}">
        <p14:creationId xmlns:p14="http://schemas.microsoft.com/office/powerpoint/2010/main" val="2460542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7794"/>
            <a:ext cx="8229600" cy="4411662"/>
          </a:xfrm>
        </p:spPr>
        <p:txBody>
          <a:bodyPr/>
          <a:lstStyle/>
          <a:p>
            <a:r>
              <a:rPr lang="en-US" dirty="0"/>
              <a:t>If I receive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only Bob could have signed it, because only Bob has Bob's private key K</a:t>
            </a:r>
            <a:r>
              <a:rPr lang="en-US" baseline="-25000" dirty="0"/>
              <a:t>B</a:t>
            </a:r>
          </a:p>
          <a:p>
            <a:r>
              <a:rPr lang="en-US" dirty="0"/>
              <a:t>I can recover the message like this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m makes sense, it must be a message from Bob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3610994" y="2317750"/>
            <a:ext cx="2449853" cy="908050"/>
            <a:chOff x="4546600" y="869950"/>
            <a:chExt cx="2449513" cy="90805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4546600" y="869950"/>
              <a:ext cx="2449513" cy="908050"/>
              <a:chOff x="2309" y="1606"/>
              <a:chExt cx="1543" cy="572"/>
            </a:xfrm>
          </p:grpSpPr>
          <p:sp>
            <p:nvSpPr>
              <p:cNvPr id="20" name="Text Box 8"/>
              <p:cNvSpPr txBox="1">
                <a:spLocks noChangeArrowheads="1"/>
              </p:cNvSpPr>
              <p:nvPr/>
            </p:nvSpPr>
            <p:spPr bwMode="auto">
              <a:xfrm>
                <a:off x="2348" y="1733"/>
                <a:ext cx="549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  c =</a:t>
                </a:r>
              </a:p>
            </p:txBody>
          </p:sp>
          <p:sp>
            <p:nvSpPr>
              <p:cNvPr id="11" name="Text Box 13"/>
              <p:cNvSpPr txBox="1">
                <a:spLocks noChangeArrowheads="1"/>
              </p:cNvSpPr>
              <p:nvPr/>
            </p:nvSpPr>
            <p:spPr bwMode="auto">
              <a:xfrm>
                <a:off x="2698" y="1697"/>
                <a:ext cx="1154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  </a:t>
                </a:r>
                <a:r>
                  <a:rPr lang="en-US" sz="32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(</a:t>
                </a:r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 (m)</a:t>
                </a:r>
                <a:r>
                  <a:rPr lang="en-US" sz="32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)</a:t>
                </a:r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  </a:t>
                </a:r>
              </a:p>
            </p:txBody>
          </p:sp>
          <p:sp>
            <p:nvSpPr>
              <p:cNvPr id="12" name="Text Box 14"/>
              <p:cNvSpPr txBox="1">
                <a:spLocks noChangeArrowheads="1"/>
              </p:cNvSpPr>
              <p:nvPr/>
            </p:nvSpPr>
            <p:spPr bwMode="auto">
              <a:xfrm>
                <a:off x="3077" y="1887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endPara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5" name="Text Box 17"/>
              <p:cNvSpPr txBox="1">
                <a:spLocks noChangeArrowheads="1"/>
              </p:cNvSpPr>
              <p:nvPr/>
            </p:nvSpPr>
            <p:spPr bwMode="auto">
              <a:xfrm>
                <a:off x="3079" y="1606"/>
                <a:ext cx="18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  <p:sp>
            <p:nvSpPr>
              <p:cNvPr id="16" name="Text Box 18"/>
              <p:cNvSpPr txBox="1">
                <a:spLocks noChangeArrowheads="1"/>
              </p:cNvSpPr>
              <p:nvPr/>
            </p:nvSpPr>
            <p:spPr bwMode="auto">
              <a:xfrm>
                <a:off x="2309" y="1755"/>
                <a:ext cx="11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endPara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9" name="Text Box 34"/>
            <p:cNvSpPr txBox="1">
              <a:spLocks noChangeArrowheads="1"/>
            </p:cNvSpPr>
            <p:nvPr/>
          </p:nvSpPr>
          <p:spPr bwMode="auto">
            <a:xfrm>
              <a:off x="6657068" y="1005114"/>
              <a:ext cx="184705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endParaRPr lang="en-US" sz="3200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24" name="Group 1"/>
          <p:cNvGrpSpPr>
            <a:grpSpLocks/>
          </p:cNvGrpSpPr>
          <p:nvPr/>
        </p:nvGrpSpPr>
        <p:grpSpPr bwMode="auto">
          <a:xfrm>
            <a:off x="2890059" y="4742772"/>
            <a:ext cx="3309030" cy="914400"/>
            <a:chOff x="3760788" y="869950"/>
            <a:chExt cx="3308572" cy="914400"/>
          </a:xfrm>
        </p:grpSpPr>
        <p:grpSp>
          <p:nvGrpSpPr>
            <p:cNvPr id="25" name="Group 5"/>
            <p:cNvGrpSpPr>
              <a:grpSpLocks/>
            </p:cNvGrpSpPr>
            <p:nvPr/>
          </p:nvGrpSpPr>
          <p:grpSpPr bwMode="auto">
            <a:xfrm>
              <a:off x="3760788" y="869950"/>
              <a:ext cx="3175001" cy="914400"/>
              <a:chOff x="1814" y="1606"/>
              <a:chExt cx="2000" cy="576"/>
            </a:xfrm>
          </p:grpSpPr>
          <p:sp>
            <p:nvSpPr>
              <p:cNvPr id="27" name="Text Box 8"/>
              <p:cNvSpPr txBox="1">
                <a:spLocks noChangeArrowheads="1"/>
              </p:cNvSpPr>
              <p:nvPr/>
            </p:nvSpPr>
            <p:spPr bwMode="auto">
              <a:xfrm>
                <a:off x="1814" y="1733"/>
                <a:ext cx="493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  m </a:t>
                </a:r>
              </a:p>
            </p:txBody>
          </p:sp>
          <p:sp>
            <p:nvSpPr>
              <p:cNvPr id="28" name="Text Box 13"/>
              <p:cNvSpPr txBox="1">
                <a:spLocks noChangeArrowheads="1"/>
              </p:cNvSpPr>
              <p:nvPr/>
            </p:nvSpPr>
            <p:spPr bwMode="auto">
              <a:xfrm>
                <a:off x="2496" y="1704"/>
                <a:ext cx="131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 </a:t>
                </a:r>
                <a:r>
                  <a:rPr lang="en-US" sz="32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(</a:t>
                </a:r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 (m)</a:t>
                </a:r>
                <a:r>
                  <a:rPr lang="en-US" sz="32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)</a:t>
                </a:r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  </a:t>
                </a:r>
              </a:p>
            </p:txBody>
          </p:sp>
          <p:sp>
            <p:nvSpPr>
              <p:cNvPr id="29" name="Text Box 14"/>
              <p:cNvSpPr txBox="1">
                <a:spLocks noChangeArrowheads="1"/>
              </p:cNvSpPr>
              <p:nvPr/>
            </p:nvSpPr>
            <p:spPr bwMode="auto">
              <a:xfrm>
                <a:off x="3077" y="1887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endPara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0" name="Text Box 15"/>
              <p:cNvSpPr txBox="1">
                <a:spLocks noChangeArrowheads="1"/>
              </p:cNvSpPr>
              <p:nvPr/>
            </p:nvSpPr>
            <p:spPr bwMode="auto">
              <a:xfrm>
                <a:off x="2716" y="1891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endPara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1" name="Text Box 16"/>
              <p:cNvSpPr txBox="1">
                <a:spLocks noChangeArrowheads="1"/>
              </p:cNvSpPr>
              <p:nvPr/>
            </p:nvSpPr>
            <p:spPr bwMode="auto">
              <a:xfrm>
                <a:off x="2694" y="1636"/>
                <a:ext cx="22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  <p:sp>
            <p:nvSpPr>
              <p:cNvPr id="32" name="Text Box 17"/>
              <p:cNvSpPr txBox="1">
                <a:spLocks noChangeArrowheads="1"/>
              </p:cNvSpPr>
              <p:nvPr/>
            </p:nvSpPr>
            <p:spPr bwMode="auto">
              <a:xfrm>
                <a:off x="3079" y="1606"/>
                <a:ext cx="18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  <p:sp>
            <p:nvSpPr>
              <p:cNvPr id="33" name="Text Box 18"/>
              <p:cNvSpPr txBox="1">
                <a:spLocks noChangeArrowheads="1"/>
              </p:cNvSpPr>
              <p:nvPr/>
            </p:nvSpPr>
            <p:spPr bwMode="auto">
              <a:xfrm>
                <a:off x="2253" y="1755"/>
                <a:ext cx="22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=</a:t>
                </a:r>
              </a:p>
            </p:txBody>
          </p:sp>
        </p:grpSp>
        <p:sp>
          <p:nvSpPr>
            <p:cNvPr id="26" name="Text Box 34"/>
            <p:cNvSpPr txBox="1">
              <a:spLocks noChangeArrowheads="1"/>
            </p:cNvSpPr>
            <p:nvPr/>
          </p:nvSpPr>
          <p:spPr bwMode="auto">
            <a:xfrm>
              <a:off x="6657068" y="1005114"/>
              <a:ext cx="41229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32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?</a:t>
              </a:r>
            </a:p>
          </p:txBody>
        </p:sp>
      </p:grp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5604881" y="3670572"/>
            <a:ext cx="28737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C00000"/>
                </a:solidFill>
                <a:latin typeface="Arial" charset="0"/>
                <a:cs typeface="Arial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9389509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FD846-A6C2-4850-B042-96090A8F2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0"/>
            <a:ext cx="7543800" cy="3048000"/>
          </a:xfrm>
        </p:spPr>
        <p:txBody>
          <a:bodyPr/>
          <a:lstStyle/>
          <a:p>
            <a:r>
              <a:rPr lang="en-US" dirty="0"/>
              <a:t>Suppose, for a moment,</a:t>
            </a:r>
            <a:br>
              <a:rPr lang="en-US" dirty="0"/>
            </a:br>
            <a:r>
              <a:rPr lang="en-US" dirty="0"/>
              <a:t>that Bob and Alice have each other’s public keys</a:t>
            </a:r>
            <a:br>
              <a:rPr lang="en-US" dirty="0"/>
            </a:br>
            <a:r>
              <a:rPr lang="en-US" dirty="0"/>
              <a:t>already… and they know they didn’t come from Trudy!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3EB77D-A63A-447F-9373-06056CD7C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5C56FD-2C93-4DCF-AF55-AE5B49DA8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2747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Signing a message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  <p:pic>
        <p:nvPicPr>
          <p:cNvPr id="1026" name="Picture 2" descr="Simple Girl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92068"/>
            <a:ext cx="609600" cy="5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612" y="1498208"/>
            <a:ext cx="592774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4785" y="1554862"/>
            <a:ext cx="647512" cy="63351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24833" y="219795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73264" y="2107807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7" y="2188378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611523" y="3742596"/>
            <a:ext cx="38016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Here is the session key,</a:t>
            </a:r>
          </a:p>
          <a:p>
            <a:r>
              <a:rPr lang="en-US" sz="2000" dirty="0"/>
              <a:t>It’s really from me, Alice! K</a:t>
            </a:r>
            <a:r>
              <a:rPr lang="en-US" sz="2000" baseline="-25000" dirty="0"/>
              <a:t>B </a:t>
            </a:r>
            <a:r>
              <a:rPr lang="en-US" sz="2000" dirty="0"/>
              <a:t>(K</a:t>
            </a:r>
            <a:r>
              <a:rPr lang="en-US" sz="2000" baseline="-25000" dirty="0"/>
              <a:t>S</a:t>
            </a:r>
            <a:r>
              <a:rPr lang="en-US" sz="2000" dirty="0"/>
              <a:t>)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>
            <a:off x="4527107" y="4714129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D028785-34A5-4225-A28E-CB229B7D5602}"/>
              </a:ext>
            </a:extLst>
          </p:cNvPr>
          <p:cNvCxnSpPr/>
          <p:nvPr/>
        </p:nvCxnSpPr>
        <p:spPr bwMode="auto">
          <a:xfrm flipH="1">
            <a:off x="833205" y="4881542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311931F-E15F-4440-8BB4-0AD33D7CBA8A}"/>
              </a:ext>
            </a:extLst>
          </p:cNvPr>
          <p:cNvSpPr txBox="1"/>
          <p:nvPr/>
        </p:nvSpPr>
        <p:spPr>
          <a:xfrm>
            <a:off x="7655174" y="3920364"/>
            <a:ext cx="269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-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642E47C-8584-4B39-99B1-D17996B1B145}"/>
              </a:ext>
            </a:extLst>
          </p:cNvPr>
          <p:cNvSpPr txBox="1"/>
          <p:nvPr/>
        </p:nvSpPr>
        <p:spPr>
          <a:xfrm>
            <a:off x="7157266" y="2745606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A</a:t>
            </a: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C98C86-045C-41AC-9A29-6BFBD2AEF899}"/>
              </a:ext>
            </a:extLst>
          </p:cNvPr>
          <p:cNvSpPr txBox="1"/>
          <p:nvPr/>
        </p:nvSpPr>
        <p:spPr>
          <a:xfrm>
            <a:off x="7319862" y="2585745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4D82780-1966-4C92-AE87-805116ADC9B6}"/>
              </a:ext>
            </a:extLst>
          </p:cNvPr>
          <p:cNvSpPr txBox="1"/>
          <p:nvPr/>
        </p:nvSpPr>
        <p:spPr>
          <a:xfrm>
            <a:off x="7643221" y="2755163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B</a:t>
            </a:r>
            <a:endParaRPr lang="en-US" sz="2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294D8A-9E9E-4FD0-A93B-F1FCC536859E}"/>
              </a:ext>
            </a:extLst>
          </p:cNvPr>
          <p:cNvSpPr txBox="1"/>
          <p:nvPr/>
        </p:nvSpPr>
        <p:spPr>
          <a:xfrm>
            <a:off x="7878221" y="2570329"/>
            <a:ext cx="269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-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A149074-B55B-44AD-80F0-2BE38327D8C9}"/>
              </a:ext>
            </a:extLst>
          </p:cNvPr>
          <p:cNvSpPr txBox="1"/>
          <p:nvPr/>
        </p:nvSpPr>
        <p:spPr>
          <a:xfrm>
            <a:off x="285572" y="2852831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B</a:t>
            </a:r>
            <a:endParaRPr lang="en-US" sz="2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37887F7-E7CE-45C9-86AE-C439059C4E81}"/>
              </a:ext>
            </a:extLst>
          </p:cNvPr>
          <p:cNvSpPr txBox="1"/>
          <p:nvPr/>
        </p:nvSpPr>
        <p:spPr>
          <a:xfrm>
            <a:off x="448168" y="269297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65F5440-C9AD-4772-918B-24B47CC88971}"/>
              </a:ext>
            </a:extLst>
          </p:cNvPr>
          <p:cNvSpPr txBox="1"/>
          <p:nvPr/>
        </p:nvSpPr>
        <p:spPr>
          <a:xfrm>
            <a:off x="771527" y="2862388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A</a:t>
            </a:r>
            <a:endParaRPr lang="en-US" sz="2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D9F73BC-DBAF-42A0-BA96-6D932736C4DD}"/>
              </a:ext>
            </a:extLst>
          </p:cNvPr>
          <p:cNvSpPr txBox="1"/>
          <p:nvPr/>
        </p:nvSpPr>
        <p:spPr>
          <a:xfrm>
            <a:off x="1006527" y="2677554"/>
            <a:ext cx="269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-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D6874DA-77C6-419C-A2D5-D88B42924804}"/>
              </a:ext>
            </a:extLst>
          </p:cNvPr>
          <p:cNvSpPr txBox="1"/>
          <p:nvPr/>
        </p:nvSpPr>
        <p:spPr>
          <a:xfrm>
            <a:off x="3852685" y="2806877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A</a:t>
            </a:r>
            <a:endParaRPr lang="en-US" sz="20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493703A-D75B-458F-8EB7-96F0DFA47AEF}"/>
              </a:ext>
            </a:extLst>
          </p:cNvPr>
          <p:cNvSpPr txBox="1"/>
          <p:nvPr/>
        </p:nvSpPr>
        <p:spPr>
          <a:xfrm>
            <a:off x="4015281" y="2647016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459D58C-C221-4A02-9CC6-FDDAD141B0C1}"/>
              </a:ext>
            </a:extLst>
          </p:cNvPr>
          <p:cNvSpPr txBox="1"/>
          <p:nvPr/>
        </p:nvSpPr>
        <p:spPr>
          <a:xfrm>
            <a:off x="4338640" y="2816434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B</a:t>
            </a:r>
            <a:endParaRPr lang="en-US" sz="20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4629CF2-D503-4CF7-9E5F-D78638D4D63F}"/>
              </a:ext>
            </a:extLst>
          </p:cNvPr>
          <p:cNvSpPr txBox="1"/>
          <p:nvPr/>
        </p:nvSpPr>
        <p:spPr>
          <a:xfrm>
            <a:off x="4547298" y="2652776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2F07799-4238-4054-B432-43B4CCC95639}"/>
              </a:ext>
            </a:extLst>
          </p:cNvPr>
          <p:cNvSpPr txBox="1"/>
          <p:nvPr/>
        </p:nvSpPr>
        <p:spPr>
          <a:xfrm>
            <a:off x="547409" y="3920364"/>
            <a:ext cx="38016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Here is the session key,</a:t>
            </a:r>
          </a:p>
          <a:p>
            <a:r>
              <a:rPr lang="en-US" sz="2000" dirty="0"/>
              <a:t>It’s really from me, Alice! K</a:t>
            </a:r>
            <a:r>
              <a:rPr lang="en-US" sz="2000" baseline="-25000" dirty="0"/>
              <a:t>B </a:t>
            </a:r>
            <a:r>
              <a:rPr lang="en-US" sz="2000" dirty="0"/>
              <a:t>(K</a:t>
            </a:r>
            <a:r>
              <a:rPr lang="en-US" sz="2000" baseline="-25000" dirty="0"/>
              <a:t>S</a:t>
            </a:r>
            <a:r>
              <a:rPr lang="en-US" sz="2000" dirty="0"/>
              <a:t>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6A510BB-14AF-4428-880C-D6FE3207408D}"/>
              </a:ext>
            </a:extLst>
          </p:cNvPr>
          <p:cNvSpPr txBox="1"/>
          <p:nvPr/>
        </p:nvSpPr>
        <p:spPr>
          <a:xfrm>
            <a:off x="3591060" y="4098132"/>
            <a:ext cx="269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6464995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Signing and encrypting a message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  <p:pic>
        <p:nvPicPr>
          <p:cNvPr id="1026" name="Picture 2" descr="Simple Girl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92068"/>
            <a:ext cx="609600" cy="5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612" y="1498208"/>
            <a:ext cx="592774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4785" y="1554862"/>
            <a:ext cx="647512" cy="63351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24833" y="219795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73264" y="2107807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7" y="2188378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611523" y="3742596"/>
            <a:ext cx="30256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Here is the session key,</a:t>
            </a:r>
          </a:p>
          <a:p>
            <a:r>
              <a:rPr lang="en-US" sz="2000" dirty="0"/>
              <a:t>It’s really from me, Alice! </a:t>
            </a:r>
            <a:br>
              <a:rPr lang="en-US" sz="2000" dirty="0"/>
            </a:br>
            <a:r>
              <a:rPr lang="en-US" sz="2000" dirty="0"/>
              <a:t>K</a:t>
            </a:r>
            <a:r>
              <a:rPr lang="en-US" sz="2000" baseline="-25000" dirty="0"/>
              <a:t>A</a:t>
            </a:r>
            <a:r>
              <a:rPr lang="en-US" sz="2000" dirty="0"/>
              <a:t>( K</a:t>
            </a:r>
            <a:r>
              <a:rPr lang="en-US" sz="2000" baseline="-25000" dirty="0"/>
              <a:t>B </a:t>
            </a:r>
            <a:r>
              <a:rPr lang="en-US" sz="2000" dirty="0"/>
              <a:t>(K</a:t>
            </a:r>
            <a:r>
              <a:rPr lang="en-US" sz="2000" baseline="-25000" dirty="0"/>
              <a:t>S</a:t>
            </a:r>
            <a:r>
              <a:rPr lang="en-US" sz="2000" dirty="0"/>
              <a:t>))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>
            <a:off x="4527107" y="4714129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D028785-34A5-4225-A28E-CB229B7D5602}"/>
              </a:ext>
            </a:extLst>
          </p:cNvPr>
          <p:cNvCxnSpPr/>
          <p:nvPr/>
        </p:nvCxnSpPr>
        <p:spPr bwMode="auto">
          <a:xfrm flipH="1">
            <a:off x="833205" y="4881542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311931F-E15F-4440-8BB4-0AD33D7CBA8A}"/>
              </a:ext>
            </a:extLst>
          </p:cNvPr>
          <p:cNvSpPr txBox="1"/>
          <p:nvPr/>
        </p:nvSpPr>
        <p:spPr>
          <a:xfrm>
            <a:off x="5257800" y="4227835"/>
            <a:ext cx="269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-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642E47C-8584-4B39-99B1-D17996B1B145}"/>
              </a:ext>
            </a:extLst>
          </p:cNvPr>
          <p:cNvSpPr txBox="1"/>
          <p:nvPr/>
        </p:nvSpPr>
        <p:spPr>
          <a:xfrm>
            <a:off x="7157266" y="2745606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A</a:t>
            </a: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C98C86-045C-41AC-9A29-6BFBD2AEF899}"/>
              </a:ext>
            </a:extLst>
          </p:cNvPr>
          <p:cNvSpPr txBox="1"/>
          <p:nvPr/>
        </p:nvSpPr>
        <p:spPr>
          <a:xfrm>
            <a:off x="7319862" y="2585745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4D82780-1966-4C92-AE87-805116ADC9B6}"/>
              </a:ext>
            </a:extLst>
          </p:cNvPr>
          <p:cNvSpPr txBox="1"/>
          <p:nvPr/>
        </p:nvSpPr>
        <p:spPr>
          <a:xfrm>
            <a:off x="7643221" y="2755163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B</a:t>
            </a:r>
            <a:endParaRPr lang="en-US" sz="2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294D8A-9E9E-4FD0-A93B-F1FCC536859E}"/>
              </a:ext>
            </a:extLst>
          </p:cNvPr>
          <p:cNvSpPr txBox="1"/>
          <p:nvPr/>
        </p:nvSpPr>
        <p:spPr>
          <a:xfrm>
            <a:off x="7878221" y="2570329"/>
            <a:ext cx="269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-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A149074-B55B-44AD-80F0-2BE38327D8C9}"/>
              </a:ext>
            </a:extLst>
          </p:cNvPr>
          <p:cNvSpPr txBox="1"/>
          <p:nvPr/>
        </p:nvSpPr>
        <p:spPr>
          <a:xfrm>
            <a:off x="285572" y="2852831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B</a:t>
            </a:r>
            <a:endParaRPr lang="en-US" sz="2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37887F7-E7CE-45C9-86AE-C439059C4E81}"/>
              </a:ext>
            </a:extLst>
          </p:cNvPr>
          <p:cNvSpPr txBox="1"/>
          <p:nvPr/>
        </p:nvSpPr>
        <p:spPr>
          <a:xfrm>
            <a:off x="448168" y="269297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65F5440-C9AD-4772-918B-24B47CC88971}"/>
              </a:ext>
            </a:extLst>
          </p:cNvPr>
          <p:cNvSpPr txBox="1"/>
          <p:nvPr/>
        </p:nvSpPr>
        <p:spPr>
          <a:xfrm>
            <a:off x="771527" y="2862388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A</a:t>
            </a:r>
            <a:endParaRPr lang="en-US" sz="2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D9F73BC-DBAF-42A0-BA96-6D932736C4DD}"/>
              </a:ext>
            </a:extLst>
          </p:cNvPr>
          <p:cNvSpPr txBox="1"/>
          <p:nvPr/>
        </p:nvSpPr>
        <p:spPr>
          <a:xfrm>
            <a:off x="1006527" y="2677554"/>
            <a:ext cx="269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-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D6874DA-77C6-419C-A2D5-D88B42924804}"/>
              </a:ext>
            </a:extLst>
          </p:cNvPr>
          <p:cNvSpPr txBox="1"/>
          <p:nvPr/>
        </p:nvSpPr>
        <p:spPr>
          <a:xfrm>
            <a:off x="3852685" y="2806877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A</a:t>
            </a:r>
            <a:endParaRPr lang="en-US" sz="20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493703A-D75B-458F-8EB7-96F0DFA47AEF}"/>
              </a:ext>
            </a:extLst>
          </p:cNvPr>
          <p:cNvSpPr txBox="1"/>
          <p:nvPr/>
        </p:nvSpPr>
        <p:spPr>
          <a:xfrm>
            <a:off x="4015281" y="2647016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459D58C-C221-4A02-9CC6-FDDAD141B0C1}"/>
              </a:ext>
            </a:extLst>
          </p:cNvPr>
          <p:cNvSpPr txBox="1"/>
          <p:nvPr/>
        </p:nvSpPr>
        <p:spPr>
          <a:xfrm>
            <a:off x="4338640" y="2816434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B</a:t>
            </a:r>
            <a:endParaRPr lang="en-US" sz="20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4629CF2-D503-4CF7-9E5F-D78638D4D63F}"/>
              </a:ext>
            </a:extLst>
          </p:cNvPr>
          <p:cNvSpPr txBox="1"/>
          <p:nvPr/>
        </p:nvSpPr>
        <p:spPr>
          <a:xfrm>
            <a:off x="4547298" y="2652776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09D2CBF-0CF4-4A13-BC2A-BAF948F70A26}"/>
              </a:ext>
            </a:extLst>
          </p:cNvPr>
          <p:cNvSpPr txBox="1"/>
          <p:nvPr/>
        </p:nvSpPr>
        <p:spPr>
          <a:xfrm>
            <a:off x="4767789" y="4250427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34A2A90-2B5A-4AB7-8021-E27251DF1787}"/>
              </a:ext>
            </a:extLst>
          </p:cNvPr>
          <p:cNvSpPr txBox="1"/>
          <p:nvPr/>
        </p:nvSpPr>
        <p:spPr>
          <a:xfrm>
            <a:off x="833205" y="3841531"/>
            <a:ext cx="30256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Here is the session key,</a:t>
            </a:r>
          </a:p>
          <a:p>
            <a:r>
              <a:rPr lang="en-US" sz="2000" dirty="0"/>
              <a:t>It’s really from me, Alice! </a:t>
            </a:r>
            <a:br>
              <a:rPr lang="en-US" sz="2000" dirty="0"/>
            </a:br>
            <a:r>
              <a:rPr lang="en-US" sz="2000" dirty="0"/>
              <a:t>K</a:t>
            </a:r>
            <a:r>
              <a:rPr lang="en-US" sz="2000" baseline="-25000" dirty="0"/>
              <a:t>A</a:t>
            </a:r>
            <a:r>
              <a:rPr lang="en-US" sz="2000" dirty="0"/>
              <a:t>( K</a:t>
            </a:r>
            <a:r>
              <a:rPr lang="en-US" sz="2000" baseline="-25000" dirty="0"/>
              <a:t>B </a:t>
            </a:r>
            <a:r>
              <a:rPr lang="en-US" sz="2000" dirty="0"/>
              <a:t>(K</a:t>
            </a:r>
            <a:r>
              <a:rPr lang="en-US" sz="2000" baseline="-25000" dirty="0"/>
              <a:t>S</a:t>
            </a:r>
            <a:r>
              <a:rPr lang="en-US" sz="2000" dirty="0"/>
              <a:t>))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2EDE48B-CCDC-4D43-BC19-E8CBB0097EF8}"/>
              </a:ext>
            </a:extLst>
          </p:cNvPr>
          <p:cNvSpPr txBox="1"/>
          <p:nvPr/>
        </p:nvSpPr>
        <p:spPr>
          <a:xfrm>
            <a:off x="1479482" y="4326770"/>
            <a:ext cx="269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-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AFBC92E-65C8-4AD3-8B20-7E0060B3AA76}"/>
              </a:ext>
            </a:extLst>
          </p:cNvPr>
          <p:cNvSpPr txBox="1"/>
          <p:nvPr/>
        </p:nvSpPr>
        <p:spPr>
          <a:xfrm>
            <a:off x="989471" y="4349362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8319441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188" y="810387"/>
            <a:ext cx="7543800" cy="1295400"/>
          </a:xfrm>
        </p:spPr>
        <p:txBody>
          <a:bodyPr/>
          <a:lstStyle/>
          <a:p>
            <a:r>
              <a:rPr lang="en-US" dirty="0"/>
              <a:t>How can Alice get her key to Bob without Trudy changing it?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  <p:pic>
        <p:nvPicPr>
          <p:cNvPr id="1026" name="Picture 2" descr="Simple Girl by SavanaPri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15103"/>
            <a:ext cx="1371600" cy="134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794" y="2590800"/>
            <a:ext cx="1546412" cy="159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800" y="4724400"/>
            <a:ext cx="1211384" cy="1185199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 bwMode="auto">
          <a:xfrm>
            <a:off x="2209800" y="3124200"/>
            <a:ext cx="426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2205892" y="3505200"/>
            <a:ext cx="426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stealth" w="med" len="med"/>
            <a:tailEnd type="none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3386992" y="2405249"/>
            <a:ext cx="1905000" cy="18951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3331471" y="3124201"/>
            <a:ext cx="950072" cy="1448800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 flipH="1">
            <a:off x="4495799" y="3124201"/>
            <a:ext cx="720773" cy="1327551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 flipH="1">
            <a:off x="4724399" y="3517329"/>
            <a:ext cx="567592" cy="934424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3386992" y="3498752"/>
            <a:ext cx="651608" cy="1074248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5833" y="4343400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62983" y="4432012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8" y="6117866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grpSp>
        <p:nvGrpSpPr>
          <p:cNvPr id="21" name="Group 31"/>
          <p:cNvGrpSpPr>
            <a:grpSpLocks/>
          </p:cNvGrpSpPr>
          <p:nvPr/>
        </p:nvGrpSpPr>
        <p:grpSpPr bwMode="auto">
          <a:xfrm>
            <a:off x="2205892" y="2056400"/>
            <a:ext cx="689708" cy="827245"/>
            <a:chOff x="2637" y="716"/>
            <a:chExt cx="285" cy="299"/>
          </a:xfrm>
        </p:grpSpPr>
        <p:sp>
          <p:nvSpPr>
            <p:cNvPr id="22" name="Text Box 32"/>
            <p:cNvSpPr txBox="1">
              <a:spLocks noChangeArrowheads="1"/>
            </p:cNvSpPr>
            <p:nvPr/>
          </p:nvSpPr>
          <p:spPr bwMode="auto">
            <a:xfrm>
              <a:off x="2637" y="763"/>
              <a:ext cx="28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A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23" name="Text Box 33"/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24" name="Picture 35" descr="BS00768_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546995" y="2523973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" name="Group 31"/>
          <p:cNvGrpSpPr>
            <a:grpSpLocks/>
          </p:cNvGrpSpPr>
          <p:nvPr/>
        </p:nvGrpSpPr>
        <p:grpSpPr bwMode="auto">
          <a:xfrm>
            <a:off x="5434783" y="2047797"/>
            <a:ext cx="571127" cy="531208"/>
            <a:chOff x="2637" y="716"/>
            <a:chExt cx="236" cy="192"/>
          </a:xfrm>
        </p:grpSpPr>
        <p:sp>
          <p:nvSpPr>
            <p:cNvPr id="26" name="Text Box 32"/>
            <p:cNvSpPr txBox="1">
              <a:spLocks noChangeArrowheads="1"/>
            </p:cNvSpPr>
            <p:nvPr/>
          </p:nvSpPr>
          <p:spPr bwMode="auto">
            <a:xfrm>
              <a:off x="2637" y="763"/>
              <a:ext cx="183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T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27" name="Text Box 33"/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28" name="Picture 35" descr="BS00768_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775882" y="2515369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9" name="Group 31"/>
          <p:cNvGrpSpPr>
            <a:grpSpLocks/>
          </p:cNvGrpSpPr>
          <p:nvPr/>
        </p:nvGrpSpPr>
        <p:grpSpPr bwMode="auto">
          <a:xfrm>
            <a:off x="628693" y="4928175"/>
            <a:ext cx="887308" cy="768516"/>
            <a:chOff x="2637" y="716"/>
            <a:chExt cx="285" cy="299"/>
          </a:xfrm>
        </p:grpSpPr>
        <p:sp>
          <p:nvSpPr>
            <p:cNvPr id="30" name="Text Box 32"/>
            <p:cNvSpPr txBox="1">
              <a:spLocks noChangeArrowheads="1"/>
            </p:cNvSpPr>
            <p:nvPr/>
          </p:nvSpPr>
          <p:spPr bwMode="auto">
            <a:xfrm>
              <a:off x="2637" y="763"/>
              <a:ext cx="28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A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31" name="Text Box 33"/>
            <p:cNvSpPr txBox="1">
              <a:spLocks noChangeArrowheads="1"/>
            </p:cNvSpPr>
            <p:nvPr/>
          </p:nvSpPr>
          <p:spPr bwMode="auto">
            <a:xfrm>
              <a:off x="2735" y="716"/>
              <a:ext cx="17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-</a:t>
              </a:r>
            </a:p>
          </p:txBody>
        </p:sp>
      </p:grpSp>
      <p:pic>
        <p:nvPicPr>
          <p:cNvPr id="32" name="Picture 35" descr="BS00768_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1123718" y="5108214"/>
            <a:ext cx="784566" cy="40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3" name="Group 31"/>
          <p:cNvGrpSpPr>
            <a:grpSpLocks/>
          </p:cNvGrpSpPr>
          <p:nvPr/>
        </p:nvGrpSpPr>
        <p:grpSpPr bwMode="auto">
          <a:xfrm>
            <a:off x="4978949" y="5624507"/>
            <a:ext cx="834381" cy="647712"/>
            <a:chOff x="2637" y="716"/>
            <a:chExt cx="268" cy="252"/>
          </a:xfrm>
        </p:grpSpPr>
        <p:sp>
          <p:nvSpPr>
            <p:cNvPr id="34" name="Text Box 32"/>
            <p:cNvSpPr txBox="1">
              <a:spLocks noChangeArrowheads="1"/>
            </p:cNvSpPr>
            <p:nvPr/>
          </p:nvSpPr>
          <p:spPr bwMode="auto">
            <a:xfrm>
              <a:off x="2637" y="763"/>
              <a:ext cx="142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T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35" name="Text Box 33"/>
            <p:cNvSpPr txBox="1">
              <a:spLocks noChangeArrowheads="1"/>
            </p:cNvSpPr>
            <p:nvPr/>
          </p:nvSpPr>
          <p:spPr bwMode="auto">
            <a:xfrm>
              <a:off x="2735" y="716"/>
              <a:ext cx="17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-</a:t>
              </a:r>
            </a:p>
          </p:txBody>
        </p:sp>
      </p:grpSp>
      <p:pic>
        <p:nvPicPr>
          <p:cNvPr id="36" name="Picture 35" descr="BS00768_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473973" y="5804547"/>
            <a:ext cx="784566" cy="40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6373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419877" y="3853395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  <p:cxnSp>
        <p:nvCxnSpPr>
          <p:cNvPr id="13" name="Straight Arrow Connector 12"/>
          <p:cNvCxnSpPr>
            <a:cxnSpLocks/>
          </p:cNvCxnSpPr>
          <p:nvPr/>
        </p:nvCxnSpPr>
        <p:spPr bwMode="auto">
          <a:xfrm flipV="1">
            <a:off x="1656692" y="4231948"/>
            <a:ext cx="5423181" cy="1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3804351" y="3833664"/>
            <a:ext cx="1055332" cy="104984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3773593" y="4231949"/>
            <a:ext cx="526321" cy="802606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 flipH="1">
            <a:off x="4418607" y="4231949"/>
            <a:ext cx="399294" cy="735437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61D7181A-A3C0-4635-95EB-CD26D3CB0451}"/>
              </a:ext>
            </a:extLst>
          </p:cNvPr>
          <p:cNvGrpSpPr/>
          <p:nvPr/>
        </p:nvGrpSpPr>
        <p:grpSpPr>
          <a:xfrm>
            <a:off x="367365" y="3804398"/>
            <a:ext cx="1074333" cy="1747763"/>
            <a:chOff x="367365" y="3804398"/>
            <a:chExt cx="1074333" cy="1747763"/>
          </a:xfrm>
        </p:grpSpPr>
        <p:pic>
          <p:nvPicPr>
            <p:cNvPr id="1026" name="Picture 2" descr="Simple Girl by SavanaPric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312" y="3804398"/>
              <a:ext cx="953386" cy="932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367365" y="4967386"/>
              <a:ext cx="107433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Alice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D2572C65-52FC-42B3-BE29-02BF7445ECFC}"/>
              </a:ext>
            </a:extLst>
          </p:cNvPr>
          <p:cNvGrpSpPr/>
          <p:nvPr/>
        </p:nvGrpSpPr>
        <p:grpSpPr>
          <a:xfrm>
            <a:off x="7391400" y="3657600"/>
            <a:ext cx="1116992" cy="1894560"/>
            <a:chOff x="7391400" y="3657600"/>
            <a:chExt cx="1116992" cy="1894560"/>
          </a:xfrm>
        </p:grpSpPr>
        <p:pic>
          <p:nvPicPr>
            <p:cNvPr id="1028" name="Picture 4" descr="Smiling Boy by SavanaPric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400" y="3657600"/>
              <a:ext cx="1116992" cy="11486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7492879" y="4967385"/>
              <a:ext cx="91403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Bob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20AA4E8-C179-4DB6-BDA2-8AA8382F02AA}"/>
              </a:ext>
            </a:extLst>
          </p:cNvPr>
          <p:cNvGrpSpPr/>
          <p:nvPr/>
        </p:nvGrpSpPr>
        <p:grpSpPr>
          <a:xfrm>
            <a:off x="3758388" y="5234167"/>
            <a:ext cx="1216167" cy="1469765"/>
            <a:chOff x="3758388" y="5234167"/>
            <a:chExt cx="1216167" cy="1469765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913359" y="5234167"/>
              <a:ext cx="904542" cy="88499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3758388" y="6119157"/>
              <a:ext cx="121616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Trudy</a:t>
              </a:r>
            </a:p>
          </p:txBody>
        </p:sp>
      </p:grpSp>
      <p:grpSp>
        <p:nvGrpSpPr>
          <p:cNvPr id="25" name="Group 31"/>
          <p:cNvGrpSpPr>
            <a:grpSpLocks/>
          </p:cNvGrpSpPr>
          <p:nvPr/>
        </p:nvGrpSpPr>
        <p:grpSpPr bwMode="auto">
          <a:xfrm>
            <a:off x="5500119" y="4180618"/>
            <a:ext cx="571127" cy="531208"/>
            <a:chOff x="2637" y="716"/>
            <a:chExt cx="236" cy="192"/>
          </a:xfrm>
        </p:grpSpPr>
        <p:sp>
          <p:nvSpPr>
            <p:cNvPr id="26" name="Text Box 32"/>
            <p:cNvSpPr txBox="1">
              <a:spLocks noChangeArrowheads="1"/>
            </p:cNvSpPr>
            <p:nvPr/>
          </p:nvSpPr>
          <p:spPr bwMode="auto">
            <a:xfrm>
              <a:off x="2637" y="763"/>
              <a:ext cx="183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T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27" name="Text Box 33"/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28" name="Picture 35" descr="BS00768_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841218" y="4648190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6" name="Group 75">
            <a:extLst>
              <a:ext uri="{FF2B5EF4-FFF2-40B4-BE49-F238E27FC236}">
                <a16:creationId xmlns:a16="http://schemas.microsoft.com/office/drawing/2014/main" id="{6D490573-4F84-4F02-83A1-3F216979E556}"/>
              </a:ext>
            </a:extLst>
          </p:cNvPr>
          <p:cNvGrpSpPr/>
          <p:nvPr/>
        </p:nvGrpSpPr>
        <p:grpSpPr>
          <a:xfrm>
            <a:off x="3567384" y="1062617"/>
            <a:ext cx="1164101" cy="1517376"/>
            <a:chOff x="3670843" y="824298"/>
            <a:chExt cx="1164101" cy="1517376"/>
          </a:xfrm>
        </p:grpSpPr>
        <p:pic>
          <p:nvPicPr>
            <p:cNvPr id="42" name="Picture 2" descr="Simple Girl by SavanaPrice">
              <a:extLst>
                <a:ext uri="{FF2B5EF4-FFF2-40B4-BE49-F238E27FC236}">
                  <a16:creationId xmlns:a16="http://schemas.microsoft.com/office/drawing/2014/main" id="{A3AA7AC2-F5A5-4538-9E94-E30F262ACD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6201" y="824298"/>
              <a:ext cx="953386" cy="932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6CE7608-B0AD-4AEB-ADBB-93A1E36A358B}"/>
                </a:ext>
              </a:extLst>
            </p:cNvPr>
            <p:cNvSpPr txBox="1"/>
            <p:nvPr/>
          </p:nvSpPr>
          <p:spPr>
            <a:xfrm>
              <a:off x="3670843" y="1756899"/>
              <a:ext cx="11641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Carol</a:t>
              </a:r>
            </a:p>
          </p:txBody>
        </p:sp>
      </p:grp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91FEA4C-BA1F-4557-9EE8-BD41E34596D9}"/>
              </a:ext>
            </a:extLst>
          </p:cNvPr>
          <p:cNvCxnSpPr>
            <a:cxnSpLocks/>
          </p:cNvCxnSpPr>
          <p:nvPr/>
        </p:nvCxnSpPr>
        <p:spPr bwMode="auto">
          <a:xfrm>
            <a:off x="4858463" y="1812514"/>
            <a:ext cx="2362200" cy="1847027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54" name="Group 31">
            <a:extLst>
              <a:ext uri="{FF2B5EF4-FFF2-40B4-BE49-F238E27FC236}">
                <a16:creationId xmlns:a16="http://schemas.microsoft.com/office/drawing/2014/main" id="{748D2000-8834-4926-818B-A2EAD79D07EE}"/>
              </a:ext>
            </a:extLst>
          </p:cNvPr>
          <p:cNvGrpSpPr>
            <a:grpSpLocks/>
          </p:cNvGrpSpPr>
          <p:nvPr/>
        </p:nvGrpSpPr>
        <p:grpSpPr bwMode="auto">
          <a:xfrm>
            <a:off x="5852635" y="1763317"/>
            <a:ext cx="571127" cy="531208"/>
            <a:chOff x="2637" y="716"/>
            <a:chExt cx="236" cy="192"/>
          </a:xfrm>
        </p:grpSpPr>
        <p:sp>
          <p:nvSpPr>
            <p:cNvPr id="55" name="Text Box 32">
              <a:extLst>
                <a:ext uri="{FF2B5EF4-FFF2-40B4-BE49-F238E27FC236}">
                  <a16:creationId xmlns:a16="http://schemas.microsoft.com/office/drawing/2014/main" id="{CBB61FA0-D260-4E58-8DBC-537EB23C18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7" y="763"/>
              <a:ext cx="19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C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56" name="Text Box 33">
              <a:extLst>
                <a:ext uri="{FF2B5EF4-FFF2-40B4-BE49-F238E27FC236}">
                  <a16:creationId xmlns:a16="http://schemas.microsoft.com/office/drawing/2014/main" id="{11D17B8A-2528-4192-9C47-E3DB872EF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57" name="Picture 35" descr="BS00768_[1]">
            <a:extLst>
              <a:ext uri="{FF2B5EF4-FFF2-40B4-BE49-F238E27FC236}">
                <a16:creationId xmlns:a16="http://schemas.microsoft.com/office/drawing/2014/main" id="{6F13C4F2-D096-4708-B02E-9693C54E1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6193734" y="2230889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19D808A-F62B-4799-80CC-B816996C0F63}"/>
              </a:ext>
            </a:extLst>
          </p:cNvPr>
          <p:cNvCxnSpPr>
            <a:cxnSpLocks/>
          </p:cNvCxnSpPr>
          <p:nvPr/>
        </p:nvCxnSpPr>
        <p:spPr bwMode="auto">
          <a:xfrm flipH="1">
            <a:off x="1225047" y="1755287"/>
            <a:ext cx="2115339" cy="1595427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99533AE-A8C9-42ED-9288-C97B5A9AF79A}"/>
              </a:ext>
            </a:extLst>
          </p:cNvPr>
          <p:cNvGrpSpPr/>
          <p:nvPr/>
        </p:nvGrpSpPr>
        <p:grpSpPr>
          <a:xfrm>
            <a:off x="2137498" y="4114969"/>
            <a:ext cx="1377347" cy="1244060"/>
            <a:chOff x="2084787" y="2287575"/>
            <a:chExt cx="1377347" cy="1244060"/>
          </a:xfrm>
        </p:grpSpPr>
        <p:sp>
          <p:nvSpPr>
            <p:cNvPr id="41" name="Scroll: Vertical 40">
              <a:extLst>
                <a:ext uri="{FF2B5EF4-FFF2-40B4-BE49-F238E27FC236}">
                  <a16:creationId xmlns:a16="http://schemas.microsoft.com/office/drawing/2014/main" id="{060F4E6D-58FA-412D-A01F-5AE4BCC4DC75}"/>
                </a:ext>
              </a:extLst>
            </p:cNvPr>
            <p:cNvSpPr/>
            <p:nvPr/>
          </p:nvSpPr>
          <p:spPr bwMode="auto">
            <a:xfrm>
              <a:off x="2084787" y="2827994"/>
              <a:ext cx="979713" cy="703641"/>
            </a:xfrm>
            <a:prstGeom prst="verticalScroll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4" name="Picture 35" descr="BS00768_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251161" y="3038774"/>
              <a:ext cx="697210" cy="359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CE8855C5-7D36-435B-AB45-7E9FA389DC5D}"/>
                </a:ext>
              </a:extLst>
            </p:cNvPr>
            <p:cNvGrpSpPr/>
            <p:nvPr/>
          </p:nvGrpSpPr>
          <p:grpSpPr>
            <a:xfrm>
              <a:off x="2540104" y="2287575"/>
              <a:ext cx="922030" cy="552057"/>
              <a:chOff x="2245968" y="4926383"/>
              <a:chExt cx="922030" cy="552057"/>
            </a:xfrm>
          </p:grpSpPr>
          <p:grpSp>
            <p:nvGrpSpPr>
              <p:cNvPr id="21" name="Group 31"/>
              <p:cNvGrpSpPr>
                <a:grpSpLocks/>
              </p:cNvGrpSpPr>
              <p:nvPr/>
            </p:nvGrpSpPr>
            <p:grpSpPr bwMode="auto">
              <a:xfrm>
                <a:off x="2245968" y="4947233"/>
                <a:ext cx="922030" cy="531207"/>
                <a:chOff x="2637" y="716"/>
                <a:chExt cx="381" cy="192"/>
              </a:xfrm>
            </p:grpSpPr>
            <p:sp>
              <p:nvSpPr>
                <p:cNvPr id="22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637" y="763"/>
                  <a:ext cx="381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 dirty="0">
                      <a:latin typeface="Arial" charset="0"/>
                      <a:cs typeface="Arial" charset="0"/>
                    </a:rPr>
                    <a:t>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C </a:t>
                  </a:r>
                  <a:r>
                    <a:rPr lang="en-US" sz="1800" dirty="0">
                      <a:latin typeface="Arial" charset="0"/>
                      <a:cs typeface="Arial" charset="0"/>
                    </a:rPr>
                    <a:t>(K</a:t>
                  </a:r>
                  <a:r>
                    <a:rPr lang="en-US" baseline="-25000" dirty="0">
                      <a:latin typeface="Arial" charset="0"/>
                      <a:cs typeface="Arial" charset="0"/>
                    </a:rPr>
                    <a:t>A</a:t>
                  </a:r>
                  <a:r>
                    <a:rPr lang="en-US" dirty="0">
                      <a:latin typeface="Arial" charset="0"/>
                      <a:cs typeface="Arial" charset="0"/>
                    </a:rPr>
                    <a:t>)</a:t>
                  </a:r>
                  <a:endParaRPr lang="en-US" sz="1800" dirty="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3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842" y="71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dirty="0">
                      <a:latin typeface="Arial" charset="0"/>
                      <a:cs typeface="Arial" charset="0"/>
                    </a:rPr>
                    <a:t>+</a:t>
                  </a:r>
                </a:p>
              </p:txBody>
            </p:sp>
          </p:grp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2D649DDB-61CF-4122-9E69-95557E76AD37}"/>
                  </a:ext>
                </a:extLst>
              </p:cNvPr>
              <p:cNvSpPr/>
              <p:nvPr/>
            </p:nvSpPr>
            <p:spPr>
              <a:xfrm>
                <a:off x="2420718" y="4926383"/>
                <a:ext cx="2616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cs typeface="Arial" charset="0"/>
                  </a:rPr>
                  <a:t>-</a:t>
                </a:r>
              </a:p>
            </p:txBody>
          </p:sp>
        </p:grp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A3FEEC7-FF7D-447B-8533-F658A7D12775}"/>
              </a:ext>
            </a:extLst>
          </p:cNvPr>
          <p:cNvGrpSpPr/>
          <p:nvPr/>
        </p:nvGrpSpPr>
        <p:grpSpPr>
          <a:xfrm>
            <a:off x="1021047" y="1360519"/>
            <a:ext cx="1377347" cy="1244060"/>
            <a:chOff x="2084787" y="2287575"/>
            <a:chExt cx="1377347" cy="1244060"/>
          </a:xfrm>
        </p:grpSpPr>
        <p:sp>
          <p:nvSpPr>
            <p:cNvPr id="65" name="Scroll: Vertical 64">
              <a:extLst>
                <a:ext uri="{FF2B5EF4-FFF2-40B4-BE49-F238E27FC236}">
                  <a16:creationId xmlns:a16="http://schemas.microsoft.com/office/drawing/2014/main" id="{ACCF15E0-3826-4703-9A67-EBEE5AC12746}"/>
                </a:ext>
              </a:extLst>
            </p:cNvPr>
            <p:cNvSpPr/>
            <p:nvPr/>
          </p:nvSpPr>
          <p:spPr bwMode="auto">
            <a:xfrm>
              <a:off x="2084787" y="2827994"/>
              <a:ext cx="979713" cy="703641"/>
            </a:xfrm>
            <a:prstGeom prst="verticalScroll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66" name="Picture 35" descr="BS00768_[1]">
              <a:extLst>
                <a:ext uri="{FF2B5EF4-FFF2-40B4-BE49-F238E27FC236}">
                  <a16:creationId xmlns:a16="http://schemas.microsoft.com/office/drawing/2014/main" id="{5054E4E5-9DAA-4871-BB76-09D3CEE951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251161" y="3038774"/>
              <a:ext cx="697210" cy="359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43C39F17-3460-45BC-B22F-8F8E56AD6830}"/>
                </a:ext>
              </a:extLst>
            </p:cNvPr>
            <p:cNvGrpSpPr/>
            <p:nvPr/>
          </p:nvGrpSpPr>
          <p:grpSpPr>
            <a:xfrm>
              <a:off x="2540104" y="2287575"/>
              <a:ext cx="922030" cy="552057"/>
              <a:chOff x="2245968" y="4926383"/>
              <a:chExt cx="922030" cy="552057"/>
            </a:xfrm>
          </p:grpSpPr>
          <p:grpSp>
            <p:nvGrpSpPr>
              <p:cNvPr id="68" name="Group 31">
                <a:extLst>
                  <a:ext uri="{FF2B5EF4-FFF2-40B4-BE49-F238E27FC236}">
                    <a16:creationId xmlns:a16="http://schemas.microsoft.com/office/drawing/2014/main" id="{3225B7D9-7DE6-44E0-9619-88C703449A4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45968" y="4947233"/>
                <a:ext cx="922030" cy="531207"/>
                <a:chOff x="2637" y="716"/>
                <a:chExt cx="381" cy="192"/>
              </a:xfrm>
            </p:grpSpPr>
            <p:sp>
              <p:nvSpPr>
                <p:cNvPr id="70" name="Text Box 32">
                  <a:extLst>
                    <a:ext uri="{FF2B5EF4-FFF2-40B4-BE49-F238E27FC236}">
                      <a16:creationId xmlns:a16="http://schemas.microsoft.com/office/drawing/2014/main" id="{4566C345-7C47-4E9F-86B5-7012D5F889C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37" y="763"/>
                  <a:ext cx="381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 dirty="0">
                      <a:latin typeface="Arial" charset="0"/>
                      <a:cs typeface="Arial" charset="0"/>
                    </a:rPr>
                    <a:t>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C </a:t>
                  </a:r>
                  <a:r>
                    <a:rPr lang="en-US" sz="1800" dirty="0">
                      <a:latin typeface="Arial" charset="0"/>
                      <a:cs typeface="Arial" charset="0"/>
                    </a:rPr>
                    <a:t>(K</a:t>
                  </a:r>
                  <a:r>
                    <a:rPr lang="en-US" baseline="-25000" dirty="0">
                      <a:latin typeface="Arial" charset="0"/>
                      <a:cs typeface="Arial" charset="0"/>
                    </a:rPr>
                    <a:t>A</a:t>
                  </a:r>
                  <a:r>
                    <a:rPr lang="en-US" dirty="0">
                      <a:latin typeface="Arial" charset="0"/>
                      <a:cs typeface="Arial" charset="0"/>
                    </a:rPr>
                    <a:t>)</a:t>
                  </a:r>
                  <a:endParaRPr lang="en-US" sz="1800" dirty="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1" name="Text Box 33">
                  <a:extLst>
                    <a:ext uri="{FF2B5EF4-FFF2-40B4-BE49-F238E27FC236}">
                      <a16:creationId xmlns:a16="http://schemas.microsoft.com/office/drawing/2014/main" id="{DA9F1A18-E169-4843-968F-0BA091CD7E2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42" y="71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dirty="0">
                      <a:latin typeface="Arial" charset="0"/>
                      <a:cs typeface="Arial" charset="0"/>
                    </a:rPr>
                    <a:t>+</a:t>
                  </a:r>
                </a:p>
              </p:txBody>
            </p:sp>
          </p:grp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497884D8-7AFD-4B1E-A597-64B64F4B2F02}"/>
                  </a:ext>
                </a:extLst>
              </p:cNvPr>
              <p:cNvSpPr/>
              <p:nvPr/>
            </p:nvSpPr>
            <p:spPr>
              <a:xfrm>
                <a:off x="2420718" y="4926383"/>
                <a:ext cx="2616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cs typeface="Arial" charset="0"/>
                  </a:rPr>
                  <a:t>-</a:t>
                </a:r>
              </a:p>
            </p:txBody>
          </p:sp>
        </p:grpSp>
      </p:grp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D5F06CE5-8968-485F-9744-DDB5F9C76EF2}"/>
              </a:ext>
            </a:extLst>
          </p:cNvPr>
          <p:cNvCxnSpPr>
            <a:cxnSpLocks/>
          </p:cNvCxnSpPr>
          <p:nvPr/>
        </p:nvCxnSpPr>
        <p:spPr bwMode="auto">
          <a:xfrm flipV="1">
            <a:off x="1437700" y="1899966"/>
            <a:ext cx="2068553" cy="1599105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85" name="Group 31">
            <a:extLst>
              <a:ext uri="{FF2B5EF4-FFF2-40B4-BE49-F238E27FC236}">
                <a16:creationId xmlns:a16="http://schemas.microsoft.com/office/drawing/2014/main" id="{9F128779-5B7F-4359-A2C1-609B4B6C0192}"/>
              </a:ext>
            </a:extLst>
          </p:cNvPr>
          <p:cNvGrpSpPr>
            <a:grpSpLocks/>
          </p:cNvGrpSpPr>
          <p:nvPr/>
        </p:nvGrpSpPr>
        <p:grpSpPr bwMode="auto">
          <a:xfrm>
            <a:off x="2643488" y="2481000"/>
            <a:ext cx="571127" cy="531208"/>
            <a:chOff x="2637" y="716"/>
            <a:chExt cx="236" cy="192"/>
          </a:xfrm>
        </p:grpSpPr>
        <p:sp>
          <p:nvSpPr>
            <p:cNvPr id="86" name="Text Box 32">
              <a:extLst>
                <a:ext uri="{FF2B5EF4-FFF2-40B4-BE49-F238E27FC236}">
                  <a16:creationId xmlns:a16="http://schemas.microsoft.com/office/drawing/2014/main" id="{C7471746-3263-4F96-9CF4-113AD7F692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7" y="763"/>
              <a:ext cx="19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A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87" name="Text Box 33">
              <a:extLst>
                <a:ext uri="{FF2B5EF4-FFF2-40B4-BE49-F238E27FC236}">
                  <a16:creationId xmlns:a16="http://schemas.microsoft.com/office/drawing/2014/main" id="{A8D77A76-172C-4CCA-B741-C354FF4E1F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88" name="Picture 35" descr="BS00768_[1]">
            <a:extLst>
              <a:ext uri="{FF2B5EF4-FFF2-40B4-BE49-F238E27FC236}">
                <a16:creationId xmlns:a16="http://schemas.microsoft.com/office/drawing/2014/main" id="{E026362E-A04D-46FC-BE39-EBD0A31C3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372822" y="3071406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Title 1">
            <a:extLst>
              <a:ext uri="{FF2B5EF4-FFF2-40B4-BE49-F238E27FC236}">
                <a16:creationId xmlns:a16="http://schemas.microsoft.com/office/drawing/2014/main" id="{74387A84-BE2A-4F3A-BC0B-43480D7C5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188" y="810387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Public Key Certificate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99" name="Slide Number Placeholder 4">
            <a:extLst>
              <a:ext uri="{FF2B5EF4-FFF2-40B4-BE49-F238E27FC236}">
                <a16:creationId xmlns:a16="http://schemas.microsoft.com/office/drawing/2014/main" id="{A6880CB5-BEF9-47F9-8E4D-926B2045D6EE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89159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419877" y="3853395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28</a:t>
            </a:fld>
            <a:endParaRPr lang="en-US" altLang="en-US" dirty="0"/>
          </a:p>
        </p:txBody>
      </p:sp>
      <p:cxnSp>
        <p:nvCxnSpPr>
          <p:cNvPr id="13" name="Straight Arrow Connector 12"/>
          <p:cNvCxnSpPr>
            <a:cxnSpLocks/>
          </p:cNvCxnSpPr>
          <p:nvPr/>
        </p:nvCxnSpPr>
        <p:spPr bwMode="auto">
          <a:xfrm flipV="1">
            <a:off x="1656692" y="4231948"/>
            <a:ext cx="5423181" cy="1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3804351" y="3833664"/>
            <a:ext cx="1055332" cy="104984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3773593" y="4231949"/>
            <a:ext cx="526321" cy="802606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 flipH="1">
            <a:off x="4418607" y="4231949"/>
            <a:ext cx="399294" cy="735437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61D7181A-A3C0-4635-95EB-CD26D3CB0451}"/>
              </a:ext>
            </a:extLst>
          </p:cNvPr>
          <p:cNvGrpSpPr/>
          <p:nvPr/>
        </p:nvGrpSpPr>
        <p:grpSpPr>
          <a:xfrm>
            <a:off x="367365" y="3804398"/>
            <a:ext cx="1074333" cy="1747763"/>
            <a:chOff x="367365" y="3804398"/>
            <a:chExt cx="1074333" cy="1747763"/>
          </a:xfrm>
        </p:grpSpPr>
        <p:pic>
          <p:nvPicPr>
            <p:cNvPr id="1026" name="Picture 2" descr="Simple Girl by SavanaPric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312" y="3804398"/>
              <a:ext cx="953386" cy="932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367365" y="4967386"/>
              <a:ext cx="107433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Alice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D2572C65-52FC-42B3-BE29-02BF7445ECFC}"/>
              </a:ext>
            </a:extLst>
          </p:cNvPr>
          <p:cNvGrpSpPr/>
          <p:nvPr/>
        </p:nvGrpSpPr>
        <p:grpSpPr>
          <a:xfrm>
            <a:off x="7391400" y="3657600"/>
            <a:ext cx="1116992" cy="1894560"/>
            <a:chOff x="7391400" y="3657600"/>
            <a:chExt cx="1116992" cy="1894560"/>
          </a:xfrm>
        </p:grpSpPr>
        <p:pic>
          <p:nvPicPr>
            <p:cNvPr id="1028" name="Picture 4" descr="Smiling Boy by SavanaPric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400" y="3657600"/>
              <a:ext cx="1116992" cy="11486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7492879" y="4967385"/>
              <a:ext cx="91403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Bob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20AA4E8-C179-4DB6-BDA2-8AA8382F02AA}"/>
              </a:ext>
            </a:extLst>
          </p:cNvPr>
          <p:cNvGrpSpPr/>
          <p:nvPr/>
        </p:nvGrpSpPr>
        <p:grpSpPr>
          <a:xfrm>
            <a:off x="3758388" y="5234167"/>
            <a:ext cx="1216167" cy="1469765"/>
            <a:chOff x="3758388" y="5234167"/>
            <a:chExt cx="1216167" cy="1469765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913359" y="5234167"/>
              <a:ext cx="904542" cy="88499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3758388" y="6119157"/>
              <a:ext cx="121616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Trudy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D490573-4F84-4F02-83A1-3F216979E556}"/>
              </a:ext>
            </a:extLst>
          </p:cNvPr>
          <p:cNvGrpSpPr/>
          <p:nvPr/>
        </p:nvGrpSpPr>
        <p:grpSpPr>
          <a:xfrm>
            <a:off x="3567384" y="1062617"/>
            <a:ext cx="1164101" cy="1517376"/>
            <a:chOff x="3670843" y="824298"/>
            <a:chExt cx="1164101" cy="1517376"/>
          </a:xfrm>
        </p:grpSpPr>
        <p:pic>
          <p:nvPicPr>
            <p:cNvPr id="42" name="Picture 2" descr="Simple Girl by SavanaPrice">
              <a:extLst>
                <a:ext uri="{FF2B5EF4-FFF2-40B4-BE49-F238E27FC236}">
                  <a16:creationId xmlns:a16="http://schemas.microsoft.com/office/drawing/2014/main" id="{A3AA7AC2-F5A5-4538-9E94-E30F262ACD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6201" y="824298"/>
              <a:ext cx="953386" cy="932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6CE7608-B0AD-4AEB-ADBB-93A1E36A358B}"/>
                </a:ext>
              </a:extLst>
            </p:cNvPr>
            <p:cNvSpPr txBox="1"/>
            <p:nvPr/>
          </p:nvSpPr>
          <p:spPr>
            <a:xfrm>
              <a:off x="3670843" y="1756899"/>
              <a:ext cx="11641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Carol</a:t>
              </a:r>
            </a:p>
          </p:txBody>
        </p:sp>
      </p:grp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91FEA4C-BA1F-4557-9EE8-BD41E34596D9}"/>
              </a:ext>
            </a:extLst>
          </p:cNvPr>
          <p:cNvCxnSpPr>
            <a:cxnSpLocks/>
          </p:cNvCxnSpPr>
          <p:nvPr/>
        </p:nvCxnSpPr>
        <p:spPr bwMode="auto">
          <a:xfrm>
            <a:off x="4858463" y="1812514"/>
            <a:ext cx="2362200" cy="1847027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54" name="Group 31">
            <a:extLst>
              <a:ext uri="{FF2B5EF4-FFF2-40B4-BE49-F238E27FC236}">
                <a16:creationId xmlns:a16="http://schemas.microsoft.com/office/drawing/2014/main" id="{748D2000-8834-4926-818B-A2EAD79D07EE}"/>
              </a:ext>
            </a:extLst>
          </p:cNvPr>
          <p:cNvGrpSpPr>
            <a:grpSpLocks/>
          </p:cNvGrpSpPr>
          <p:nvPr/>
        </p:nvGrpSpPr>
        <p:grpSpPr bwMode="auto">
          <a:xfrm>
            <a:off x="5852635" y="1763317"/>
            <a:ext cx="571127" cy="531208"/>
            <a:chOff x="2637" y="716"/>
            <a:chExt cx="236" cy="192"/>
          </a:xfrm>
        </p:grpSpPr>
        <p:sp>
          <p:nvSpPr>
            <p:cNvPr id="55" name="Text Box 32">
              <a:extLst>
                <a:ext uri="{FF2B5EF4-FFF2-40B4-BE49-F238E27FC236}">
                  <a16:creationId xmlns:a16="http://schemas.microsoft.com/office/drawing/2014/main" id="{CBB61FA0-D260-4E58-8DBC-537EB23C18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7" y="763"/>
              <a:ext cx="19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C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56" name="Text Box 33">
              <a:extLst>
                <a:ext uri="{FF2B5EF4-FFF2-40B4-BE49-F238E27FC236}">
                  <a16:creationId xmlns:a16="http://schemas.microsoft.com/office/drawing/2014/main" id="{11D17B8A-2528-4192-9C47-E3DB872EF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57" name="Picture 35" descr="BS00768_[1]">
            <a:extLst>
              <a:ext uri="{FF2B5EF4-FFF2-40B4-BE49-F238E27FC236}">
                <a16:creationId xmlns:a16="http://schemas.microsoft.com/office/drawing/2014/main" id="{6F13C4F2-D096-4708-B02E-9693C54E1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6193734" y="2230889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19D808A-F62B-4799-80CC-B816996C0F63}"/>
              </a:ext>
            </a:extLst>
          </p:cNvPr>
          <p:cNvCxnSpPr>
            <a:cxnSpLocks/>
          </p:cNvCxnSpPr>
          <p:nvPr/>
        </p:nvCxnSpPr>
        <p:spPr bwMode="auto">
          <a:xfrm flipH="1">
            <a:off x="1225047" y="1755287"/>
            <a:ext cx="2115339" cy="1595427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99533AE-A8C9-42ED-9288-C97B5A9AF79A}"/>
              </a:ext>
            </a:extLst>
          </p:cNvPr>
          <p:cNvGrpSpPr/>
          <p:nvPr/>
        </p:nvGrpSpPr>
        <p:grpSpPr>
          <a:xfrm>
            <a:off x="2137498" y="4114969"/>
            <a:ext cx="1377347" cy="1244060"/>
            <a:chOff x="2084787" y="2287575"/>
            <a:chExt cx="1377347" cy="1244060"/>
          </a:xfrm>
        </p:grpSpPr>
        <p:sp>
          <p:nvSpPr>
            <p:cNvPr id="41" name="Scroll: Vertical 40">
              <a:extLst>
                <a:ext uri="{FF2B5EF4-FFF2-40B4-BE49-F238E27FC236}">
                  <a16:creationId xmlns:a16="http://schemas.microsoft.com/office/drawing/2014/main" id="{060F4E6D-58FA-412D-A01F-5AE4BCC4DC75}"/>
                </a:ext>
              </a:extLst>
            </p:cNvPr>
            <p:cNvSpPr/>
            <p:nvPr/>
          </p:nvSpPr>
          <p:spPr bwMode="auto">
            <a:xfrm>
              <a:off x="2084787" y="2827994"/>
              <a:ext cx="979713" cy="703641"/>
            </a:xfrm>
            <a:prstGeom prst="verticalScroll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4" name="Picture 35" descr="BS00768_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251161" y="3038774"/>
              <a:ext cx="697210" cy="359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CE8855C5-7D36-435B-AB45-7E9FA389DC5D}"/>
                </a:ext>
              </a:extLst>
            </p:cNvPr>
            <p:cNvGrpSpPr/>
            <p:nvPr/>
          </p:nvGrpSpPr>
          <p:grpSpPr>
            <a:xfrm>
              <a:off x="2540104" y="2287575"/>
              <a:ext cx="922030" cy="552057"/>
              <a:chOff x="2245968" y="4926383"/>
              <a:chExt cx="922030" cy="552057"/>
            </a:xfrm>
          </p:grpSpPr>
          <p:grpSp>
            <p:nvGrpSpPr>
              <p:cNvPr id="21" name="Group 31"/>
              <p:cNvGrpSpPr>
                <a:grpSpLocks/>
              </p:cNvGrpSpPr>
              <p:nvPr/>
            </p:nvGrpSpPr>
            <p:grpSpPr bwMode="auto">
              <a:xfrm>
                <a:off x="2245968" y="4947233"/>
                <a:ext cx="922030" cy="531207"/>
                <a:chOff x="2637" y="716"/>
                <a:chExt cx="381" cy="192"/>
              </a:xfrm>
            </p:grpSpPr>
            <p:sp>
              <p:nvSpPr>
                <p:cNvPr id="22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637" y="763"/>
                  <a:ext cx="381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 dirty="0">
                      <a:latin typeface="Arial" charset="0"/>
                      <a:cs typeface="Arial" charset="0"/>
                    </a:rPr>
                    <a:t>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C </a:t>
                  </a:r>
                  <a:r>
                    <a:rPr lang="en-US" sz="1800" dirty="0">
                      <a:latin typeface="Arial" charset="0"/>
                      <a:cs typeface="Arial" charset="0"/>
                    </a:rPr>
                    <a:t>(K</a:t>
                  </a:r>
                  <a:r>
                    <a:rPr lang="en-US" baseline="-25000" dirty="0">
                      <a:latin typeface="Arial" charset="0"/>
                      <a:cs typeface="Arial" charset="0"/>
                    </a:rPr>
                    <a:t>A</a:t>
                  </a:r>
                  <a:r>
                    <a:rPr lang="en-US" dirty="0">
                      <a:latin typeface="Arial" charset="0"/>
                      <a:cs typeface="Arial" charset="0"/>
                    </a:rPr>
                    <a:t>)</a:t>
                  </a:r>
                  <a:endParaRPr lang="en-US" sz="1800" dirty="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3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842" y="71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dirty="0">
                      <a:latin typeface="Arial" charset="0"/>
                      <a:cs typeface="Arial" charset="0"/>
                    </a:rPr>
                    <a:t>+</a:t>
                  </a:r>
                </a:p>
              </p:txBody>
            </p:sp>
          </p:grp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2D649DDB-61CF-4122-9E69-95557E76AD37}"/>
                  </a:ext>
                </a:extLst>
              </p:cNvPr>
              <p:cNvSpPr/>
              <p:nvPr/>
            </p:nvSpPr>
            <p:spPr>
              <a:xfrm>
                <a:off x="2420718" y="4926383"/>
                <a:ext cx="2616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cs typeface="Arial" charset="0"/>
                  </a:rPr>
                  <a:t>-</a:t>
                </a:r>
              </a:p>
            </p:txBody>
          </p:sp>
        </p:grp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A3FEEC7-FF7D-447B-8533-F658A7D12775}"/>
              </a:ext>
            </a:extLst>
          </p:cNvPr>
          <p:cNvGrpSpPr/>
          <p:nvPr/>
        </p:nvGrpSpPr>
        <p:grpSpPr>
          <a:xfrm>
            <a:off x="1021047" y="1360519"/>
            <a:ext cx="1377347" cy="1244060"/>
            <a:chOff x="2084787" y="2287575"/>
            <a:chExt cx="1377347" cy="1244060"/>
          </a:xfrm>
        </p:grpSpPr>
        <p:sp>
          <p:nvSpPr>
            <p:cNvPr id="65" name="Scroll: Vertical 64">
              <a:extLst>
                <a:ext uri="{FF2B5EF4-FFF2-40B4-BE49-F238E27FC236}">
                  <a16:creationId xmlns:a16="http://schemas.microsoft.com/office/drawing/2014/main" id="{ACCF15E0-3826-4703-9A67-EBEE5AC12746}"/>
                </a:ext>
              </a:extLst>
            </p:cNvPr>
            <p:cNvSpPr/>
            <p:nvPr/>
          </p:nvSpPr>
          <p:spPr bwMode="auto">
            <a:xfrm>
              <a:off x="2084787" y="2827994"/>
              <a:ext cx="979713" cy="703641"/>
            </a:xfrm>
            <a:prstGeom prst="verticalScroll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66" name="Picture 35" descr="BS00768_[1]">
              <a:extLst>
                <a:ext uri="{FF2B5EF4-FFF2-40B4-BE49-F238E27FC236}">
                  <a16:creationId xmlns:a16="http://schemas.microsoft.com/office/drawing/2014/main" id="{5054E4E5-9DAA-4871-BB76-09D3CEE951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251161" y="3038774"/>
              <a:ext cx="697210" cy="359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43C39F17-3460-45BC-B22F-8F8E56AD6830}"/>
                </a:ext>
              </a:extLst>
            </p:cNvPr>
            <p:cNvGrpSpPr/>
            <p:nvPr/>
          </p:nvGrpSpPr>
          <p:grpSpPr>
            <a:xfrm>
              <a:off x="2540104" y="2287575"/>
              <a:ext cx="922030" cy="552057"/>
              <a:chOff x="2245968" y="4926383"/>
              <a:chExt cx="922030" cy="552057"/>
            </a:xfrm>
          </p:grpSpPr>
          <p:grpSp>
            <p:nvGrpSpPr>
              <p:cNvPr id="68" name="Group 31">
                <a:extLst>
                  <a:ext uri="{FF2B5EF4-FFF2-40B4-BE49-F238E27FC236}">
                    <a16:creationId xmlns:a16="http://schemas.microsoft.com/office/drawing/2014/main" id="{3225B7D9-7DE6-44E0-9619-88C703449A4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45968" y="4947233"/>
                <a:ext cx="922030" cy="531207"/>
                <a:chOff x="2637" y="716"/>
                <a:chExt cx="381" cy="192"/>
              </a:xfrm>
            </p:grpSpPr>
            <p:sp>
              <p:nvSpPr>
                <p:cNvPr id="70" name="Text Box 32">
                  <a:extLst>
                    <a:ext uri="{FF2B5EF4-FFF2-40B4-BE49-F238E27FC236}">
                      <a16:creationId xmlns:a16="http://schemas.microsoft.com/office/drawing/2014/main" id="{4566C345-7C47-4E9F-86B5-7012D5F889C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37" y="763"/>
                  <a:ext cx="381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 dirty="0">
                      <a:latin typeface="Arial" charset="0"/>
                      <a:cs typeface="Arial" charset="0"/>
                    </a:rPr>
                    <a:t>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C </a:t>
                  </a:r>
                  <a:r>
                    <a:rPr lang="en-US" sz="1800" dirty="0">
                      <a:latin typeface="Arial" charset="0"/>
                      <a:cs typeface="Arial" charset="0"/>
                    </a:rPr>
                    <a:t>(K</a:t>
                  </a:r>
                  <a:r>
                    <a:rPr lang="en-US" baseline="-25000" dirty="0">
                      <a:latin typeface="Arial" charset="0"/>
                      <a:cs typeface="Arial" charset="0"/>
                    </a:rPr>
                    <a:t>A</a:t>
                  </a:r>
                  <a:r>
                    <a:rPr lang="en-US" dirty="0">
                      <a:latin typeface="Arial" charset="0"/>
                      <a:cs typeface="Arial" charset="0"/>
                    </a:rPr>
                    <a:t>)</a:t>
                  </a:r>
                  <a:endParaRPr lang="en-US" sz="1800" dirty="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1" name="Text Box 33">
                  <a:extLst>
                    <a:ext uri="{FF2B5EF4-FFF2-40B4-BE49-F238E27FC236}">
                      <a16:creationId xmlns:a16="http://schemas.microsoft.com/office/drawing/2014/main" id="{DA9F1A18-E169-4843-968F-0BA091CD7E2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42" y="71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dirty="0">
                      <a:latin typeface="Arial" charset="0"/>
                      <a:cs typeface="Arial" charset="0"/>
                    </a:rPr>
                    <a:t>+</a:t>
                  </a:r>
                </a:p>
              </p:txBody>
            </p:sp>
          </p:grp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497884D8-7AFD-4B1E-A597-64B64F4B2F02}"/>
                  </a:ext>
                </a:extLst>
              </p:cNvPr>
              <p:cNvSpPr/>
              <p:nvPr/>
            </p:nvSpPr>
            <p:spPr>
              <a:xfrm>
                <a:off x="2420718" y="4926383"/>
                <a:ext cx="2616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cs typeface="Arial" charset="0"/>
                  </a:rPr>
                  <a:t>-</a:t>
                </a:r>
              </a:p>
            </p:txBody>
          </p:sp>
        </p:grpSp>
      </p:grp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D5F06CE5-8968-485F-9744-DDB5F9C76EF2}"/>
              </a:ext>
            </a:extLst>
          </p:cNvPr>
          <p:cNvCxnSpPr>
            <a:cxnSpLocks/>
          </p:cNvCxnSpPr>
          <p:nvPr/>
        </p:nvCxnSpPr>
        <p:spPr bwMode="auto">
          <a:xfrm flipV="1">
            <a:off x="1437700" y="1899966"/>
            <a:ext cx="2068553" cy="1599105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85" name="Group 31">
            <a:extLst>
              <a:ext uri="{FF2B5EF4-FFF2-40B4-BE49-F238E27FC236}">
                <a16:creationId xmlns:a16="http://schemas.microsoft.com/office/drawing/2014/main" id="{9F128779-5B7F-4359-A2C1-609B4B6C0192}"/>
              </a:ext>
            </a:extLst>
          </p:cNvPr>
          <p:cNvGrpSpPr>
            <a:grpSpLocks/>
          </p:cNvGrpSpPr>
          <p:nvPr/>
        </p:nvGrpSpPr>
        <p:grpSpPr bwMode="auto">
          <a:xfrm>
            <a:off x="2643488" y="2481000"/>
            <a:ext cx="571127" cy="531208"/>
            <a:chOff x="2637" y="716"/>
            <a:chExt cx="236" cy="192"/>
          </a:xfrm>
        </p:grpSpPr>
        <p:sp>
          <p:nvSpPr>
            <p:cNvPr id="86" name="Text Box 32">
              <a:extLst>
                <a:ext uri="{FF2B5EF4-FFF2-40B4-BE49-F238E27FC236}">
                  <a16:creationId xmlns:a16="http://schemas.microsoft.com/office/drawing/2014/main" id="{C7471746-3263-4F96-9CF4-113AD7F692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7" y="763"/>
              <a:ext cx="19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A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87" name="Text Box 33">
              <a:extLst>
                <a:ext uri="{FF2B5EF4-FFF2-40B4-BE49-F238E27FC236}">
                  <a16:creationId xmlns:a16="http://schemas.microsoft.com/office/drawing/2014/main" id="{A8D77A76-172C-4CCA-B741-C354FF4E1F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88" name="Picture 35" descr="BS00768_[1]">
            <a:extLst>
              <a:ext uri="{FF2B5EF4-FFF2-40B4-BE49-F238E27FC236}">
                <a16:creationId xmlns:a16="http://schemas.microsoft.com/office/drawing/2014/main" id="{E026362E-A04D-46FC-BE39-EBD0A31C3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372822" y="3071406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Title 1">
            <a:extLst>
              <a:ext uri="{FF2B5EF4-FFF2-40B4-BE49-F238E27FC236}">
                <a16:creationId xmlns:a16="http://schemas.microsoft.com/office/drawing/2014/main" id="{74387A84-BE2A-4F3A-BC0B-43480D7C5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188" y="810387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Public Key Certificate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99" name="Slide Number Placeholder 4">
            <a:extLst>
              <a:ext uri="{FF2B5EF4-FFF2-40B4-BE49-F238E27FC236}">
                <a16:creationId xmlns:a16="http://schemas.microsoft.com/office/drawing/2014/main" id="{A6880CB5-BEF9-47F9-8E4D-926B2045D6EE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28</a:t>
            </a:fld>
            <a:endParaRPr lang="en-US" altLang="en-US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3948F99-9EA9-456D-A227-A29263BB6B99}"/>
              </a:ext>
            </a:extLst>
          </p:cNvPr>
          <p:cNvGrpSpPr/>
          <p:nvPr/>
        </p:nvGrpSpPr>
        <p:grpSpPr>
          <a:xfrm>
            <a:off x="5287624" y="4148733"/>
            <a:ext cx="1377347" cy="1244060"/>
            <a:chOff x="2084787" y="2287575"/>
            <a:chExt cx="1377347" cy="1244060"/>
          </a:xfrm>
        </p:grpSpPr>
        <p:sp>
          <p:nvSpPr>
            <p:cNvPr id="62" name="Scroll: Vertical 61">
              <a:extLst>
                <a:ext uri="{FF2B5EF4-FFF2-40B4-BE49-F238E27FC236}">
                  <a16:creationId xmlns:a16="http://schemas.microsoft.com/office/drawing/2014/main" id="{DAB854A1-1766-444F-ADCF-84EFE4CE31D7}"/>
                </a:ext>
              </a:extLst>
            </p:cNvPr>
            <p:cNvSpPr/>
            <p:nvPr/>
          </p:nvSpPr>
          <p:spPr bwMode="auto">
            <a:xfrm>
              <a:off x="2084787" y="2827994"/>
              <a:ext cx="979713" cy="703641"/>
            </a:xfrm>
            <a:prstGeom prst="verticalScroll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63" name="Picture 35" descr="BS00768_[1]">
              <a:extLst>
                <a:ext uri="{FF2B5EF4-FFF2-40B4-BE49-F238E27FC236}">
                  <a16:creationId xmlns:a16="http://schemas.microsoft.com/office/drawing/2014/main" id="{24073728-165A-4052-84E7-215C8D266E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251161" y="3038774"/>
              <a:ext cx="697210" cy="359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0F453AF6-7260-4BEF-A5A8-61B7D0D13C0A}"/>
                </a:ext>
              </a:extLst>
            </p:cNvPr>
            <p:cNvGrpSpPr/>
            <p:nvPr/>
          </p:nvGrpSpPr>
          <p:grpSpPr>
            <a:xfrm>
              <a:off x="2540104" y="2287575"/>
              <a:ext cx="922030" cy="552057"/>
              <a:chOff x="2245968" y="4926383"/>
              <a:chExt cx="922030" cy="552057"/>
            </a:xfrm>
          </p:grpSpPr>
          <p:grpSp>
            <p:nvGrpSpPr>
              <p:cNvPr id="74" name="Group 31">
                <a:extLst>
                  <a:ext uri="{FF2B5EF4-FFF2-40B4-BE49-F238E27FC236}">
                    <a16:creationId xmlns:a16="http://schemas.microsoft.com/office/drawing/2014/main" id="{35997085-1194-4D21-8D6D-1FE81A5454B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45968" y="4947233"/>
                <a:ext cx="922030" cy="531207"/>
                <a:chOff x="2637" y="716"/>
                <a:chExt cx="381" cy="192"/>
              </a:xfrm>
            </p:grpSpPr>
            <p:sp>
              <p:nvSpPr>
                <p:cNvPr id="77" name="Text Box 32">
                  <a:extLst>
                    <a:ext uri="{FF2B5EF4-FFF2-40B4-BE49-F238E27FC236}">
                      <a16:creationId xmlns:a16="http://schemas.microsoft.com/office/drawing/2014/main" id="{95674C10-4BF7-47F5-8C4C-C6DE616765B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37" y="763"/>
                  <a:ext cx="381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 dirty="0">
                      <a:latin typeface="Arial" charset="0"/>
                      <a:cs typeface="Arial" charset="0"/>
                    </a:rPr>
                    <a:t>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C </a:t>
                  </a:r>
                  <a:r>
                    <a:rPr lang="en-US" sz="1800" dirty="0">
                      <a:latin typeface="Arial" charset="0"/>
                      <a:cs typeface="Arial" charset="0"/>
                    </a:rPr>
                    <a:t>(K</a:t>
                  </a:r>
                  <a:r>
                    <a:rPr lang="en-US" baseline="-25000" dirty="0">
                      <a:latin typeface="Arial" charset="0"/>
                      <a:cs typeface="Arial" charset="0"/>
                    </a:rPr>
                    <a:t>A</a:t>
                  </a:r>
                  <a:r>
                    <a:rPr lang="en-US" dirty="0">
                      <a:latin typeface="Arial" charset="0"/>
                      <a:cs typeface="Arial" charset="0"/>
                    </a:rPr>
                    <a:t>)</a:t>
                  </a:r>
                  <a:endParaRPr lang="en-US" sz="1800" dirty="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8" name="Text Box 33">
                  <a:extLst>
                    <a:ext uri="{FF2B5EF4-FFF2-40B4-BE49-F238E27FC236}">
                      <a16:creationId xmlns:a16="http://schemas.microsoft.com/office/drawing/2014/main" id="{B97FAE86-624C-4119-B246-F4837117228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42" y="71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dirty="0">
                      <a:latin typeface="Arial" charset="0"/>
                      <a:cs typeface="Arial" charset="0"/>
                    </a:rPr>
                    <a:t>+</a:t>
                  </a:r>
                </a:p>
              </p:txBody>
            </p:sp>
          </p:grp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4C8076F9-A1B1-4032-B7F1-2CB3AF813C7E}"/>
                  </a:ext>
                </a:extLst>
              </p:cNvPr>
              <p:cNvSpPr/>
              <p:nvPr/>
            </p:nvSpPr>
            <p:spPr>
              <a:xfrm>
                <a:off x="2420718" y="4926383"/>
                <a:ext cx="2616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cs typeface="Arial" charset="0"/>
                  </a:rPr>
                  <a:t>-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832558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>
            <a:extLst>
              <a:ext uri="{FF2B5EF4-FFF2-40B4-BE49-F238E27FC236}">
                <a16:creationId xmlns:a16="http://schemas.microsoft.com/office/drawing/2014/main" id="{61D7181A-A3C0-4635-95EB-CD26D3CB0451}"/>
              </a:ext>
            </a:extLst>
          </p:cNvPr>
          <p:cNvGrpSpPr/>
          <p:nvPr/>
        </p:nvGrpSpPr>
        <p:grpSpPr>
          <a:xfrm>
            <a:off x="261336" y="5410844"/>
            <a:ext cx="963711" cy="1294756"/>
            <a:chOff x="461367" y="3858094"/>
            <a:chExt cx="1074333" cy="1441684"/>
          </a:xfrm>
        </p:grpSpPr>
        <p:pic>
          <p:nvPicPr>
            <p:cNvPr id="1026" name="Picture 2" descr="Simple Girl by SavanaPric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314" y="3858094"/>
              <a:ext cx="953386" cy="932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461367" y="4715003"/>
              <a:ext cx="107433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Alice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D2572C65-52FC-42B3-BE29-02BF7445ECFC}"/>
              </a:ext>
            </a:extLst>
          </p:cNvPr>
          <p:cNvGrpSpPr/>
          <p:nvPr/>
        </p:nvGrpSpPr>
        <p:grpSpPr>
          <a:xfrm>
            <a:off x="7391400" y="3657600"/>
            <a:ext cx="1116992" cy="1894560"/>
            <a:chOff x="7391400" y="3657600"/>
            <a:chExt cx="1116992" cy="1894560"/>
          </a:xfrm>
        </p:grpSpPr>
        <p:pic>
          <p:nvPicPr>
            <p:cNvPr id="1028" name="Picture 4" descr="Smiling Boy by SavanaPric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400" y="3657600"/>
              <a:ext cx="1116992" cy="11486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7492879" y="4967385"/>
              <a:ext cx="91403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Bob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D490573-4F84-4F02-83A1-3F216979E556}"/>
              </a:ext>
            </a:extLst>
          </p:cNvPr>
          <p:cNvGrpSpPr/>
          <p:nvPr/>
        </p:nvGrpSpPr>
        <p:grpSpPr>
          <a:xfrm>
            <a:off x="3514640" y="1456546"/>
            <a:ext cx="1164101" cy="1221383"/>
            <a:chOff x="3670843" y="1120291"/>
            <a:chExt cx="1164101" cy="1221383"/>
          </a:xfrm>
        </p:grpSpPr>
        <p:pic>
          <p:nvPicPr>
            <p:cNvPr id="42" name="Picture 2" descr="Simple Girl by SavanaPrice">
              <a:extLst>
                <a:ext uri="{FF2B5EF4-FFF2-40B4-BE49-F238E27FC236}">
                  <a16:creationId xmlns:a16="http://schemas.microsoft.com/office/drawing/2014/main" id="{A3AA7AC2-F5A5-4538-9E94-E30F262ACD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6937" y="1120291"/>
              <a:ext cx="688285" cy="673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6CE7608-B0AD-4AEB-ADBB-93A1E36A358B}"/>
                </a:ext>
              </a:extLst>
            </p:cNvPr>
            <p:cNvSpPr txBox="1"/>
            <p:nvPr/>
          </p:nvSpPr>
          <p:spPr>
            <a:xfrm>
              <a:off x="3670843" y="1756899"/>
              <a:ext cx="11641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Carol</a:t>
              </a:r>
            </a:p>
          </p:txBody>
        </p:sp>
      </p:grp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91FEA4C-BA1F-4557-9EE8-BD41E34596D9}"/>
              </a:ext>
            </a:extLst>
          </p:cNvPr>
          <p:cNvCxnSpPr>
            <a:cxnSpLocks/>
          </p:cNvCxnSpPr>
          <p:nvPr/>
        </p:nvCxnSpPr>
        <p:spPr bwMode="auto">
          <a:xfrm>
            <a:off x="4858463" y="1812514"/>
            <a:ext cx="2353215" cy="1845086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54" name="Group 31">
            <a:extLst>
              <a:ext uri="{FF2B5EF4-FFF2-40B4-BE49-F238E27FC236}">
                <a16:creationId xmlns:a16="http://schemas.microsoft.com/office/drawing/2014/main" id="{748D2000-8834-4926-818B-A2EAD79D07EE}"/>
              </a:ext>
            </a:extLst>
          </p:cNvPr>
          <p:cNvGrpSpPr>
            <a:grpSpLocks/>
          </p:cNvGrpSpPr>
          <p:nvPr/>
        </p:nvGrpSpPr>
        <p:grpSpPr bwMode="auto">
          <a:xfrm>
            <a:off x="5852635" y="1763317"/>
            <a:ext cx="571127" cy="531208"/>
            <a:chOff x="2637" y="716"/>
            <a:chExt cx="236" cy="192"/>
          </a:xfrm>
        </p:grpSpPr>
        <p:sp>
          <p:nvSpPr>
            <p:cNvPr id="55" name="Text Box 32">
              <a:extLst>
                <a:ext uri="{FF2B5EF4-FFF2-40B4-BE49-F238E27FC236}">
                  <a16:creationId xmlns:a16="http://schemas.microsoft.com/office/drawing/2014/main" id="{CBB61FA0-D260-4E58-8DBC-537EB23C18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7" y="763"/>
              <a:ext cx="19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C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56" name="Text Box 33">
              <a:extLst>
                <a:ext uri="{FF2B5EF4-FFF2-40B4-BE49-F238E27FC236}">
                  <a16:creationId xmlns:a16="http://schemas.microsoft.com/office/drawing/2014/main" id="{11D17B8A-2528-4192-9C47-E3DB872EF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57" name="Picture 35" descr="BS00768_[1]">
            <a:extLst>
              <a:ext uri="{FF2B5EF4-FFF2-40B4-BE49-F238E27FC236}">
                <a16:creationId xmlns:a16="http://schemas.microsoft.com/office/drawing/2014/main" id="{6F13C4F2-D096-4708-B02E-9693C54E1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6193734" y="2230889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19D808A-F62B-4799-80CC-B816996C0F63}"/>
              </a:ext>
            </a:extLst>
          </p:cNvPr>
          <p:cNvCxnSpPr>
            <a:cxnSpLocks/>
          </p:cNvCxnSpPr>
          <p:nvPr/>
        </p:nvCxnSpPr>
        <p:spPr bwMode="auto">
          <a:xfrm flipH="1">
            <a:off x="1211953" y="4643410"/>
            <a:ext cx="586474" cy="668145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A3FEEC7-FF7D-447B-8533-F658A7D12775}"/>
              </a:ext>
            </a:extLst>
          </p:cNvPr>
          <p:cNvGrpSpPr/>
          <p:nvPr/>
        </p:nvGrpSpPr>
        <p:grpSpPr>
          <a:xfrm>
            <a:off x="464866" y="3781995"/>
            <a:ext cx="1387026" cy="1244060"/>
            <a:chOff x="2084787" y="2287575"/>
            <a:chExt cx="1387026" cy="1244060"/>
          </a:xfrm>
        </p:grpSpPr>
        <p:sp>
          <p:nvSpPr>
            <p:cNvPr id="65" name="Scroll: Vertical 64">
              <a:extLst>
                <a:ext uri="{FF2B5EF4-FFF2-40B4-BE49-F238E27FC236}">
                  <a16:creationId xmlns:a16="http://schemas.microsoft.com/office/drawing/2014/main" id="{ACCF15E0-3826-4703-9A67-EBEE5AC12746}"/>
                </a:ext>
              </a:extLst>
            </p:cNvPr>
            <p:cNvSpPr/>
            <p:nvPr/>
          </p:nvSpPr>
          <p:spPr bwMode="auto">
            <a:xfrm>
              <a:off x="2084787" y="2827994"/>
              <a:ext cx="979713" cy="703641"/>
            </a:xfrm>
            <a:prstGeom prst="verticalScroll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66" name="Picture 35" descr="BS00768_[1]">
              <a:extLst>
                <a:ext uri="{FF2B5EF4-FFF2-40B4-BE49-F238E27FC236}">
                  <a16:creationId xmlns:a16="http://schemas.microsoft.com/office/drawing/2014/main" id="{5054E4E5-9DAA-4871-BB76-09D3CEE951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251161" y="3038774"/>
              <a:ext cx="697210" cy="359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43C39F17-3460-45BC-B22F-8F8E56AD6830}"/>
                </a:ext>
              </a:extLst>
            </p:cNvPr>
            <p:cNvGrpSpPr/>
            <p:nvPr/>
          </p:nvGrpSpPr>
          <p:grpSpPr>
            <a:xfrm>
              <a:off x="2540103" y="2287575"/>
              <a:ext cx="931710" cy="552057"/>
              <a:chOff x="2245967" y="4926383"/>
              <a:chExt cx="931710" cy="552057"/>
            </a:xfrm>
          </p:grpSpPr>
          <p:grpSp>
            <p:nvGrpSpPr>
              <p:cNvPr id="68" name="Group 31">
                <a:extLst>
                  <a:ext uri="{FF2B5EF4-FFF2-40B4-BE49-F238E27FC236}">
                    <a16:creationId xmlns:a16="http://schemas.microsoft.com/office/drawing/2014/main" id="{3225B7D9-7DE6-44E0-9619-88C703449A4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45967" y="4947233"/>
                <a:ext cx="931710" cy="531207"/>
                <a:chOff x="2637" y="716"/>
                <a:chExt cx="385" cy="192"/>
              </a:xfrm>
            </p:grpSpPr>
            <p:sp>
              <p:nvSpPr>
                <p:cNvPr id="70" name="Text Box 32">
                  <a:extLst>
                    <a:ext uri="{FF2B5EF4-FFF2-40B4-BE49-F238E27FC236}">
                      <a16:creationId xmlns:a16="http://schemas.microsoft.com/office/drawing/2014/main" id="{4566C345-7C47-4E9F-86B5-7012D5F889C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37" y="763"/>
                  <a:ext cx="385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 dirty="0">
                      <a:latin typeface="Arial" charset="0"/>
                      <a:cs typeface="Arial" charset="0"/>
                    </a:rPr>
                    <a:t>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D </a:t>
                  </a:r>
                  <a:r>
                    <a:rPr lang="en-US" sz="1800" dirty="0">
                      <a:latin typeface="Arial" charset="0"/>
                      <a:cs typeface="Arial" charset="0"/>
                    </a:rPr>
                    <a:t>(K</a:t>
                  </a:r>
                  <a:r>
                    <a:rPr lang="en-US" baseline="-25000" dirty="0">
                      <a:latin typeface="Arial" charset="0"/>
                      <a:cs typeface="Arial" charset="0"/>
                    </a:rPr>
                    <a:t>A</a:t>
                  </a:r>
                  <a:r>
                    <a:rPr lang="en-US" dirty="0">
                      <a:latin typeface="Arial" charset="0"/>
                      <a:cs typeface="Arial" charset="0"/>
                    </a:rPr>
                    <a:t>)</a:t>
                  </a:r>
                  <a:endParaRPr lang="en-US" sz="1800" dirty="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1" name="Text Box 33">
                  <a:extLst>
                    <a:ext uri="{FF2B5EF4-FFF2-40B4-BE49-F238E27FC236}">
                      <a16:creationId xmlns:a16="http://schemas.microsoft.com/office/drawing/2014/main" id="{DA9F1A18-E169-4843-968F-0BA091CD7E2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42" y="71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dirty="0">
                      <a:latin typeface="Arial" charset="0"/>
                      <a:cs typeface="Arial" charset="0"/>
                    </a:rPr>
                    <a:t>+</a:t>
                  </a:r>
                </a:p>
              </p:txBody>
            </p:sp>
          </p:grp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497884D8-7AFD-4B1E-A597-64B64F4B2F02}"/>
                  </a:ext>
                </a:extLst>
              </p:cNvPr>
              <p:cNvSpPr/>
              <p:nvPr/>
            </p:nvSpPr>
            <p:spPr>
              <a:xfrm>
                <a:off x="2420718" y="4926383"/>
                <a:ext cx="2616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cs typeface="Arial" charset="0"/>
                  </a:rPr>
                  <a:t>-</a:t>
                </a:r>
              </a:p>
            </p:txBody>
          </p:sp>
        </p:grpSp>
      </p:grp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D5F06CE5-8968-485F-9744-DDB5F9C76EF2}"/>
              </a:ext>
            </a:extLst>
          </p:cNvPr>
          <p:cNvCxnSpPr>
            <a:cxnSpLocks/>
          </p:cNvCxnSpPr>
          <p:nvPr/>
        </p:nvCxnSpPr>
        <p:spPr bwMode="auto">
          <a:xfrm flipV="1">
            <a:off x="1363020" y="4717904"/>
            <a:ext cx="704551" cy="723564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85" name="Group 31">
            <a:extLst>
              <a:ext uri="{FF2B5EF4-FFF2-40B4-BE49-F238E27FC236}">
                <a16:creationId xmlns:a16="http://schemas.microsoft.com/office/drawing/2014/main" id="{9F128779-5B7F-4359-A2C1-609B4B6C0192}"/>
              </a:ext>
            </a:extLst>
          </p:cNvPr>
          <p:cNvGrpSpPr>
            <a:grpSpLocks/>
          </p:cNvGrpSpPr>
          <p:nvPr/>
        </p:nvGrpSpPr>
        <p:grpSpPr bwMode="auto">
          <a:xfrm>
            <a:off x="1782345" y="4806296"/>
            <a:ext cx="571127" cy="531208"/>
            <a:chOff x="2637" y="716"/>
            <a:chExt cx="236" cy="192"/>
          </a:xfrm>
        </p:grpSpPr>
        <p:sp>
          <p:nvSpPr>
            <p:cNvPr id="86" name="Text Box 32">
              <a:extLst>
                <a:ext uri="{FF2B5EF4-FFF2-40B4-BE49-F238E27FC236}">
                  <a16:creationId xmlns:a16="http://schemas.microsoft.com/office/drawing/2014/main" id="{C7471746-3263-4F96-9CF4-113AD7F692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7" y="763"/>
              <a:ext cx="19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A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87" name="Text Box 33">
              <a:extLst>
                <a:ext uri="{FF2B5EF4-FFF2-40B4-BE49-F238E27FC236}">
                  <a16:creationId xmlns:a16="http://schemas.microsoft.com/office/drawing/2014/main" id="{A8D77A76-172C-4CCA-B741-C354FF4E1F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88" name="Picture 35" descr="BS00768_[1]">
            <a:extLst>
              <a:ext uri="{FF2B5EF4-FFF2-40B4-BE49-F238E27FC236}">
                <a16:creationId xmlns:a16="http://schemas.microsoft.com/office/drawing/2014/main" id="{E026362E-A04D-46FC-BE39-EBD0A31C3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1884631" y="5409428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Title 1">
            <a:extLst>
              <a:ext uri="{FF2B5EF4-FFF2-40B4-BE49-F238E27FC236}">
                <a16:creationId xmlns:a16="http://schemas.microsoft.com/office/drawing/2014/main" id="{74387A84-BE2A-4F3A-BC0B-43480D7C5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188" y="810387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Public Key Certificate Chain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51" name="Slide Number Placeholder 4">
            <a:extLst>
              <a:ext uri="{FF2B5EF4-FFF2-40B4-BE49-F238E27FC236}">
                <a16:creationId xmlns:a16="http://schemas.microsoft.com/office/drawing/2014/main" id="{66598FCE-3F3B-4BEE-B3C9-778B67CAF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29</a:t>
            </a:fld>
            <a:endParaRPr lang="en-US" altLang="en-US" dirty="0"/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22BCE912-3347-42CA-85E0-4C007207725E}"/>
              </a:ext>
            </a:extLst>
          </p:cNvPr>
          <p:cNvCxnSpPr>
            <a:cxnSpLocks/>
          </p:cNvCxnSpPr>
          <p:nvPr/>
        </p:nvCxnSpPr>
        <p:spPr bwMode="auto">
          <a:xfrm flipV="1">
            <a:off x="2880933" y="2844556"/>
            <a:ext cx="704551" cy="723564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79" name="Group 31">
            <a:extLst>
              <a:ext uri="{FF2B5EF4-FFF2-40B4-BE49-F238E27FC236}">
                <a16:creationId xmlns:a16="http://schemas.microsoft.com/office/drawing/2014/main" id="{99C6DFFF-EA17-4E8C-BC9E-A0FA6D25B5D3}"/>
              </a:ext>
            </a:extLst>
          </p:cNvPr>
          <p:cNvGrpSpPr>
            <a:grpSpLocks/>
          </p:cNvGrpSpPr>
          <p:nvPr/>
        </p:nvGrpSpPr>
        <p:grpSpPr bwMode="auto">
          <a:xfrm>
            <a:off x="3300258" y="2932948"/>
            <a:ext cx="571127" cy="531208"/>
            <a:chOff x="2637" y="716"/>
            <a:chExt cx="236" cy="192"/>
          </a:xfrm>
        </p:grpSpPr>
        <p:sp>
          <p:nvSpPr>
            <p:cNvPr id="80" name="Text Box 32">
              <a:extLst>
                <a:ext uri="{FF2B5EF4-FFF2-40B4-BE49-F238E27FC236}">
                  <a16:creationId xmlns:a16="http://schemas.microsoft.com/office/drawing/2014/main" id="{B36FA822-6B0C-4835-8251-D62EDA3679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7" y="763"/>
              <a:ext cx="19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D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81" name="Text Box 33">
              <a:extLst>
                <a:ext uri="{FF2B5EF4-FFF2-40B4-BE49-F238E27FC236}">
                  <a16:creationId xmlns:a16="http://schemas.microsoft.com/office/drawing/2014/main" id="{95509320-B6CA-4688-8AD9-BE2316FF6D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82" name="Picture 35" descr="BS00768_[1]">
            <a:extLst>
              <a:ext uri="{FF2B5EF4-FFF2-40B4-BE49-F238E27FC236}">
                <a16:creationId xmlns:a16="http://schemas.microsoft.com/office/drawing/2014/main" id="{A971C47C-4121-4786-B14C-51C13FA2AD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3405197" y="3500332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4" name="Group 83">
            <a:extLst>
              <a:ext uri="{FF2B5EF4-FFF2-40B4-BE49-F238E27FC236}">
                <a16:creationId xmlns:a16="http://schemas.microsoft.com/office/drawing/2014/main" id="{C12B20CA-D0C7-4C78-B770-60BDA877A9A2}"/>
              </a:ext>
            </a:extLst>
          </p:cNvPr>
          <p:cNvGrpSpPr/>
          <p:nvPr/>
        </p:nvGrpSpPr>
        <p:grpSpPr>
          <a:xfrm>
            <a:off x="2021710" y="1916353"/>
            <a:ext cx="1374927" cy="1244060"/>
            <a:chOff x="2084787" y="2287575"/>
            <a:chExt cx="1374927" cy="1244060"/>
          </a:xfrm>
        </p:grpSpPr>
        <p:sp>
          <p:nvSpPr>
            <p:cNvPr id="92" name="Scroll: Vertical 91">
              <a:extLst>
                <a:ext uri="{FF2B5EF4-FFF2-40B4-BE49-F238E27FC236}">
                  <a16:creationId xmlns:a16="http://schemas.microsoft.com/office/drawing/2014/main" id="{4E2B1124-303B-45F4-8492-8C881D34193A}"/>
                </a:ext>
              </a:extLst>
            </p:cNvPr>
            <p:cNvSpPr/>
            <p:nvPr/>
          </p:nvSpPr>
          <p:spPr bwMode="auto">
            <a:xfrm>
              <a:off x="2084787" y="2827994"/>
              <a:ext cx="979713" cy="703641"/>
            </a:xfrm>
            <a:prstGeom prst="verticalScroll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93" name="Picture 35" descr="BS00768_[1]">
              <a:extLst>
                <a:ext uri="{FF2B5EF4-FFF2-40B4-BE49-F238E27FC236}">
                  <a16:creationId xmlns:a16="http://schemas.microsoft.com/office/drawing/2014/main" id="{80F5091B-CD78-4501-944F-E28539BC75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251161" y="3038774"/>
              <a:ext cx="697210" cy="359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39AC6BE9-434D-41A4-80CF-654AD4EC1784}"/>
                </a:ext>
              </a:extLst>
            </p:cNvPr>
            <p:cNvGrpSpPr/>
            <p:nvPr/>
          </p:nvGrpSpPr>
          <p:grpSpPr>
            <a:xfrm>
              <a:off x="2540104" y="2287575"/>
              <a:ext cx="919610" cy="552057"/>
              <a:chOff x="2245968" y="4926383"/>
              <a:chExt cx="919610" cy="552057"/>
            </a:xfrm>
          </p:grpSpPr>
          <p:grpSp>
            <p:nvGrpSpPr>
              <p:cNvPr id="95" name="Group 31">
                <a:extLst>
                  <a:ext uri="{FF2B5EF4-FFF2-40B4-BE49-F238E27FC236}">
                    <a16:creationId xmlns:a16="http://schemas.microsoft.com/office/drawing/2014/main" id="{B70D5AD8-01E5-47D8-8818-6D2AB527C4B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45968" y="4947233"/>
                <a:ext cx="919610" cy="531207"/>
                <a:chOff x="2637" y="716"/>
                <a:chExt cx="380" cy="192"/>
              </a:xfrm>
            </p:grpSpPr>
            <p:sp>
              <p:nvSpPr>
                <p:cNvPr id="97" name="Text Box 32">
                  <a:extLst>
                    <a:ext uri="{FF2B5EF4-FFF2-40B4-BE49-F238E27FC236}">
                      <a16:creationId xmlns:a16="http://schemas.microsoft.com/office/drawing/2014/main" id="{6419694C-BED8-4ED1-A8C9-0F5E3C808C2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37" y="763"/>
                  <a:ext cx="380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 dirty="0">
                      <a:latin typeface="Arial" charset="0"/>
                      <a:cs typeface="Arial" charset="0"/>
                    </a:rPr>
                    <a:t>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C </a:t>
                  </a:r>
                  <a:r>
                    <a:rPr lang="en-US" sz="1800" dirty="0">
                      <a:latin typeface="Arial" charset="0"/>
                      <a:cs typeface="Arial" charset="0"/>
                    </a:rPr>
                    <a:t>(K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D</a:t>
                  </a:r>
                  <a:r>
                    <a:rPr lang="en-US" dirty="0">
                      <a:latin typeface="Arial" charset="0"/>
                      <a:cs typeface="Arial" charset="0"/>
                    </a:rPr>
                    <a:t>)</a:t>
                  </a:r>
                  <a:endParaRPr lang="en-US" sz="1800" dirty="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99" name="Text Box 33">
                  <a:extLst>
                    <a:ext uri="{FF2B5EF4-FFF2-40B4-BE49-F238E27FC236}">
                      <a16:creationId xmlns:a16="http://schemas.microsoft.com/office/drawing/2014/main" id="{92275D40-DB2C-40BD-B355-D2FC1009636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42" y="71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dirty="0">
                      <a:latin typeface="Arial" charset="0"/>
                      <a:cs typeface="Arial" charset="0"/>
                    </a:rPr>
                    <a:t>+</a:t>
                  </a:r>
                </a:p>
              </p:txBody>
            </p:sp>
          </p:grp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F328E20C-F303-4655-82BC-B199E0F2E882}"/>
                  </a:ext>
                </a:extLst>
              </p:cNvPr>
              <p:cNvSpPr/>
              <p:nvPr/>
            </p:nvSpPr>
            <p:spPr>
              <a:xfrm>
                <a:off x="2420718" y="4926383"/>
                <a:ext cx="2616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cs typeface="Arial" charset="0"/>
                  </a:rPr>
                  <a:t>-</a:t>
                </a:r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DB88811-3996-4D97-A75C-1E4673D1F321}"/>
              </a:ext>
            </a:extLst>
          </p:cNvPr>
          <p:cNvGrpSpPr/>
          <p:nvPr/>
        </p:nvGrpSpPr>
        <p:grpSpPr>
          <a:xfrm>
            <a:off x="1847835" y="3411076"/>
            <a:ext cx="936475" cy="1352224"/>
            <a:chOff x="3611123" y="1527076"/>
            <a:chExt cx="936475" cy="1352224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6CE1023-E178-4B1C-A92A-94E4FD6AF3DB}"/>
                </a:ext>
              </a:extLst>
            </p:cNvPr>
            <p:cNvSpPr txBox="1"/>
            <p:nvPr/>
          </p:nvSpPr>
          <p:spPr>
            <a:xfrm>
              <a:off x="3611123" y="2294525"/>
              <a:ext cx="93647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Dan</a:t>
              </a:r>
            </a:p>
          </p:txBody>
        </p:sp>
        <p:pic>
          <p:nvPicPr>
            <p:cNvPr id="100" name="Picture 4" descr="Smiling Boy by SavanaPrice">
              <a:extLst>
                <a:ext uri="{FF2B5EF4-FFF2-40B4-BE49-F238E27FC236}">
                  <a16:creationId xmlns:a16="http://schemas.microsoft.com/office/drawing/2014/main" id="{353A99DC-D7BC-4A60-802C-0AF6708607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0827" y="1527076"/>
              <a:ext cx="757066" cy="778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F4EFFB29-74B8-4388-8D7A-ECB4F123DA46}"/>
              </a:ext>
            </a:extLst>
          </p:cNvPr>
          <p:cNvCxnSpPr>
            <a:cxnSpLocks/>
          </p:cNvCxnSpPr>
          <p:nvPr/>
        </p:nvCxnSpPr>
        <p:spPr bwMode="auto">
          <a:xfrm flipH="1">
            <a:off x="2806736" y="2750519"/>
            <a:ext cx="586474" cy="668145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9951D3CD-7F3C-4433-803F-9436099C7C7E}"/>
              </a:ext>
            </a:extLst>
          </p:cNvPr>
          <p:cNvCxnSpPr>
            <a:cxnSpLocks/>
            <a:endCxn id="19" idx="1"/>
          </p:cNvCxnSpPr>
          <p:nvPr/>
        </p:nvCxnSpPr>
        <p:spPr bwMode="auto">
          <a:xfrm flipV="1">
            <a:off x="1295098" y="5259773"/>
            <a:ext cx="6197781" cy="901372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2DFE81FF-1FB6-4BAB-A913-4044802FC87D}"/>
              </a:ext>
            </a:extLst>
          </p:cNvPr>
          <p:cNvGrpSpPr/>
          <p:nvPr/>
        </p:nvGrpSpPr>
        <p:grpSpPr>
          <a:xfrm>
            <a:off x="6130366" y="4387017"/>
            <a:ext cx="922030" cy="552057"/>
            <a:chOff x="2245968" y="4926383"/>
            <a:chExt cx="922030" cy="552057"/>
          </a:xfrm>
        </p:grpSpPr>
        <p:grpSp>
          <p:nvGrpSpPr>
            <p:cNvPr id="107" name="Group 31">
              <a:extLst>
                <a:ext uri="{FF2B5EF4-FFF2-40B4-BE49-F238E27FC236}">
                  <a16:creationId xmlns:a16="http://schemas.microsoft.com/office/drawing/2014/main" id="{F227B608-3447-4574-8EDC-CD90092CC9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45968" y="4947233"/>
              <a:ext cx="922030" cy="531207"/>
              <a:chOff x="2637" y="716"/>
              <a:chExt cx="381" cy="192"/>
            </a:xfrm>
          </p:grpSpPr>
          <p:sp>
            <p:nvSpPr>
              <p:cNvPr id="109" name="Text Box 32">
                <a:extLst>
                  <a:ext uri="{FF2B5EF4-FFF2-40B4-BE49-F238E27FC236}">
                    <a16:creationId xmlns:a16="http://schemas.microsoft.com/office/drawing/2014/main" id="{7081DD1D-055C-4A95-8E9B-D9CB78DF8D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37" y="763"/>
                <a:ext cx="38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sz="1800" baseline="-25000" dirty="0">
                    <a:latin typeface="Arial" charset="0"/>
                    <a:cs typeface="Arial" charset="0"/>
                  </a:rPr>
                  <a:t>D </a:t>
                </a:r>
                <a:r>
                  <a:rPr lang="en-US" sz="1800" dirty="0"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A</a:t>
                </a:r>
                <a:r>
                  <a:rPr lang="en-US" dirty="0">
                    <a:latin typeface="Arial" charset="0"/>
                    <a:cs typeface="Arial" charset="0"/>
                  </a:rPr>
                  <a:t>)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0" name="Text Box 33">
                <a:extLst>
                  <a:ext uri="{FF2B5EF4-FFF2-40B4-BE49-F238E27FC236}">
                    <a16:creationId xmlns:a16="http://schemas.microsoft.com/office/drawing/2014/main" id="{30F5DE7B-2297-4823-9B12-9C8C496EF2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2" y="716"/>
                <a:ext cx="13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C1557B63-6508-4B76-8A9B-41B80E424352}"/>
                </a:ext>
              </a:extLst>
            </p:cNvPr>
            <p:cNvSpPr/>
            <p:nvPr/>
          </p:nvSpPr>
          <p:spPr>
            <a:xfrm>
              <a:off x="2420718" y="4926383"/>
              <a:ext cx="2616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cs typeface="Arial" charset="0"/>
                </a:rPr>
                <a:t>-</a:t>
              </a:r>
            </a:p>
          </p:txBody>
        </p:sp>
      </p:grpSp>
      <p:sp>
        <p:nvSpPr>
          <p:cNvPr id="112" name="Scroll: Vertical 111">
            <a:extLst>
              <a:ext uri="{FF2B5EF4-FFF2-40B4-BE49-F238E27FC236}">
                <a16:creationId xmlns:a16="http://schemas.microsoft.com/office/drawing/2014/main" id="{E6BD2D98-85DB-4472-9A8A-488BB289BE6D}"/>
              </a:ext>
            </a:extLst>
          </p:cNvPr>
          <p:cNvSpPr/>
          <p:nvPr/>
        </p:nvSpPr>
        <p:spPr bwMode="auto">
          <a:xfrm>
            <a:off x="5267036" y="3810766"/>
            <a:ext cx="979713" cy="1270122"/>
          </a:xfrm>
          <a:prstGeom prst="verticalScroll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13" name="Picture 35" descr="BS00768_[1]">
            <a:extLst>
              <a:ext uri="{FF2B5EF4-FFF2-40B4-BE49-F238E27FC236}">
                <a16:creationId xmlns:a16="http://schemas.microsoft.com/office/drawing/2014/main" id="{9944AEA0-562F-427B-AC13-02B2ADCD8C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405063" y="4067503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4" name="Group 113">
            <a:extLst>
              <a:ext uri="{FF2B5EF4-FFF2-40B4-BE49-F238E27FC236}">
                <a16:creationId xmlns:a16="http://schemas.microsoft.com/office/drawing/2014/main" id="{A7333605-25C4-4FD0-9C40-A922A07DB047}"/>
              </a:ext>
            </a:extLst>
          </p:cNvPr>
          <p:cNvGrpSpPr/>
          <p:nvPr/>
        </p:nvGrpSpPr>
        <p:grpSpPr>
          <a:xfrm>
            <a:off x="6115273" y="3846276"/>
            <a:ext cx="931710" cy="552057"/>
            <a:chOff x="2245967" y="4926383"/>
            <a:chExt cx="931710" cy="552057"/>
          </a:xfrm>
        </p:grpSpPr>
        <p:grpSp>
          <p:nvGrpSpPr>
            <p:cNvPr id="115" name="Group 31">
              <a:extLst>
                <a:ext uri="{FF2B5EF4-FFF2-40B4-BE49-F238E27FC236}">
                  <a16:creationId xmlns:a16="http://schemas.microsoft.com/office/drawing/2014/main" id="{E1F6BE4A-9865-4232-A9B7-DF1F804F0A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45967" y="4947233"/>
              <a:ext cx="931710" cy="531207"/>
              <a:chOff x="2637" y="716"/>
              <a:chExt cx="385" cy="192"/>
            </a:xfrm>
          </p:grpSpPr>
          <p:sp>
            <p:nvSpPr>
              <p:cNvPr id="117" name="Text Box 32">
                <a:extLst>
                  <a:ext uri="{FF2B5EF4-FFF2-40B4-BE49-F238E27FC236}">
                    <a16:creationId xmlns:a16="http://schemas.microsoft.com/office/drawing/2014/main" id="{62E4C215-6134-4ADF-8574-7A1250E877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37" y="763"/>
                <a:ext cx="38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sz="1800" baseline="-25000" dirty="0">
                    <a:latin typeface="Arial" charset="0"/>
                    <a:cs typeface="Arial" charset="0"/>
                  </a:rPr>
                  <a:t>C </a:t>
                </a:r>
                <a:r>
                  <a:rPr lang="en-US" sz="1800" dirty="0"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D</a:t>
                </a:r>
                <a:r>
                  <a:rPr lang="en-US" dirty="0">
                    <a:latin typeface="Arial" charset="0"/>
                    <a:cs typeface="Arial" charset="0"/>
                  </a:rPr>
                  <a:t>)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8" name="Text Box 33">
                <a:extLst>
                  <a:ext uri="{FF2B5EF4-FFF2-40B4-BE49-F238E27FC236}">
                    <a16:creationId xmlns:a16="http://schemas.microsoft.com/office/drawing/2014/main" id="{F855E965-F2C5-4DB4-900D-337D345F65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2" y="716"/>
                <a:ext cx="13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26C4DBBA-E01A-491A-A200-90A76E0E2200}"/>
                </a:ext>
              </a:extLst>
            </p:cNvPr>
            <p:cNvSpPr/>
            <p:nvPr/>
          </p:nvSpPr>
          <p:spPr>
            <a:xfrm>
              <a:off x="2420718" y="4926383"/>
              <a:ext cx="2616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cs typeface="Arial" charset="0"/>
                </a:rPr>
                <a:t>-</a:t>
              </a:r>
            </a:p>
          </p:txBody>
        </p:sp>
      </p:grpSp>
      <p:pic>
        <p:nvPicPr>
          <p:cNvPr id="105" name="Picture 35" descr="BS00768_[1]">
            <a:extLst>
              <a:ext uri="{FF2B5EF4-FFF2-40B4-BE49-F238E27FC236}">
                <a16:creationId xmlns:a16="http://schemas.microsoft.com/office/drawing/2014/main" id="{DB1D5B71-D4B0-4385-B14D-E202A73949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399895" y="4606060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5013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627938" cy="1295400"/>
          </a:xfrm>
        </p:spPr>
        <p:txBody>
          <a:bodyPr/>
          <a:lstStyle/>
          <a:p>
            <a:r>
              <a:rPr lang="en-US" sz="3600" dirty="0"/>
              <a:t>How to achieve confidentiality?</a:t>
            </a:r>
            <a:br>
              <a:rPr lang="en-US" sz="3600" dirty="0"/>
            </a:br>
            <a:r>
              <a:rPr lang="en-US" sz="3600" dirty="0"/>
              <a:t>Approach 1: Symmetric keys</a:t>
            </a:r>
            <a:endParaRPr lang="en-US" sz="3600" dirty="0">
              <a:latin typeface="Gill Sans MT" charset="0"/>
            </a:endParaRP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522288" y="4671041"/>
            <a:ext cx="56971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Alice:</a:t>
            </a: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encrypts message with K</a:t>
            </a:r>
            <a:r>
              <a:rPr lang="en-US" sz="2400" baseline="-25000" dirty="0">
                <a:latin typeface="Gill Sans MT" charset="0"/>
              </a:rPr>
              <a:t>S  </a:t>
            </a:r>
            <a:r>
              <a:rPr lang="en-US" sz="2400" dirty="0">
                <a:latin typeface="Gill Sans MT" charset="0"/>
              </a:rPr>
              <a:t>(for efficiency)</a:t>
            </a:r>
            <a:endParaRPr lang="en-US" altLang="ja-JP" sz="2400" dirty="0">
              <a:latin typeface="Gill Sans MT" charset="0"/>
            </a:endParaRP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sends 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(m) to Bob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522288" y="1341438"/>
            <a:ext cx="6687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buClr>
                <a:srgbClr val="000099"/>
              </a:buClr>
              <a:buSzPct val="75000"/>
            </a:pPr>
            <a:r>
              <a:rPr lang="en-US" sz="2400" dirty="0">
                <a:latin typeface="Gill Sans MT" charset="0"/>
              </a:rPr>
              <a:t> Alice wants to send confidential message, m, to Bob.</a:t>
            </a:r>
          </a:p>
        </p:txBody>
      </p:sp>
      <p:sp>
        <p:nvSpPr>
          <p:cNvPr id="88071" name="Freeform 6"/>
          <p:cNvSpPr>
            <a:spLocks/>
          </p:cNvSpPr>
          <p:nvPr/>
        </p:nvSpPr>
        <p:spPr bwMode="auto">
          <a:xfrm>
            <a:off x="3785729" y="2767806"/>
            <a:ext cx="1335088" cy="782638"/>
          </a:xfrm>
          <a:custGeom>
            <a:avLst/>
            <a:gdLst>
              <a:gd name="T0" fmla="*/ 0 w 2135"/>
              <a:gd name="T1" fmla="*/ 0 h 1662"/>
              <a:gd name="T2" fmla="*/ 0 w 2135"/>
              <a:gd name="T3" fmla="*/ 0 h 1662"/>
              <a:gd name="T4" fmla="*/ 2 w 2135"/>
              <a:gd name="T5" fmla="*/ 0 h 1662"/>
              <a:gd name="T6" fmla="*/ 4 w 2135"/>
              <a:gd name="T7" fmla="*/ 0 h 1662"/>
              <a:gd name="T8" fmla="*/ 7 w 2135"/>
              <a:gd name="T9" fmla="*/ 0 h 1662"/>
              <a:gd name="T10" fmla="*/ 7 w 2135"/>
              <a:gd name="T11" fmla="*/ 1 h 1662"/>
              <a:gd name="T12" fmla="*/ 6 w 2135"/>
              <a:gd name="T13" fmla="*/ 1 h 1662"/>
              <a:gd name="T14" fmla="*/ 3 w 2135"/>
              <a:gd name="T15" fmla="*/ 1 h 1662"/>
              <a:gd name="T16" fmla="*/ 2 w 2135"/>
              <a:gd name="T17" fmla="*/ 1 h 1662"/>
              <a:gd name="T18" fmla="*/ 1 w 2135"/>
              <a:gd name="T19" fmla="*/ 1 h 1662"/>
              <a:gd name="T20" fmla="*/ 0 w 2135"/>
              <a:gd name="T21" fmla="*/ 0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8072" name="Line 7"/>
          <p:cNvSpPr>
            <a:spLocks noChangeShapeType="1"/>
          </p:cNvSpPr>
          <p:nvPr/>
        </p:nvSpPr>
        <p:spPr bwMode="auto">
          <a:xfrm>
            <a:off x="1330997" y="2731295"/>
            <a:ext cx="506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88073" name="Picture 8" descr="BS00768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254922" y="1997870"/>
            <a:ext cx="4000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74" name="Picture 9" descr="BS00592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917" y="2686844"/>
            <a:ext cx="5445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8075" name="Group 10"/>
          <p:cNvGrpSpPr>
            <a:grpSpLocks/>
          </p:cNvGrpSpPr>
          <p:nvPr/>
        </p:nvGrpSpPr>
        <p:grpSpPr bwMode="auto">
          <a:xfrm>
            <a:off x="1827885" y="2247107"/>
            <a:ext cx="754063" cy="738188"/>
            <a:chOff x="1645" y="257"/>
            <a:chExt cx="475" cy="465"/>
          </a:xfrm>
        </p:grpSpPr>
        <p:sp>
          <p:nvSpPr>
            <p:cNvPr id="88134" name="Rectangle 11"/>
            <p:cNvSpPr>
              <a:spLocks noChangeArrowheads="1"/>
            </p:cNvSpPr>
            <p:nvPr/>
          </p:nvSpPr>
          <p:spPr bwMode="auto">
            <a:xfrm>
              <a:off x="1645" y="439"/>
              <a:ext cx="475" cy="2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88135" name="Text Box 12"/>
            <p:cNvSpPr txBox="1">
              <a:spLocks noChangeArrowheads="1"/>
            </p:cNvSpPr>
            <p:nvPr/>
          </p:nvSpPr>
          <p:spPr bwMode="auto">
            <a:xfrm>
              <a:off x="1654" y="456"/>
              <a:ext cx="42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  <a:r>
                <a:rPr lang="en-US" sz="1800" dirty="0">
                  <a:latin typeface="Arial" charset="0"/>
                  <a:cs typeface="Arial" charset="0"/>
                </a:rPr>
                <a:t>( )</a:t>
              </a:r>
            </a:p>
          </p:txBody>
        </p:sp>
        <p:sp>
          <p:nvSpPr>
            <p:cNvPr id="88136" name="Text Box 13"/>
            <p:cNvSpPr txBox="1">
              <a:spLocks noChangeArrowheads="1"/>
            </p:cNvSpPr>
            <p:nvPr/>
          </p:nvSpPr>
          <p:spPr bwMode="auto">
            <a:xfrm>
              <a:off x="1847" y="257"/>
              <a:ext cx="20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4000" dirty="0">
                  <a:latin typeface="Arial" charset="0"/>
                  <a:cs typeface="Arial" charset="0"/>
                </a:rPr>
                <a:t>.</a:t>
              </a:r>
            </a:p>
          </p:txBody>
        </p:sp>
      </p:grpSp>
      <p:sp>
        <p:nvSpPr>
          <p:cNvPr id="88080" name="Text Box 26"/>
          <p:cNvSpPr txBox="1">
            <a:spLocks noChangeArrowheads="1"/>
          </p:cNvSpPr>
          <p:nvPr/>
        </p:nvSpPr>
        <p:spPr bwMode="auto">
          <a:xfrm>
            <a:off x="2572422" y="2351882"/>
            <a:ext cx="879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" charset="0"/>
                <a:cs typeface="Arial" charset="0"/>
              </a:rPr>
              <a:t>K</a:t>
            </a:r>
            <a:r>
              <a:rPr lang="en-US" baseline="-25000" dirty="0">
                <a:latin typeface="Arial" charset="0"/>
                <a:cs typeface="Arial" charset="0"/>
              </a:rPr>
              <a:t>S</a:t>
            </a:r>
            <a:r>
              <a:rPr lang="en-US" sz="1800" dirty="0">
                <a:latin typeface="Arial" charset="0"/>
                <a:cs typeface="Arial" charset="0"/>
              </a:rPr>
              <a:t>(m )</a:t>
            </a:r>
          </a:p>
        </p:txBody>
      </p:sp>
      <p:sp>
        <p:nvSpPr>
          <p:cNvPr id="88084" name="Text Box 32"/>
          <p:cNvSpPr txBox="1">
            <a:spLocks noChangeArrowheads="1"/>
          </p:cNvSpPr>
          <p:nvPr/>
        </p:nvSpPr>
        <p:spPr bwMode="auto">
          <a:xfrm>
            <a:off x="954760" y="2510632"/>
            <a:ext cx="398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88085" name="Text Box 33"/>
          <p:cNvSpPr txBox="1">
            <a:spLocks noChangeArrowheads="1"/>
          </p:cNvSpPr>
          <p:nvPr/>
        </p:nvSpPr>
        <p:spPr bwMode="auto">
          <a:xfrm>
            <a:off x="6751179" y="2909094"/>
            <a:ext cx="48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K</a:t>
            </a:r>
            <a:r>
              <a:rPr lang="en-US" baseline="-25000" dirty="0">
                <a:latin typeface="Arial" charset="0"/>
                <a:cs typeface="Arial" charset="0"/>
              </a:rPr>
              <a:t>S</a:t>
            </a:r>
          </a:p>
        </p:txBody>
      </p:sp>
      <p:sp>
        <p:nvSpPr>
          <p:cNvPr id="88086" name="Text Box 34"/>
          <p:cNvSpPr txBox="1">
            <a:spLocks noChangeArrowheads="1"/>
          </p:cNvSpPr>
          <p:nvPr/>
        </p:nvSpPr>
        <p:spPr bwMode="auto">
          <a:xfrm>
            <a:off x="1823122" y="1888332"/>
            <a:ext cx="48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K</a:t>
            </a:r>
            <a:r>
              <a:rPr lang="en-US" baseline="-25000" dirty="0">
                <a:latin typeface="Arial" charset="0"/>
                <a:cs typeface="Arial" charset="0"/>
              </a:rPr>
              <a:t>S</a:t>
            </a:r>
          </a:p>
        </p:txBody>
      </p:sp>
      <p:sp>
        <p:nvSpPr>
          <p:cNvPr id="88087" name="Line 35"/>
          <p:cNvSpPr>
            <a:spLocks noChangeShapeType="1"/>
          </p:cNvSpPr>
          <p:nvPr/>
        </p:nvSpPr>
        <p:spPr bwMode="auto">
          <a:xfrm>
            <a:off x="2235872" y="2174082"/>
            <a:ext cx="14288" cy="361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8092" name="Line 42"/>
          <p:cNvSpPr>
            <a:spLocks noChangeShapeType="1"/>
          </p:cNvSpPr>
          <p:nvPr/>
        </p:nvSpPr>
        <p:spPr bwMode="auto">
          <a:xfrm>
            <a:off x="2561310" y="2767806"/>
            <a:ext cx="1359357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8093" name="Line 43"/>
          <p:cNvSpPr>
            <a:spLocks noChangeShapeType="1"/>
          </p:cNvSpPr>
          <p:nvPr/>
        </p:nvSpPr>
        <p:spPr bwMode="auto">
          <a:xfrm flipV="1">
            <a:off x="5031917" y="3047206"/>
            <a:ext cx="768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88094" name="Picture 44" descr="BS00592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217" y="2664619"/>
            <a:ext cx="5445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95" name="Text Box 45"/>
          <p:cNvSpPr txBox="1">
            <a:spLocks noChangeArrowheads="1"/>
          </p:cNvSpPr>
          <p:nvPr/>
        </p:nvSpPr>
        <p:spPr bwMode="auto">
          <a:xfrm>
            <a:off x="3987005" y="2470781"/>
            <a:ext cx="966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" charset="0"/>
                <a:cs typeface="Arial" charset="0"/>
              </a:rPr>
              <a:t>Internet</a:t>
            </a:r>
          </a:p>
        </p:txBody>
      </p:sp>
      <p:sp>
        <p:nvSpPr>
          <p:cNvPr id="88096" name="Freeform 46"/>
          <p:cNvSpPr>
            <a:spLocks/>
          </p:cNvSpPr>
          <p:nvPr/>
        </p:nvSpPr>
        <p:spPr bwMode="auto">
          <a:xfrm flipH="1">
            <a:off x="5814554" y="2453481"/>
            <a:ext cx="857250" cy="569119"/>
          </a:xfrm>
          <a:custGeom>
            <a:avLst/>
            <a:gdLst>
              <a:gd name="T0" fmla="*/ 0 w 476"/>
              <a:gd name="T1" fmla="*/ 0 h 247"/>
              <a:gd name="T2" fmla="*/ 476 w 476"/>
              <a:gd name="T3" fmla="*/ 0 h 247"/>
              <a:gd name="T4" fmla="*/ 476 w 476"/>
              <a:gd name="T5" fmla="*/ 247 h 247"/>
              <a:gd name="T6" fmla="*/ 0 60000 65536"/>
              <a:gd name="T7" fmla="*/ 0 60000 65536"/>
              <a:gd name="T8" fmla="*/ 0 60000 65536"/>
              <a:gd name="T9" fmla="*/ 0 w 476"/>
              <a:gd name="T10" fmla="*/ 0 h 247"/>
              <a:gd name="T11" fmla="*/ 476 w 476"/>
              <a:gd name="T12" fmla="*/ 247 h 2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6" h="247">
                <a:moveTo>
                  <a:pt x="0" y="0"/>
                </a:moveTo>
                <a:lnTo>
                  <a:pt x="476" y="0"/>
                </a:lnTo>
                <a:lnTo>
                  <a:pt x="476" y="24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88097" name="Group 47"/>
          <p:cNvGrpSpPr>
            <a:grpSpLocks/>
          </p:cNvGrpSpPr>
          <p:nvPr/>
        </p:nvGrpSpPr>
        <p:grpSpPr bwMode="auto">
          <a:xfrm>
            <a:off x="6640054" y="1945481"/>
            <a:ext cx="754063" cy="739775"/>
            <a:chOff x="1645" y="256"/>
            <a:chExt cx="475" cy="466"/>
          </a:xfrm>
        </p:grpSpPr>
        <p:sp>
          <p:nvSpPr>
            <p:cNvPr id="88119" name="Rectangle 48"/>
            <p:cNvSpPr>
              <a:spLocks noChangeArrowheads="1"/>
            </p:cNvSpPr>
            <p:nvPr/>
          </p:nvSpPr>
          <p:spPr bwMode="auto">
            <a:xfrm>
              <a:off x="1645" y="439"/>
              <a:ext cx="475" cy="2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88120" name="Text Box 49"/>
            <p:cNvSpPr txBox="1">
              <a:spLocks noChangeArrowheads="1"/>
            </p:cNvSpPr>
            <p:nvPr/>
          </p:nvSpPr>
          <p:spPr bwMode="auto">
            <a:xfrm>
              <a:off x="1654" y="456"/>
              <a:ext cx="42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  <a:r>
                <a:rPr lang="en-US" sz="1800" dirty="0">
                  <a:latin typeface="Arial" charset="0"/>
                  <a:cs typeface="Arial" charset="0"/>
                </a:rPr>
                <a:t>( )</a:t>
              </a:r>
            </a:p>
          </p:txBody>
        </p:sp>
        <p:sp>
          <p:nvSpPr>
            <p:cNvPr id="88121" name="Text Box 50"/>
            <p:cNvSpPr txBox="1">
              <a:spLocks noChangeArrowheads="1"/>
            </p:cNvSpPr>
            <p:nvPr/>
          </p:nvSpPr>
          <p:spPr bwMode="auto">
            <a:xfrm>
              <a:off x="1876" y="256"/>
              <a:ext cx="20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4000" dirty="0">
                  <a:latin typeface="Arial" charset="0"/>
                  <a:cs typeface="Arial" charset="0"/>
                </a:rPr>
                <a:t>.</a:t>
              </a:r>
            </a:p>
          </p:txBody>
        </p:sp>
      </p:grpSp>
      <p:sp>
        <p:nvSpPr>
          <p:cNvPr id="88100" name="Line 57"/>
          <p:cNvSpPr>
            <a:spLocks noChangeShapeType="1"/>
          </p:cNvSpPr>
          <p:nvPr/>
        </p:nvSpPr>
        <p:spPr bwMode="auto">
          <a:xfrm>
            <a:off x="6795629" y="2721769"/>
            <a:ext cx="28575" cy="7683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88101" name="Picture 58" descr="BS00768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7160754" y="3012281"/>
            <a:ext cx="4000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106" name="Line 65"/>
          <p:cNvSpPr>
            <a:spLocks noChangeShapeType="1"/>
          </p:cNvSpPr>
          <p:nvPr/>
        </p:nvSpPr>
        <p:spPr bwMode="auto">
          <a:xfrm>
            <a:off x="7405229" y="2458244"/>
            <a:ext cx="506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8107" name="Text Box 66"/>
          <p:cNvSpPr txBox="1">
            <a:spLocks noChangeArrowheads="1"/>
          </p:cNvSpPr>
          <p:nvPr/>
        </p:nvSpPr>
        <p:spPr bwMode="auto">
          <a:xfrm>
            <a:off x="7898942" y="2251869"/>
            <a:ext cx="398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88109" name="Text Box 68"/>
          <p:cNvSpPr txBox="1">
            <a:spLocks noChangeArrowheads="1"/>
          </p:cNvSpPr>
          <p:nvPr/>
        </p:nvSpPr>
        <p:spPr bwMode="auto">
          <a:xfrm>
            <a:off x="5701842" y="2064544"/>
            <a:ext cx="879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" charset="0"/>
                <a:cs typeface="Arial" charset="0"/>
              </a:rPr>
              <a:t>K</a:t>
            </a:r>
            <a:r>
              <a:rPr lang="en-US" baseline="-25000" dirty="0">
                <a:latin typeface="Arial" charset="0"/>
                <a:cs typeface="Arial" charset="0"/>
              </a:rPr>
              <a:t>S</a:t>
            </a:r>
            <a:r>
              <a:rPr lang="en-US" sz="1800" dirty="0">
                <a:latin typeface="Arial" charset="0"/>
                <a:cs typeface="Arial" charset="0"/>
              </a:rPr>
              <a:t>(m )</a:t>
            </a:r>
          </a:p>
        </p:txBody>
      </p:sp>
      <p:sp>
        <p:nvSpPr>
          <p:cNvPr id="76" name="Text Box 3"/>
          <p:cNvSpPr txBox="1">
            <a:spLocks noChangeArrowheads="1"/>
          </p:cNvSpPr>
          <p:nvPr/>
        </p:nvSpPr>
        <p:spPr bwMode="auto">
          <a:xfrm>
            <a:off x="459916" y="5871370"/>
            <a:ext cx="65293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Bob:</a:t>
            </a:r>
            <a:endParaRPr lang="en-US" sz="2400" baseline="-25000" dirty="0">
              <a:latin typeface="Gill Sans MT" charset="0"/>
            </a:endParaRP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uses 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 to decrypt 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(m) to recover m </a:t>
            </a:r>
          </a:p>
        </p:txBody>
      </p:sp>
      <p:sp>
        <p:nvSpPr>
          <p:cNvPr id="2" name="Cloud 1"/>
          <p:cNvSpPr/>
          <p:nvPr/>
        </p:nvSpPr>
        <p:spPr bwMode="auto">
          <a:xfrm>
            <a:off x="5334000" y="3733800"/>
            <a:ext cx="3466077" cy="13716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Problem: How to get K</a:t>
            </a:r>
            <a:r>
              <a:rPr lang="en-US" baseline="-25000" dirty="0"/>
              <a:t>s</a:t>
            </a:r>
            <a:r>
              <a:rPr lang="en-US" dirty="0"/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to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Bob without Trudy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aseline="0" dirty="0"/>
              <a:t>intercepting?</a:t>
            </a:r>
            <a:br>
              <a:rPr lang="en-US" baseline="0" dirty="0"/>
            </a:b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849017" y="5380672"/>
            <a:ext cx="21252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Modified from the slides accompanying Kurose and Ross, 7</a:t>
            </a:r>
            <a:r>
              <a:rPr lang="en-US" baseline="30000" dirty="0"/>
              <a:t>th</a:t>
            </a:r>
            <a:r>
              <a:rPr lang="en-US" dirty="0"/>
              <a:t> Ed.</a:t>
            </a:r>
          </a:p>
        </p:txBody>
      </p:sp>
      <p:pic>
        <p:nvPicPr>
          <p:cNvPr id="78" name="Picture 2" descr="Simple Girl by SavanaPric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78" y="2899253"/>
            <a:ext cx="604034" cy="590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4" descr="Smiling Boy by SavanaPric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138" y="2680600"/>
            <a:ext cx="702633" cy="72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91000" y="3852549"/>
            <a:ext cx="361397" cy="353585"/>
          </a:xfrm>
          <a:prstGeom prst="rect">
            <a:avLst/>
          </a:prstGeom>
        </p:spPr>
      </p:pic>
      <p:sp>
        <p:nvSpPr>
          <p:cNvPr id="82" name="Freeform 81"/>
          <p:cNvSpPr/>
          <p:nvPr/>
        </p:nvSpPr>
        <p:spPr bwMode="auto">
          <a:xfrm>
            <a:off x="3877805" y="3044824"/>
            <a:ext cx="444959" cy="737394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78890" y="3487164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8266251" y="3319572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737626" y="4198143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</p:spTree>
    <p:extLst>
      <p:ext uri="{BB962C8B-B14F-4D97-AF65-F5344CB8AC3E}">
        <p14:creationId xmlns:p14="http://schemas.microsoft.com/office/powerpoint/2010/main" val="1770631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>
            <a:extLst>
              <a:ext uri="{FF2B5EF4-FFF2-40B4-BE49-F238E27FC236}">
                <a16:creationId xmlns:a16="http://schemas.microsoft.com/office/drawing/2014/main" id="{61D7181A-A3C0-4635-95EB-CD26D3CB0451}"/>
              </a:ext>
            </a:extLst>
          </p:cNvPr>
          <p:cNvGrpSpPr/>
          <p:nvPr/>
        </p:nvGrpSpPr>
        <p:grpSpPr>
          <a:xfrm>
            <a:off x="261336" y="5410844"/>
            <a:ext cx="963711" cy="1294756"/>
            <a:chOff x="461367" y="3858094"/>
            <a:chExt cx="1074333" cy="1441684"/>
          </a:xfrm>
        </p:grpSpPr>
        <p:pic>
          <p:nvPicPr>
            <p:cNvPr id="1026" name="Picture 2" descr="Simple Girl by SavanaPric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314" y="3858094"/>
              <a:ext cx="953386" cy="932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461367" y="4715003"/>
              <a:ext cx="107433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Alice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D2572C65-52FC-42B3-BE29-02BF7445ECFC}"/>
              </a:ext>
            </a:extLst>
          </p:cNvPr>
          <p:cNvGrpSpPr/>
          <p:nvPr/>
        </p:nvGrpSpPr>
        <p:grpSpPr>
          <a:xfrm>
            <a:off x="7539356" y="3931202"/>
            <a:ext cx="1116992" cy="1894560"/>
            <a:chOff x="7391400" y="3657600"/>
            <a:chExt cx="1116992" cy="1894560"/>
          </a:xfrm>
        </p:grpSpPr>
        <p:pic>
          <p:nvPicPr>
            <p:cNvPr id="1028" name="Picture 4" descr="Smiling Boy by SavanaPric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400" y="3657600"/>
              <a:ext cx="1116992" cy="11486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7492879" y="4967385"/>
              <a:ext cx="91403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Bob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D490573-4F84-4F02-83A1-3F216979E556}"/>
              </a:ext>
            </a:extLst>
          </p:cNvPr>
          <p:cNvGrpSpPr/>
          <p:nvPr/>
        </p:nvGrpSpPr>
        <p:grpSpPr>
          <a:xfrm>
            <a:off x="5213012" y="1375462"/>
            <a:ext cx="1164101" cy="1221383"/>
            <a:chOff x="3670843" y="1120291"/>
            <a:chExt cx="1164101" cy="1221383"/>
          </a:xfrm>
        </p:grpSpPr>
        <p:pic>
          <p:nvPicPr>
            <p:cNvPr id="42" name="Picture 2" descr="Simple Girl by SavanaPrice">
              <a:extLst>
                <a:ext uri="{FF2B5EF4-FFF2-40B4-BE49-F238E27FC236}">
                  <a16:creationId xmlns:a16="http://schemas.microsoft.com/office/drawing/2014/main" id="{A3AA7AC2-F5A5-4538-9E94-E30F262ACD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6937" y="1120291"/>
              <a:ext cx="688285" cy="673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6CE7608-B0AD-4AEB-ADBB-93A1E36A358B}"/>
                </a:ext>
              </a:extLst>
            </p:cNvPr>
            <p:cNvSpPr txBox="1"/>
            <p:nvPr/>
          </p:nvSpPr>
          <p:spPr>
            <a:xfrm>
              <a:off x="3670843" y="1756899"/>
              <a:ext cx="11641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Carol</a:t>
              </a:r>
            </a:p>
          </p:txBody>
        </p:sp>
      </p:grp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91FEA4C-BA1F-4557-9EE8-BD41E34596D9}"/>
              </a:ext>
            </a:extLst>
          </p:cNvPr>
          <p:cNvCxnSpPr>
            <a:cxnSpLocks/>
          </p:cNvCxnSpPr>
          <p:nvPr/>
        </p:nvCxnSpPr>
        <p:spPr bwMode="auto">
          <a:xfrm>
            <a:off x="6519055" y="2224232"/>
            <a:ext cx="1316824" cy="1557763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54" name="Group 31">
            <a:extLst>
              <a:ext uri="{FF2B5EF4-FFF2-40B4-BE49-F238E27FC236}">
                <a16:creationId xmlns:a16="http://schemas.microsoft.com/office/drawing/2014/main" id="{748D2000-8834-4926-818B-A2EAD79D07EE}"/>
              </a:ext>
            </a:extLst>
          </p:cNvPr>
          <p:cNvGrpSpPr>
            <a:grpSpLocks/>
          </p:cNvGrpSpPr>
          <p:nvPr/>
        </p:nvGrpSpPr>
        <p:grpSpPr bwMode="auto">
          <a:xfrm>
            <a:off x="7112053" y="1953011"/>
            <a:ext cx="571127" cy="531208"/>
            <a:chOff x="2637" y="716"/>
            <a:chExt cx="236" cy="192"/>
          </a:xfrm>
        </p:grpSpPr>
        <p:sp>
          <p:nvSpPr>
            <p:cNvPr id="55" name="Text Box 32">
              <a:extLst>
                <a:ext uri="{FF2B5EF4-FFF2-40B4-BE49-F238E27FC236}">
                  <a16:creationId xmlns:a16="http://schemas.microsoft.com/office/drawing/2014/main" id="{CBB61FA0-D260-4E58-8DBC-537EB23C18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7" y="763"/>
              <a:ext cx="19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C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56" name="Text Box 33">
              <a:extLst>
                <a:ext uri="{FF2B5EF4-FFF2-40B4-BE49-F238E27FC236}">
                  <a16:creationId xmlns:a16="http://schemas.microsoft.com/office/drawing/2014/main" id="{11D17B8A-2528-4192-9C47-E3DB872EF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57" name="Picture 35" descr="BS00768_[1]">
            <a:extLst>
              <a:ext uri="{FF2B5EF4-FFF2-40B4-BE49-F238E27FC236}">
                <a16:creationId xmlns:a16="http://schemas.microsoft.com/office/drawing/2014/main" id="{6F13C4F2-D096-4708-B02E-9693C54E1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7453152" y="2420583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19D808A-F62B-4799-80CC-B816996C0F63}"/>
              </a:ext>
            </a:extLst>
          </p:cNvPr>
          <p:cNvCxnSpPr>
            <a:cxnSpLocks/>
          </p:cNvCxnSpPr>
          <p:nvPr/>
        </p:nvCxnSpPr>
        <p:spPr bwMode="auto">
          <a:xfrm flipH="1">
            <a:off x="1211953" y="4643410"/>
            <a:ext cx="586474" cy="668145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A3FEEC7-FF7D-447B-8533-F658A7D12775}"/>
              </a:ext>
            </a:extLst>
          </p:cNvPr>
          <p:cNvGrpSpPr/>
          <p:nvPr/>
        </p:nvGrpSpPr>
        <p:grpSpPr>
          <a:xfrm>
            <a:off x="464866" y="3781995"/>
            <a:ext cx="1357989" cy="1244060"/>
            <a:chOff x="2084787" y="2287575"/>
            <a:chExt cx="1357989" cy="1244060"/>
          </a:xfrm>
        </p:grpSpPr>
        <p:sp>
          <p:nvSpPr>
            <p:cNvPr id="65" name="Scroll: Vertical 64">
              <a:extLst>
                <a:ext uri="{FF2B5EF4-FFF2-40B4-BE49-F238E27FC236}">
                  <a16:creationId xmlns:a16="http://schemas.microsoft.com/office/drawing/2014/main" id="{ACCF15E0-3826-4703-9A67-EBEE5AC12746}"/>
                </a:ext>
              </a:extLst>
            </p:cNvPr>
            <p:cNvSpPr/>
            <p:nvPr/>
          </p:nvSpPr>
          <p:spPr bwMode="auto">
            <a:xfrm>
              <a:off x="2084787" y="2827994"/>
              <a:ext cx="979713" cy="703641"/>
            </a:xfrm>
            <a:prstGeom prst="verticalScroll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66" name="Picture 35" descr="BS00768_[1]">
              <a:extLst>
                <a:ext uri="{FF2B5EF4-FFF2-40B4-BE49-F238E27FC236}">
                  <a16:creationId xmlns:a16="http://schemas.microsoft.com/office/drawing/2014/main" id="{5054E4E5-9DAA-4871-BB76-09D3CEE951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251161" y="3038774"/>
              <a:ext cx="697210" cy="359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43C39F17-3460-45BC-B22F-8F8E56AD6830}"/>
                </a:ext>
              </a:extLst>
            </p:cNvPr>
            <p:cNvGrpSpPr/>
            <p:nvPr/>
          </p:nvGrpSpPr>
          <p:grpSpPr>
            <a:xfrm>
              <a:off x="2540106" y="2287575"/>
              <a:ext cx="902670" cy="552057"/>
              <a:chOff x="2245970" y="4926383"/>
              <a:chExt cx="902670" cy="552057"/>
            </a:xfrm>
          </p:grpSpPr>
          <p:grpSp>
            <p:nvGrpSpPr>
              <p:cNvPr id="68" name="Group 31">
                <a:extLst>
                  <a:ext uri="{FF2B5EF4-FFF2-40B4-BE49-F238E27FC236}">
                    <a16:creationId xmlns:a16="http://schemas.microsoft.com/office/drawing/2014/main" id="{3225B7D9-7DE6-44E0-9619-88C703449A4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45970" y="4947233"/>
                <a:ext cx="902670" cy="531207"/>
                <a:chOff x="2637" y="716"/>
                <a:chExt cx="373" cy="192"/>
              </a:xfrm>
            </p:grpSpPr>
            <p:sp>
              <p:nvSpPr>
                <p:cNvPr id="70" name="Text Box 32">
                  <a:extLst>
                    <a:ext uri="{FF2B5EF4-FFF2-40B4-BE49-F238E27FC236}">
                      <a16:creationId xmlns:a16="http://schemas.microsoft.com/office/drawing/2014/main" id="{4566C345-7C47-4E9F-86B5-7012D5F889C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37" y="763"/>
                  <a:ext cx="373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 dirty="0">
                      <a:latin typeface="Arial" charset="0"/>
                      <a:cs typeface="Arial" charset="0"/>
                    </a:rPr>
                    <a:t>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E </a:t>
                  </a:r>
                  <a:r>
                    <a:rPr lang="en-US" sz="1800" dirty="0">
                      <a:latin typeface="Arial" charset="0"/>
                      <a:cs typeface="Arial" charset="0"/>
                    </a:rPr>
                    <a:t>(K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A</a:t>
                  </a:r>
                  <a:r>
                    <a:rPr lang="en-US" dirty="0">
                      <a:latin typeface="Arial" charset="0"/>
                      <a:cs typeface="Arial" charset="0"/>
                    </a:rPr>
                    <a:t>)</a:t>
                  </a:r>
                  <a:endParaRPr lang="en-US" sz="1800" dirty="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1" name="Text Box 33">
                  <a:extLst>
                    <a:ext uri="{FF2B5EF4-FFF2-40B4-BE49-F238E27FC236}">
                      <a16:creationId xmlns:a16="http://schemas.microsoft.com/office/drawing/2014/main" id="{DA9F1A18-E169-4843-968F-0BA091CD7E2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42" y="71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dirty="0">
                      <a:latin typeface="Arial" charset="0"/>
                      <a:cs typeface="Arial" charset="0"/>
                    </a:rPr>
                    <a:t>+</a:t>
                  </a:r>
                </a:p>
              </p:txBody>
            </p:sp>
          </p:grp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497884D8-7AFD-4B1E-A597-64B64F4B2F02}"/>
                  </a:ext>
                </a:extLst>
              </p:cNvPr>
              <p:cNvSpPr/>
              <p:nvPr/>
            </p:nvSpPr>
            <p:spPr>
              <a:xfrm>
                <a:off x="2420718" y="4926383"/>
                <a:ext cx="2616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cs typeface="Arial" charset="0"/>
                  </a:rPr>
                  <a:t>-</a:t>
                </a:r>
              </a:p>
            </p:txBody>
          </p:sp>
        </p:grpSp>
      </p:grp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D5F06CE5-8968-485F-9744-DDB5F9C76EF2}"/>
              </a:ext>
            </a:extLst>
          </p:cNvPr>
          <p:cNvCxnSpPr>
            <a:cxnSpLocks/>
          </p:cNvCxnSpPr>
          <p:nvPr/>
        </p:nvCxnSpPr>
        <p:spPr bwMode="auto">
          <a:xfrm flipV="1">
            <a:off x="1363020" y="4717904"/>
            <a:ext cx="704551" cy="723564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85" name="Group 31">
            <a:extLst>
              <a:ext uri="{FF2B5EF4-FFF2-40B4-BE49-F238E27FC236}">
                <a16:creationId xmlns:a16="http://schemas.microsoft.com/office/drawing/2014/main" id="{9F128779-5B7F-4359-A2C1-609B4B6C0192}"/>
              </a:ext>
            </a:extLst>
          </p:cNvPr>
          <p:cNvGrpSpPr>
            <a:grpSpLocks/>
          </p:cNvGrpSpPr>
          <p:nvPr/>
        </p:nvGrpSpPr>
        <p:grpSpPr bwMode="auto">
          <a:xfrm>
            <a:off x="1782345" y="4806296"/>
            <a:ext cx="571127" cy="531208"/>
            <a:chOff x="2637" y="716"/>
            <a:chExt cx="236" cy="192"/>
          </a:xfrm>
        </p:grpSpPr>
        <p:sp>
          <p:nvSpPr>
            <p:cNvPr id="86" name="Text Box 32">
              <a:extLst>
                <a:ext uri="{FF2B5EF4-FFF2-40B4-BE49-F238E27FC236}">
                  <a16:creationId xmlns:a16="http://schemas.microsoft.com/office/drawing/2014/main" id="{C7471746-3263-4F96-9CF4-113AD7F692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7" y="763"/>
              <a:ext cx="19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A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87" name="Text Box 33">
              <a:extLst>
                <a:ext uri="{FF2B5EF4-FFF2-40B4-BE49-F238E27FC236}">
                  <a16:creationId xmlns:a16="http://schemas.microsoft.com/office/drawing/2014/main" id="{A8D77A76-172C-4CCA-B741-C354FF4E1F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88" name="Picture 35" descr="BS00768_[1]">
            <a:extLst>
              <a:ext uri="{FF2B5EF4-FFF2-40B4-BE49-F238E27FC236}">
                <a16:creationId xmlns:a16="http://schemas.microsoft.com/office/drawing/2014/main" id="{E026362E-A04D-46FC-BE39-EBD0A31C3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1884631" y="5409428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Title 1">
            <a:extLst>
              <a:ext uri="{FF2B5EF4-FFF2-40B4-BE49-F238E27FC236}">
                <a16:creationId xmlns:a16="http://schemas.microsoft.com/office/drawing/2014/main" id="{74387A84-BE2A-4F3A-BC0B-43480D7C5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188" y="810387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Public Key Certificate Chain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51" name="Slide Number Placeholder 4">
            <a:extLst>
              <a:ext uri="{FF2B5EF4-FFF2-40B4-BE49-F238E27FC236}">
                <a16:creationId xmlns:a16="http://schemas.microsoft.com/office/drawing/2014/main" id="{66598FCE-3F3B-4BEE-B3C9-778B67CAF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30</a:t>
            </a:fld>
            <a:endParaRPr lang="en-US" altLang="en-US" dirty="0"/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22BCE912-3347-42CA-85E0-4C007207725E}"/>
              </a:ext>
            </a:extLst>
          </p:cNvPr>
          <p:cNvCxnSpPr>
            <a:cxnSpLocks/>
          </p:cNvCxnSpPr>
          <p:nvPr/>
        </p:nvCxnSpPr>
        <p:spPr bwMode="auto">
          <a:xfrm flipV="1">
            <a:off x="4550131" y="2241099"/>
            <a:ext cx="704551" cy="723564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79" name="Group 31">
            <a:extLst>
              <a:ext uri="{FF2B5EF4-FFF2-40B4-BE49-F238E27FC236}">
                <a16:creationId xmlns:a16="http://schemas.microsoft.com/office/drawing/2014/main" id="{99C6DFFF-EA17-4E8C-BC9E-A0FA6D25B5D3}"/>
              </a:ext>
            </a:extLst>
          </p:cNvPr>
          <p:cNvGrpSpPr>
            <a:grpSpLocks/>
          </p:cNvGrpSpPr>
          <p:nvPr/>
        </p:nvGrpSpPr>
        <p:grpSpPr bwMode="auto">
          <a:xfrm>
            <a:off x="4969456" y="2329491"/>
            <a:ext cx="571127" cy="531208"/>
            <a:chOff x="2637" y="716"/>
            <a:chExt cx="236" cy="192"/>
          </a:xfrm>
        </p:grpSpPr>
        <p:sp>
          <p:nvSpPr>
            <p:cNvPr id="80" name="Text Box 32">
              <a:extLst>
                <a:ext uri="{FF2B5EF4-FFF2-40B4-BE49-F238E27FC236}">
                  <a16:creationId xmlns:a16="http://schemas.microsoft.com/office/drawing/2014/main" id="{B36FA822-6B0C-4835-8251-D62EDA3679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7" y="763"/>
              <a:ext cx="19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D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81" name="Text Box 33">
              <a:extLst>
                <a:ext uri="{FF2B5EF4-FFF2-40B4-BE49-F238E27FC236}">
                  <a16:creationId xmlns:a16="http://schemas.microsoft.com/office/drawing/2014/main" id="{95509320-B6CA-4688-8AD9-BE2316FF6D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82" name="Picture 35" descr="BS00768_[1]">
            <a:extLst>
              <a:ext uri="{FF2B5EF4-FFF2-40B4-BE49-F238E27FC236}">
                <a16:creationId xmlns:a16="http://schemas.microsoft.com/office/drawing/2014/main" id="{A971C47C-4121-4786-B14C-51C13FA2AD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074395" y="2896875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4" name="Group 83">
            <a:extLst>
              <a:ext uri="{FF2B5EF4-FFF2-40B4-BE49-F238E27FC236}">
                <a16:creationId xmlns:a16="http://schemas.microsoft.com/office/drawing/2014/main" id="{C12B20CA-D0C7-4C78-B770-60BDA877A9A2}"/>
              </a:ext>
            </a:extLst>
          </p:cNvPr>
          <p:cNvGrpSpPr/>
          <p:nvPr/>
        </p:nvGrpSpPr>
        <p:grpSpPr>
          <a:xfrm>
            <a:off x="3690908" y="1312896"/>
            <a:ext cx="1374927" cy="1244060"/>
            <a:chOff x="2084787" y="2287575"/>
            <a:chExt cx="1374927" cy="1244060"/>
          </a:xfrm>
        </p:grpSpPr>
        <p:sp>
          <p:nvSpPr>
            <p:cNvPr id="92" name="Scroll: Vertical 91">
              <a:extLst>
                <a:ext uri="{FF2B5EF4-FFF2-40B4-BE49-F238E27FC236}">
                  <a16:creationId xmlns:a16="http://schemas.microsoft.com/office/drawing/2014/main" id="{4E2B1124-303B-45F4-8492-8C881D34193A}"/>
                </a:ext>
              </a:extLst>
            </p:cNvPr>
            <p:cNvSpPr/>
            <p:nvPr/>
          </p:nvSpPr>
          <p:spPr bwMode="auto">
            <a:xfrm>
              <a:off x="2084787" y="2827994"/>
              <a:ext cx="979713" cy="703641"/>
            </a:xfrm>
            <a:prstGeom prst="verticalScroll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93" name="Picture 35" descr="BS00768_[1]">
              <a:extLst>
                <a:ext uri="{FF2B5EF4-FFF2-40B4-BE49-F238E27FC236}">
                  <a16:creationId xmlns:a16="http://schemas.microsoft.com/office/drawing/2014/main" id="{80F5091B-CD78-4501-944F-E28539BC75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251161" y="3038774"/>
              <a:ext cx="697210" cy="359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39AC6BE9-434D-41A4-80CF-654AD4EC1784}"/>
                </a:ext>
              </a:extLst>
            </p:cNvPr>
            <p:cNvGrpSpPr/>
            <p:nvPr/>
          </p:nvGrpSpPr>
          <p:grpSpPr>
            <a:xfrm>
              <a:off x="2540104" y="2287575"/>
              <a:ext cx="919610" cy="552057"/>
              <a:chOff x="2245968" y="4926383"/>
              <a:chExt cx="919610" cy="552057"/>
            </a:xfrm>
          </p:grpSpPr>
          <p:grpSp>
            <p:nvGrpSpPr>
              <p:cNvPr id="95" name="Group 31">
                <a:extLst>
                  <a:ext uri="{FF2B5EF4-FFF2-40B4-BE49-F238E27FC236}">
                    <a16:creationId xmlns:a16="http://schemas.microsoft.com/office/drawing/2014/main" id="{B70D5AD8-01E5-47D8-8818-6D2AB527C4B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45968" y="4947233"/>
                <a:ext cx="919610" cy="531207"/>
                <a:chOff x="2637" y="716"/>
                <a:chExt cx="380" cy="192"/>
              </a:xfrm>
            </p:grpSpPr>
            <p:sp>
              <p:nvSpPr>
                <p:cNvPr id="97" name="Text Box 32">
                  <a:extLst>
                    <a:ext uri="{FF2B5EF4-FFF2-40B4-BE49-F238E27FC236}">
                      <a16:creationId xmlns:a16="http://schemas.microsoft.com/office/drawing/2014/main" id="{6419694C-BED8-4ED1-A8C9-0F5E3C808C2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37" y="763"/>
                  <a:ext cx="380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 dirty="0">
                      <a:latin typeface="Arial" charset="0"/>
                      <a:cs typeface="Arial" charset="0"/>
                    </a:rPr>
                    <a:t>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C </a:t>
                  </a:r>
                  <a:r>
                    <a:rPr lang="en-US" sz="1800" dirty="0">
                      <a:latin typeface="Arial" charset="0"/>
                      <a:cs typeface="Arial" charset="0"/>
                    </a:rPr>
                    <a:t>(K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D</a:t>
                  </a:r>
                  <a:r>
                    <a:rPr lang="en-US" dirty="0">
                      <a:latin typeface="Arial" charset="0"/>
                      <a:cs typeface="Arial" charset="0"/>
                    </a:rPr>
                    <a:t>)</a:t>
                  </a:r>
                  <a:endParaRPr lang="en-US" sz="1800" dirty="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99" name="Text Box 33">
                  <a:extLst>
                    <a:ext uri="{FF2B5EF4-FFF2-40B4-BE49-F238E27FC236}">
                      <a16:creationId xmlns:a16="http://schemas.microsoft.com/office/drawing/2014/main" id="{92275D40-DB2C-40BD-B355-D2FC1009636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42" y="71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dirty="0">
                      <a:latin typeface="Arial" charset="0"/>
                      <a:cs typeface="Arial" charset="0"/>
                    </a:rPr>
                    <a:t>+</a:t>
                  </a:r>
                </a:p>
              </p:txBody>
            </p:sp>
          </p:grp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F328E20C-F303-4655-82BC-B199E0F2E882}"/>
                  </a:ext>
                </a:extLst>
              </p:cNvPr>
              <p:cNvSpPr/>
              <p:nvPr/>
            </p:nvSpPr>
            <p:spPr>
              <a:xfrm>
                <a:off x="2420718" y="4926383"/>
                <a:ext cx="2616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cs typeface="Arial" charset="0"/>
                  </a:rPr>
                  <a:t>-</a:t>
                </a:r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DB88811-3996-4D97-A75C-1E4673D1F321}"/>
              </a:ext>
            </a:extLst>
          </p:cNvPr>
          <p:cNvGrpSpPr/>
          <p:nvPr/>
        </p:nvGrpSpPr>
        <p:grpSpPr>
          <a:xfrm>
            <a:off x="3648684" y="2808199"/>
            <a:ext cx="936475" cy="992482"/>
            <a:chOff x="3742774" y="1527656"/>
            <a:chExt cx="936475" cy="992482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6CE1023-E178-4B1C-A92A-94E4FD6AF3DB}"/>
                </a:ext>
              </a:extLst>
            </p:cNvPr>
            <p:cNvSpPr txBox="1"/>
            <p:nvPr/>
          </p:nvSpPr>
          <p:spPr>
            <a:xfrm>
              <a:off x="3742774" y="1935363"/>
              <a:ext cx="93647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Dan</a:t>
              </a:r>
            </a:p>
          </p:txBody>
        </p:sp>
        <p:pic>
          <p:nvPicPr>
            <p:cNvPr id="100" name="Picture 4" descr="Smiling Boy by SavanaPrice">
              <a:extLst>
                <a:ext uri="{FF2B5EF4-FFF2-40B4-BE49-F238E27FC236}">
                  <a16:creationId xmlns:a16="http://schemas.microsoft.com/office/drawing/2014/main" id="{353A99DC-D7BC-4A60-802C-0AF6708607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41" y="1527656"/>
              <a:ext cx="497336" cy="5114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F4EFFB29-74B8-4388-8D7A-ECB4F123DA46}"/>
              </a:ext>
            </a:extLst>
          </p:cNvPr>
          <p:cNvCxnSpPr>
            <a:cxnSpLocks/>
          </p:cNvCxnSpPr>
          <p:nvPr/>
        </p:nvCxnSpPr>
        <p:spPr bwMode="auto">
          <a:xfrm flipH="1">
            <a:off x="4475934" y="2147062"/>
            <a:ext cx="586474" cy="668145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9951D3CD-7F3C-4433-803F-9436099C7C7E}"/>
              </a:ext>
            </a:extLst>
          </p:cNvPr>
          <p:cNvCxnSpPr>
            <a:cxnSpLocks/>
          </p:cNvCxnSpPr>
          <p:nvPr/>
        </p:nvCxnSpPr>
        <p:spPr bwMode="auto">
          <a:xfrm flipV="1">
            <a:off x="1313599" y="5505279"/>
            <a:ext cx="5910136" cy="687761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2DFE81FF-1FB6-4BAB-A913-4044802FC87D}"/>
              </a:ext>
            </a:extLst>
          </p:cNvPr>
          <p:cNvGrpSpPr/>
          <p:nvPr/>
        </p:nvGrpSpPr>
        <p:grpSpPr>
          <a:xfrm>
            <a:off x="6134151" y="4179277"/>
            <a:ext cx="922030" cy="552057"/>
            <a:chOff x="2245968" y="4926383"/>
            <a:chExt cx="922030" cy="552057"/>
          </a:xfrm>
        </p:grpSpPr>
        <p:grpSp>
          <p:nvGrpSpPr>
            <p:cNvPr id="107" name="Group 31">
              <a:extLst>
                <a:ext uri="{FF2B5EF4-FFF2-40B4-BE49-F238E27FC236}">
                  <a16:creationId xmlns:a16="http://schemas.microsoft.com/office/drawing/2014/main" id="{F227B608-3447-4574-8EDC-CD90092CC9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45968" y="4947233"/>
              <a:ext cx="922030" cy="531207"/>
              <a:chOff x="2637" y="716"/>
              <a:chExt cx="381" cy="192"/>
            </a:xfrm>
          </p:grpSpPr>
          <p:sp>
            <p:nvSpPr>
              <p:cNvPr id="109" name="Text Box 32">
                <a:extLst>
                  <a:ext uri="{FF2B5EF4-FFF2-40B4-BE49-F238E27FC236}">
                    <a16:creationId xmlns:a16="http://schemas.microsoft.com/office/drawing/2014/main" id="{7081DD1D-055C-4A95-8E9B-D9CB78DF8D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37" y="763"/>
                <a:ext cx="38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sz="1800" baseline="-25000" dirty="0">
                    <a:latin typeface="Arial" charset="0"/>
                    <a:cs typeface="Arial" charset="0"/>
                  </a:rPr>
                  <a:t>D </a:t>
                </a:r>
                <a:r>
                  <a:rPr lang="en-US" sz="1800" dirty="0"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E</a:t>
                </a:r>
                <a:r>
                  <a:rPr lang="en-US" dirty="0">
                    <a:latin typeface="Arial" charset="0"/>
                    <a:cs typeface="Arial" charset="0"/>
                  </a:rPr>
                  <a:t>)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0" name="Text Box 33">
                <a:extLst>
                  <a:ext uri="{FF2B5EF4-FFF2-40B4-BE49-F238E27FC236}">
                    <a16:creationId xmlns:a16="http://schemas.microsoft.com/office/drawing/2014/main" id="{30F5DE7B-2297-4823-9B12-9C8C496EF2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2" y="716"/>
                <a:ext cx="13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C1557B63-6508-4B76-8A9B-41B80E424352}"/>
                </a:ext>
              </a:extLst>
            </p:cNvPr>
            <p:cNvSpPr/>
            <p:nvPr/>
          </p:nvSpPr>
          <p:spPr>
            <a:xfrm>
              <a:off x="2420718" y="4926383"/>
              <a:ext cx="2616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cs typeface="Arial" charset="0"/>
                </a:rPr>
                <a:t>-</a:t>
              </a:r>
            </a:p>
          </p:txBody>
        </p:sp>
      </p:grpSp>
      <p:sp>
        <p:nvSpPr>
          <p:cNvPr id="112" name="Scroll: Vertical 111">
            <a:extLst>
              <a:ext uri="{FF2B5EF4-FFF2-40B4-BE49-F238E27FC236}">
                <a16:creationId xmlns:a16="http://schemas.microsoft.com/office/drawing/2014/main" id="{E6BD2D98-85DB-4472-9A8A-488BB289BE6D}"/>
              </a:ext>
            </a:extLst>
          </p:cNvPr>
          <p:cNvSpPr/>
          <p:nvPr/>
        </p:nvSpPr>
        <p:spPr bwMode="auto">
          <a:xfrm>
            <a:off x="5244462" y="3602092"/>
            <a:ext cx="979712" cy="1903187"/>
          </a:xfrm>
          <a:prstGeom prst="verticalScroll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13" name="Picture 35" descr="BS00768_[1]">
            <a:extLst>
              <a:ext uri="{FF2B5EF4-FFF2-40B4-BE49-F238E27FC236}">
                <a16:creationId xmlns:a16="http://schemas.microsoft.com/office/drawing/2014/main" id="{9944AEA0-562F-427B-AC13-02B2ADCD8C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408848" y="3859763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4" name="Group 113">
            <a:extLst>
              <a:ext uri="{FF2B5EF4-FFF2-40B4-BE49-F238E27FC236}">
                <a16:creationId xmlns:a16="http://schemas.microsoft.com/office/drawing/2014/main" id="{A7333605-25C4-4FD0-9C40-A922A07DB047}"/>
              </a:ext>
            </a:extLst>
          </p:cNvPr>
          <p:cNvGrpSpPr/>
          <p:nvPr/>
        </p:nvGrpSpPr>
        <p:grpSpPr>
          <a:xfrm>
            <a:off x="6119058" y="3638536"/>
            <a:ext cx="931710" cy="552057"/>
            <a:chOff x="2245967" y="4926383"/>
            <a:chExt cx="931710" cy="552057"/>
          </a:xfrm>
        </p:grpSpPr>
        <p:grpSp>
          <p:nvGrpSpPr>
            <p:cNvPr id="115" name="Group 31">
              <a:extLst>
                <a:ext uri="{FF2B5EF4-FFF2-40B4-BE49-F238E27FC236}">
                  <a16:creationId xmlns:a16="http://schemas.microsoft.com/office/drawing/2014/main" id="{E1F6BE4A-9865-4232-A9B7-DF1F804F0A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45967" y="4947233"/>
              <a:ext cx="931710" cy="531207"/>
              <a:chOff x="2637" y="716"/>
              <a:chExt cx="385" cy="192"/>
            </a:xfrm>
          </p:grpSpPr>
          <p:sp>
            <p:nvSpPr>
              <p:cNvPr id="117" name="Text Box 32">
                <a:extLst>
                  <a:ext uri="{FF2B5EF4-FFF2-40B4-BE49-F238E27FC236}">
                    <a16:creationId xmlns:a16="http://schemas.microsoft.com/office/drawing/2014/main" id="{62E4C215-6134-4ADF-8574-7A1250E877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37" y="763"/>
                <a:ext cx="38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sz="1800" baseline="-25000" dirty="0">
                    <a:latin typeface="Arial" charset="0"/>
                    <a:cs typeface="Arial" charset="0"/>
                  </a:rPr>
                  <a:t>C </a:t>
                </a:r>
                <a:r>
                  <a:rPr lang="en-US" sz="1800" dirty="0"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D</a:t>
                </a:r>
                <a:r>
                  <a:rPr lang="en-US" dirty="0">
                    <a:latin typeface="Arial" charset="0"/>
                    <a:cs typeface="Arial" charset="0"/>
                  </a:rPr>
                  <a:t>)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8" name="Text Box 33">
                <a:extLst>
                  <a:ext uri="{FF2B5EF4-FFF2-40B4-BE49-F238E27FC236}">
                    <a16:creationId xmlns:a16="http://schemas.microsoft.com/office/drawing/2014/main" id="{F855E965-F2C5-4DB4-900D-337D345F65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2" y="716"/>
                <a:ext cx="13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26C4DBBA-E01A-491A-A200-90A76E0E2200}"/>
                </a:ext>
              </a:extLst>
            </p:cNvPr>
            <p:cNvSpPr/>
            <p:nvPr/>
          </p:nvSpPr>
          <p:spPr>
            <a:xfrm>
              <a:off x="2420718" y="4926383"/>
              <a:ext cx="2616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cs typeface="Arial" charset="0"/>
                </a:rPr>
                <a:t>-</a:t>
              </a:r>
            </a:p>
          </p:txBody>
        </p:sp>
      </p:grpSp>
      <p:pic>
        <p:nvPicPr>
          <p:cNvPr id="105" name="Picture 35" descr="BS00768_[1]">
            <a:extLst>
              <a:ext uri="{FF2B5EF4-FFF2-40B4-BE49-F238E27FC236}">
                <a16:creationId xmlns:a16="http://schemas.microsoft.com/office/drawing/2014/main" id="{DB1D5B71-D4B0-4385-B14D-E202A73949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403680" y="4398320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4" name="Group 73">
            <a:extLst>
              <a:ext uri="{FF2B5EF4-FFF2-40B4-BE49-F238E27FC236}">
                <a16:creationId xmlns:a16="http://schemas.microsoft.com/office/drawing/2014/main" id="{27405543-CC0E-4A32-99A2-DC912E94EC7F}"/>
              </a:ext>
            </a:extLst>
          </p:cNvPr>
          <p:cNvGrpSpPr/>
          <p:nvPr/>
        </p:nvGrpSpPr>
        <p:grpSpPr>
          <a:xfrm>
            <a:off x="1853600" y="3734226"/>
            <a:ext cx="1369286" cy="978666"/>
            <a:chOff x="461367" y="3923895"/>
            <a:chExt cx="2841971" cy="1965596"/>
          </a:xfrm>
        </p:grpSpPr>
        <p:pic>
          <p:nvPicPr>
            <p:cNvPr id="75" name="Picture 2" descr="Simple Girl by SavanaPrice">
              <a:extLst>
                <a:ext uri="{FF2B5EF4-FFF2-40B4-BE49-F238E27FC236}">
                  <a16:creationId xmlns:a16="http://schemas.microsoft.com/office/drawing/2014/main" id="{D10A4EE8-EF5A-4968-96B7-7EE3CE0EB7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0909" y="3923895"/>
              <a:ext cx="953387" cy="932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5E2422D3-742E-402E-A4D0-4AC8D8F86CBF}"/>
                </a:ext>
              </a:extLst>
            </p:cNvPr>
            <p:cNvSpPr txBox="1"/>
            <p:nvPr/>
          </p:nvSpPr>
          <p:spPr>
            <a:xfrm>
              <a:off x="461367" y="4715003"/>
              <a:ext cx="2841971" cy="11744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Esther</a:t>
              </a:r>
            </a:p>
          </p:txBody>
        </p:sp>
      </p:grp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267D8F27-C8C0-4FC1-8DC7-28C53822CCF9}"/>
              </a:ext>
            </a:extLst>
          </p:cNvPr>
          <p:cNvCxnSpPr>
            <a:cxnSpLocks/>
          </p:cNvCxnSpPr>
          <p:nvPr/>
        </p:nvCxnSpPr>
        <p:spPr bwMode="auto">
          <a:xfrm flipV="1">
            <a:off x="2865035" y="3396533"/>
            <a:ext cx="694784" cy="546485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C583E9EE-09E7-4E41-9026-A149342D3B53}"/>
              </a:ext>
            </a:extLst>
          </p:cNvPr>
          <p:cNvCxnSpPr>
            <a:cxnSpLocks/>
          </p:cNvCxnSpPr>
          <p:nvPr/>
        </p:nvCxnSpPr>
        <p:spPr bwMode="auto">
          <a:xfrm flipH="1">
            <a:off x="2736922" y="3211434"/>
            <a:ext cx="685190" cy="514159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368F1DF0-2772-438C-9A91-671243E6B3AD}"/>
              </a:ext>
            </a:extLst>
          </p:cNvPr>
          <p:cNvGrpSpPr/>
          <p:nvPr/>
        </p:nvGrpSpPr>
        <p:grpSpPr>
          <a:xfrm>
            <a:off x="1921502" y="2152473"/>
            <a:ext cx="1365248" cy="1244060"/>
            <a:chOff x="2084787" y="2287575"/>
            <a:chExt cx="1365248" cy="1244060"/>
          </a:xfrm>
        </p:grpSpPr>
        <p:sp>
          <p:nvSpPr>
            <p:cNvPr id="125" name="Scroll: Vertical 124">
              <a:extLst>
                <a:ext uri="{FF2B5EF4-FFF2-40B4-BE49-F238E27FC236}">
                  <a16:creationId xmlns:a16="http://schemas.microsoft.com/office/drawing/2014/main" id="{0D5F117A-9DED-4944-96B7-B7912B5CBEAD}"/>
                </a:ext>
              </a:extLst>
            </p:cNvPr>
            <p:cNvSpPr/>
            <p:nvPr/>
          </p:nvSpPr>
          <p:spPr bwMode="auto">
            <a:xfrm>
              <a:off x="2084787" y="2827994"/>
              <a:ext cx="979713" cy="703641"/>
            </a:xfrm>
            <a:prstGeom prst="verticalScroll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26" name="Picture 35" descr="BS00768_[1]">
              <a:extLst>
                <a:ext uri="{FF2B5EF4-FFF2-40B4-BE49-F238E27FC236}">
                  <a16:creationId xmlns:a16="http://schemas.microsoft.com/office/drawing/2014/main" id="{0F94FE30-F090-4B23-BAAE-81B87DE142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251161" y="3038774"/>
              <a:ext cx="697210" cy="359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279FE54E-40BB-4D2B-BD6B-9CA108494254}"/>
                </a:ext>
              </a:extLst>
            </p:cNvPr>
            <p:cNvGrpSpPr/>
            <p:nvPr/>
          </p:nvGrpSpPr>
          <p:grpSpPr>
            <a:xfrm>
              <a:off x="2540105" y="2287575"/>
              <a:ext cx="909930" cy="552057"/>
              <a:chOff x="2245969" y="4926383"/>
              <a:chExt cx="909930" cy="552057"/>
            </a:xfrm>
          </p:grpSpPr>
          <p:grpSp>
            <p:nvGrpSpPr>
              <p:cNvPr id="128" name="Group 31">
                <a:extLst>
                  <a:ext uri="{FF2B5EF4-FFF2-40B4-BE49-F238E27FC236}">
                    <a16:creationId xmlns:a16="http://schemas.microsoft.com/office/drawing/2014/main" id="{3F95808D-EEB7-4176-9361-6E3B82155C2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45969" y="4947233"/>
                <a:ext cx="909930" cy="531207"/>
                <a:chOff x="2637" y="716"/>
                <a:chExt cx="376" cy="192"/>
              </a:xfrm>
            </p:grpSpPr>
            <p:sp>
              <p:nvSpPr>
                <p:cNvPr id="130" name="Text Box 32">
                  <a:extLst>
                    <a:ext uri="{FF2B5EF4-FFF2-40B4-BE49-F238E27FC236}">
                      <a16:creationId xmlns:a16="http://schemas.microsoft.com/office/drawing/2014/main" id="{35771732-1560-4480-91E1-C37315B1068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37" y="763"/>
                  <a:ext cx="376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 dirty="0">
                      <a:latin typeface="Arial" charset="0"/>
                      <a:cs typeface="Arial" charset="0"/>
                    </a:rPr>
                    <a:t>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D </a:t>
                  </a:r>
                  <a:r>
                    <a:rPr lang="en-US" sz="1800" dirty="0">
                      <a:latin typeface="Arial" charset="0"/>
                      <a:cs typeface="Arial" charset="0"/>
                    </a:rPr>
                    <a:t>(K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E</a:t>
                  </a:r>
                  <a:r>
                    <a:rPr lang="en-US" dirty="0">
                      <a:latin typeface="Arial" charset="0"/>
                      <a:cs typeface="Arial" charset="0"/>
                    </a:rPr>
                    <a:t>)</a:t>
                  </a:r>
                  <a:endParaRPr lang="en-US" sz="1800" dirty="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31" name="Text Box 33">
                  <a:extLst>
                    <a:ext uri="{FF2B5EF4-FFF2-40B4-BE49-F238E27FC236}">
                      <a16:creationId xmlns:a16="http://schemas.microsoft.com/office/drawing/2014/main" id="{A2536D94-7274-4A25-AACC-B054D973C62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42" y="71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dirty="0">
                      <a:latin typeface="Arial" charset="0"/>
                      <a:cs typeface="Arial" charset="0"/>
                    </a:rPr>
                    <a:t>+</a:t>
                  </a:r>
                </a:p>
              </p:txBody>
            </p: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721C3B67-A4A5-404F-BCCF-5A00FC98A2EF}"/>
                  </a:ext>
                </a:extLst>
              </p:cNvPr>
              <p:cNvSpPr/>
              <p:nvPr/>
            </p:nvSpPr>
            <p:spPr>
              <a:xfrm>
                <a:off x="2420718" y="4926383"/>
                <a:ext cx="2616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cs typeface="Arial" charset="0"/>
                  </a:rPr>
                  <a:t>-</a:t>
                </a:r>
              </a:p>
            </p:txBody>
          </p:sp>
        </p:grpSp>
      </p:grpSp>
      <p:grpSp>
        <p:nvGrpSpPr>
          <p:cNvPr id="132" name="Group 31">
            <a:extLst>
              <a:ext uri="{FF2B5EF4-FFF2-40B4-BE49-F238E27FC236}">
                <a16:creationId xmlns:a16="http://schemas.microsoft.com/office/drawing/2014/main" id="{E2D6EF53-2D16-46A2-B46A-1D9FD8E7DC34}"/>
              </a:ext>
            </a:extLst>
          </p:cNvPr>
          <p:cNvGrpSpPr>
            <a:grpSpLocks/>
          </p:cNvGrpSpPr>
          <p:nvPr/>
        </p:nvGrpSpPr>
        <p:grpSpPr bwMode="auto">
          <a:xfrm>
            <a:off x="3124343" y="3602092"/>
            <a:ext cx="571127" cy="531208"/>
            <a:chOff x="2637" y="716"/>
            <a:chExt cx="236" cy="192"/>
          </a:xfrm>
        </p:grpSpPr>
        <p:sp>
          <p:nvSpPr>
            <p:cNvPr id="133" name="Text Box 32">
              <a:extLst>
                <a:ext uri="{FF2B5EF4-FFF2-40B4-BE49-F238E27FC236}">
                  <a16:creationId xmlns:a16="http://schemas.microsoft.com/office/drawing/2014/main" id="{D667B8A4-E96D-4272-A320-719DBD8650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7" y="763"/>
              <a:ext cx="19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E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134" name="Text Box 33">
              <a:extLst>
                <a:ext uri="{FF2B5EF4-FFF2-40B4-BE49-F238E27FC236}">
                  <a16:creationId xmlns:a16="http://schemas.microsoft.com/office/drawing/2014/main" id="{4C1F6FF8-DA33-49A1-9978-7DC90C649B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135" name="Picture 35" descr="BS00768_[1]">
            <a:extLst>
              <a:ext uri="{FF2B5EF4-FFF2-40B4-BE49-F238E27FC236}">
                <a16:creationId xmlns:a16="http://schemas.microsoft.com/office/drawing/2014/main" id="{CE9D30BE-77F8-4EE1-AFF3-C3A40E7AD6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3226629" y="4205224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6" name="Group 135">
            <a:extLst>
              <a:ext uri="{FF2B5EF4-FFF2-40B4-BE49-F238E27FC236}">
                <a16:creationId xmlns:a16="http://schemas.microsoft.com/office/drawing/2014/main" id="{C0FB7257-1E72-4ACC-B0E1-A171DED098F3}"/>
              </a:ext>
            </a:extLst>
          </p:cNvPr>
          <p:cNvGrpSpPr/>
          <p:nvPr/>
        </p:nvGrpSpPr>
        <p:grpSpPr>
          <a:xfrm>
            <a:off x="6119058" y="4736532"/>
            <a:ext cx="922030" cy="552057"/>
            <a:chOff x="2245968" y="4926383"/>
            <a:chExt cx="922030" cy="552057"/>
          </a:xfrm>
        </p:grpSpPr>
        <p:grpSp>
          <p:nvGrpSpPr>
            <p:cNvPr id="137" name="Group 31">
              <a:extLst>
                <a:ext uri="{FF2B5EF4-FFF2-40B4-BE49-F238E27FC236}">
                  <a16:creationId xmlns:a16="http://schemas.microsoft.com/office/drawing/2014/main" id="{43D1250F-F1CB-4531-A46D-285062E97E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45968" y="4947233"/>
              <a:ext cx="922030" cy="531207"/>
              <a:chOff x="2637" y="716"/>
              <a:chExt cx="381" cy="192"/>
            </a:xfrm>
          </p:grpSpPr>
          <p:sp>
            <p:nvSpPr>
              <p:cNvPr id="139" name="Text Box 32">
                <a:extLst>
                  <a:ext uri="{FF2B5EF4-FFF2-40B4-BE49-F238E27FC236}">
                    <a16:creationId xmlns:a16="http://schemas.microsoft.com/office/drawing/2014/main" id="{92274946-9DCE-43F8-82E2-32095FC06FC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37" y="763"/>
                <a:ext cx="38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sz="1800" baseline="-25000" dirty="0">
                    <a:latin typeface="Arial" charset="0"/>
                    <a:cs typeface="Arial" charset="0"/>
                  </a:rPr>
                  <a:t>E </a:t>
                </a:r>
                <a:r>
                  <a:rPr lang="en-US" sz="1800" dirty="0"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A</a:t>
                </a:r>
                <a:r>
                  <a:rPr lang="en-US" dirty="0">
                    <a:latin typeface="Arial" charset="0"/>
                    <a:cs typeface="Arial" charset="0"/>
                  </a:rPr>
                  <a:t>)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40" name="Text Box 33">
                <a:extLst>
                  <a:ext uri="{FF2B5EF4-FFF2-40B4-BE49-F238E27FC236}">
                    <a16:creationId xmlns:a16="http://schemas.microsoft.com/office/drawing/2014/main" id="{C3F6206B-6B4D-42E3-A05F-046BFDFB5CD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2" y="716"/>
                <a:ext cx="13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8D743C3A-ACA2-415C-82FC-15462D76FFF0}"/>
                </a:ext>
              </a:extLst>
            </p:cNvPr>
            <p:cNvSpPr/>
            <p:nvPr/>
          </p:nvSpPr>
          <p:spPr>
            <a:xfrm>
              <a:off x="2420718" y="4926383"/>
              <a:ext cx="2616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cs typeface="Arial" charset="0"/>
                </a:rPr>
                <a:t>-</a:t>
              </a:r>
            </a:p>
          </p:txBody>
        </p:sp>
      </p:grpSp>
      <p:pic>
        <p:nvPicPr>
          <p:cNvPr id="141" name="Picture 35" descr="BS00768_[1]">
            <a:extLst>
              <a:ext uri="{FF2B5EF4-FFF2-40B4-BE49-F238E27FC236}">
                <a16:creationId xmlns:a16="http://schemas.microsoft.com/office/drawing/2014/main" id="{8E073E84-EE86-4783-887E-519984B54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388587" y="4955575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5469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/>
              <a:t>Bob still needs to have SOMEONE's public key to start with!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399"/>
            <a:ext cx="8229600" cy="4073525"/>
          </a:xfrm>
        </p:spPr>
        <p:txBody>
          <a:bodyPr/>
          <a:lstStyle/>
          <a:p>
            <a:r>
              <a:rPr lang="en-US" dirty="0"/>
              <a:t>This "someone“ (Carol) is called a root certificate authority (CA)</a:t>
            </a:r>
          </a:p>
          <a:p>
            <a:r>
              <a:rPr lang="en-US" dirty="0"/>
              <a:t>Everyone else in the chain is a certificate authority (CA)</a:t>
            </a:r>
          </a:p>
          <a:p>
            <a:r>
              <a:rPr lang="en-US" dirty="0"/>
              <a:t>The root CA's key is stored on Bob's computer by the manufacturer (or by Bob's institution)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980158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Confirming a certificate chain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Bob goes to alice.com, a perfume outlet</a:t>
            </a:r>
          </a:p>
          <a:p>
            <a:r>
              <a:rPr lang="en-US" dirty="0"/>
              <a:t>alice.com sends Bob</a:t>
            </a:r>
          </a:p>
          <a:p>
            <a:pPr lvl="1"/>
            <a:r>
              <a:rPr lang="en-US" dirty="0"/>
              <a:t>Her key, signed by CA1</a:t>
            </a:r>
          </a:p>
          <a:p>
            <a:pPr lvl="1"/>
            <a:r>
              <a:rPr lang="en-US" dirty="0"/>
              <a:t>CA1's key, signed by CA2</a:t>
            </a:r>
          </a:p>
          <a:p>
            <a:pPr lvl="1"/>
            <a:r>
              <a:rPr lang="en-US" dirty="0"/>
              <a:t>CA2's key, signed by the root CA</a:t>
            </a:r>
          </a:p>
          <a:p>
            <a:r>
              <a:rPr lang="en-US" dirty="0"/>
              <a:t>Bob checks that all keys are properly signed.</a:t>
            </a:r>
          </a:p>
          <a:p>
            <a:r>
              <a:rPr lang="en-US" dirty="0"/>
              <a:t>Bob checks that the root CA is one he trusts</a:t>
            </a:r>
          </a:p>
          <a:p>
            <a:r>
              <a:rPr lang="en-US" dirty="0"/>
              <a:t>Now Bob knows Alice's key is real.  He will use it to start a secure exchange with Alice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48275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543800" cy="1295400"/>
          </a:xfrm>
        </p:spPr>
        <p:txBody>
          <a:bodyPr/>
          <a:lstStyle/>
          <a:p>
            <a:r>
              <a:rPr lang="en-US" dirty="0"/>
              <a:t>What if someone is able to actually steal Alice's private key?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768725"/>
          </a:xfrm>
        </p:spPr>
        <p:txBody>
          <a:bodyPr/>
          <a:lstStyle/>
          <a:p>
            <a:r>
              <a:rPr lang="en-US" dirty="0"/>
              <a:t>She would like to "revoke" her key – tell everyone that it is no longer valid</a:t>
            </a:r>
          </a:p>
          <a:p>
            <a:r>
              <a:rPr lang="en-US" dirty="0"/>
              <a:t>Certificate Revocation Lists (CRLs) are the classic way to do this.</a:t>
            </a:r>
          </a:p>
          <a:p>
            <a:pPr lvl="1"/>
            <a:r>
              <a:rPr lang="en-US" dirty="0"/>
              <a:t>Each CA offers lists of all keys it has signed, but also revoked</a:t>
            </a:r>
          </a:p>
          <a:p>
            <a:r>
              <a:rPr lang="en-US" dirty="0"/>
              <a:t>New ways are OCSP and OCSP stapling</a:t>
            </a:r>
          </a:p>
          <a:p>
            <a:pPr lvl="1"/>
            <a:r>
              <a:rPr lang="en-US" dirty="0"/>
              <a:t>User goes back to CA to ask if certificate is valid</a:t>
            </a:r>
          </a:p>
          <a:p>
            <a:r>
              <a:rPr lang="en-US" dirty="0"/>
              <a:t>Neither one is used 100%... compromised keys are still really bad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90571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Big-picture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Public-private key and symmetric key together make for efficient way to confidentially exchange data</a:t>
            </a:r>
          </a:p>
          <a:p>
            <a:r>
              <a:rPr lang="en-US" dirty="0"/>
              <a:t>Man-in-the middle attack makes key distribution difficult</a:t>
            </a:r>
          </a:p>
          <a:p>
            <a:r>
              <a:rPr lang="en-US" dirty="0"/>
              <a:t>Public-key infrastructure and trusted root CA keys pre-installed make communication with new sites possible, even with man-in-middle attack</a:t>
            </a:r>
          </a:p>
          <a:p>
            <a:r>
              <a:rPr lang="en-US" dirty="0"/>
              <a:t>Lots of trust on CA hierarchy!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06858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5029200" cy="3810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The content of this video is based in part on lecture slides from a very good textbook, and used with the author’s permission:</a:t>
            </a:r>
          </a:p>
          <a:p>
            <a:pPr marL="0" indent="0">
              <a:buNone/>
            </a:pPr>
            <a:r>
              <a:rPr lang="en-US" sz="2400" i="1" dirty="0"/>
              <a:t>Computer Networking: A Top-Down Approach</a:t>
            </a:r>
            <a:r>
              <a:rPr lang="en-US" sz="2400" dirty="0"/>
              <a:t>, 7</a:t>
            </a:r>
            <a:r>
              <a:rPr lang="en-US" sz="2400" baseline="30000" dirty="0"/>
              <a:t>th</a:t>
            </a:r>
            <a:r>
              <a:rPr lang="en-US" sz="2400" dirty="0"/>
              <a:t> edition, by Jim Kurose and Keith Ross</a:t>
            </a:r>
          </a:p>
          <a:p>
            <a:pPr marL="0" indent="0">
              <a:buNone/>
            </a:pPr>
            <a:r>
              <a:rPr lang="en-US" sz="2400" dirty="0"/>
              <a:t>Publisher: Pearson, 2017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350" y="1447800"/>
            <a:ext cx="2298700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s://www.pearsonhighered.com/assets/bigcovers/0/1/3/3/013359414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793" y="1417638"/>
            <a:ext cx="2743200" cy="3392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882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627938" cy="1295400"/>
          </a:xfrm>
        </p:spPr>
        <p:txBody>
          <a:bodyPr/>
          <a:lstStyle/>
          <a:p>
            <a:r>
              <a:rPr lang="en-US" sz="3600" dirty="0"/>
              <a:t>How to achieve confidentiality?</a:t>
            </a:r>
            <a:br>
              <a:rPr lang="en-US" sz="3600" dirty="0"/>
            </a:br>
            <a:r>
              <a:rPr lang="en-US" sz="3600" dirty="0"/>
              <a:t>Approach 2: Public/private keys</a:t>
            </a:r>
            <a:endParaRPr lang="en-US" sz="3600" dirty="0">
              <a:latin typeface="Gill Sans MT" charset="0"/>
            </a:endParaRP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522288" y="1341438"/>
            <a:ext cx="67303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buClr>
                <a:srgbClr val="000099"/>
              </a:buClr>
              <a:buSzPct val="75000"/>
            </a:pPr>
            <a:r>
              <a:rPr lang="en-US" sz="2400" dirty="0">
                <a:latin typeface="Gill Sans MT" charset="0"/>
              </a:rPr>
              <a:t> Alice wants to send confidential message, m, to Bob.</a:t>
            </a:r>
          </a:p>
        </p:txBody>
      </p:sp>
      <p:sp>
        <p:nvSpPr>
          <p:cNvPr id="76" name="Text Box 3"/>
          <p:cNvSpPr txBox="1">
            <a:spLocks noChangeArrowheads="1"/>
          </p:cNvSpPr>
          <p:nvPr/>
        </p:nvSpPr>
        <p:spPr bwMode="auto">
          <a:xfrm>
            <a:off x="442940" y="4603223"/>
            <a:ext cx="65293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Bob:</a:t>
            </a:r>
            <a:endParaRPr lang="en-US" sz="2400" baseline="-25000" dirty="0">
              <a:latin typeface="Gill Sans MT" charset="0"/>
            </a:endParaRP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Send public key K</a:t>
            </a:r>
            <a:r>
              <a:rPr lang="en-US" sz="2400" baseline="-25000" dirty="0">
                <a:latin typeface="Gill Sans MT" charset="0"/>
              </a:rPr>
              <a:t>B</a:t>
            </a:r>
            <a:r>
              <a:rPr lang="en-US" sz="2400" dirty="0">
                <a:latin typeface="Gill Sans MT" charset="0"/>
              </a:rPr>
              <a:t> to Alice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849017" y="5380672"/>
            <a:ext cx="21252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Modified from the slides accompanying Kurose and Ross, 7</a:t>
            </a:r>
            <a:r>
              <a:rPr lang="en-US" baseline="30000" dirty="0"/>
              <a:t>th</a:t>
            </a:r>
            <a:r>
              <a:rPr lang="en-US" dirty="0"/>
              <a:t> Ed.</a:t>
            </a:r>
          </a:p>
        </p:txBody>
      </p:sp>
      <p:sp>
        <p:nvSpPr>
          <p:cNvPr id="43" name="Freeform 6"/>
          <p:cNvSpPr>
            <a:spLocks/>
          </p:cNvSpPr>
          <p:nvPr/>
        </p:nvSpPr>
        <p:spPr bwMode="auto">
          <a:xfrm>
            <a:off x="3943378" y="2740523"/>
            <a:ext cx="1335088" cy="782638"/>
          </a:xfrm>
          <a:custGeom>
            <a:avLst/>
            <a:gdLst>
              <a:gd name="T0" fmla="*/ 0 w 2135"/>
              <a:gd name="T1" fmla="*/ 0 h 1662"/>
              <a:gd name="T2" fmla="*/ 0 w 2135"/>
              <a:gd name="T3" fmla="*/ 0 h 1662"/>
              <a:gd name="T4" fmla="*/ 2 w 2135"/>
              <a:gd name="T5" fmla="*/ 0 h 1662"/>
              <a:gd name="T6" fmla="*/ 4 w 2135"/>
              <a:gd name="T7" fmla="*/ 0 h 1662"/>
              <a:gd name="T8" fmla="*/ 7 w 2135"/>
              <a:gd name="T9" fmla="*/ 0 h 1662"/>
              <a:gd name="T10" fmla="*/ 7 w 2135"/>
              <a:gd name="T11" fmla="*/ 1 h 1662"/>
              <a:gd name="T12" fmla="*/ 6 w 2135"/>
              <a:gd name="T13" fmla="*/ 1 h 1662"/>
              <a:gd name="T14" fmla="*/ 3 w 2135"/>
              <a:gd name="T15" fmla="*/ 1 h 1662"/>
              <a:gd name="T16" fmla="*/ 2 w 2135"/>
              <a:gd name="T17" fmla="*/ 1 h 1662"/>
              <a:gd name="T18" fmla="*/ 1 w 2135"/>
              <a:gd name="T19" fmla="*/ 1 h 1662"/>
              <a:gd name="T20" fmla="*/ 0 w 2135"/>
              <a:gd name="T21" fmla="*/ 0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6" name="Picture 9" descr="BS00592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565" y="2659561"/>
            <a:ext cx="5445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Line 42"/>
          <p:cNvSpPr>
            <a:spLocks noChangeShapeType="1"/>
          </p:cNvSpPr>
          <p:nvPr/>
        </p:nvSpPr>
        <p:spPr bwMode="auto">
          <a:xfrm flipV="1">
            <a:off x="2372547" y="3027861"/>
            <a:ext cx="1705768" cy="4448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5" name="Line 43"/>
          <p:cNvSpPr>
            <a:spLocks noChangeShapeType="1"/>
          </p:cNvSpPr>
          <p:nvPr/>
        </p:nvSpPr>
        <p:spPr bwMode="auto">
          <a:xfrm flipV="1">
            <a:off x="5189565" y="3019923"/>
            <a:ext cx="768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66" name="Picture 44" descr="BS00592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65" y="2637336"/>
            <a:ext cx="5445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Text Box 45"/>
          <p:cNvSpPr txBox="1">
            <a:spLocks noChangeArrowheads="1"/>
          </p:cNvSpPr>
          <p:nvPr/>
        </p:nvSpPr>
        <p:spPr bwMode="auto">
          <a:xfrm>
            <a:off x="4060852" y="2495519"/>
            <a:ext cx="966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" charset="0"/>
                <a:cs typeface="Arial" charset="0"/>
              </a:rPr>
              <a:t>Internet</a:t>
            </a:r>
          </a:p>
        </p:txBody>
      </p:sp>
      <p:grpSp>
        <p:nvGrpSpPr>
          <p:cNvPr id="71" name="Group 52"/>
          <p:cNvGrpSpPr>
            <a:grpSpLocks/>
          </p:cNvGrpSpPr>
          <p:nvPr/>
        </p:nvGrpSpPr>
        <p:grpSpPr bwMode="auto">
          <a:xfrm>
            <a:off x="6821515" y="3131048"/>
            <a:ext cx="754063" cy="739775"/>
            <a:chOff x="2144" y="3214"/>
            <a:chExt cx="475" cy="466"/>
          </a:xfrm>
        </p:grpSpPr>
        <p:sp>
          <p:nvSpPr>
            <p:cNvPr id="96" name="Rectangle 53"/>
            <p:cNvSpPr>
              <a:spLocks noChangeArrowheads="1"/>
            </p:cNvSpPr>
            <p:nvPr/>
          </p:nvSpPr>
          <p:spPr bwMode="auto">
            <a:xfrm>
              <a:off x="2144" y="3397"/>
              <a:ext cx="475" cy="2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97" name="Text Box 54"/>
            <p:cNvSpPr txBox="1">
              <a:spLocks noChangeArrowheads="1"/>
            </p:cNvSpPr>
            <p:nvPr/>
          </p:nvSpPr>
          <p:spPr bwMode="auto">
            <a:xfrm>
              <a:off x="2148" y="3432"/>
              <a:ext cx="4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r>
                <a:rPr lang="en-US" sz="1800" dirty="0">
                  <a:latin typeface="Arial" charset="0"/>
                  <a:cs typeface="Arial" charset="0"/>
                </a:rPr>
                <a:t>( )</a:t>
              </a:r>
            </a:p>
          </p:txBody>
        </p:sp>
        <p:sp>
          <p:nvSpPr>
            <p:cNvPr id="98" name="Text Box 55"/>
            <p:cNvSpPr txBox="1">
              <a:spLocks noChangeArrowheads="1"/>
            </p:cNvSpPr>
            <p:nvPr/>
          </p:nvSpPr>
          <p:spPr bwMode="auto">
            <a:xfrm>
              <a:off x="2356" y="3214"/>
              <a:ext cx="20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4000" dirty="0">
                  <a:latin typeface="Arial" charset="0"/>
                  <a:cs typeface="Arial" charset="0"/>
                </a:rPr>
                <a:t>.</a:t>
              </a:r>
            </a:p>
          </p:txBody>
        </p:sp>
        <p:sp>
          <p:nvSpPr>
            <p:cNvPr id="99" name="Text Box 56"/>
            <p:cNvSpPr txBox="1">
              <a:spLocks noChangeArrowheads="1"/>
            </p:cNvSpPr>
            <p:nvPr/>
          </p:nvSpPr>
          <p:spPr bwMode="auto">
            <a:xfrm>
              <a:off x="2239" y="3331"/>
              <a:ext cx="17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-</a:t>
              </a:r>
            </a:p>
          </p:txBody>
        </p:sp>
      </p:grpSp>
      <p:grpSp>
        <p:nvGrpSpPr>
          <p:cNvPr id="74" name="Group 59"/>
          <p:cNvGrpSpPr>
            <a:grpSpLocks/>
          </p:cNvGrpSpPr>
          <p:nvPr/>
        </p:nvGrpSpPr>
        <p:grpSpPr bwMode="auto">
          <a:xfrm>
            <a:off x="6581803" y="3926386"/>
            <a:ext cx="452438" cy="474663"/>
            <a:chOff x="2643" y="716"/>
            <a:chExt cx="285" cy="299"/>
          </a:xfrm>
        </p:grpSpPr>
        <p:sp>
          <p:nvSpPr>
            <p:cNvPr id="94" name="Text Box 60"/>
            <p:cNvSpPr txBox="1">
              <a:spLocks noChangeArrowheads="1"/>
            </p:cNvSpPr>
            <p:nvPr/>
          </p:nvSpPr>
          <p:spPr bwMode="auto">
            <a:xfrm>
              <a:off x="2643" y="763"/>
              <a:ext cx="28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95" name="Text Box 61"/>
            <p:cNvSpPr txBox="1">
              <a:spLocks noChangeArrowheads="1"/>
            </p:cNvSpPr>
            <p:nvPr/>
          </p:nvSpPr>
          <p:spPr bwMode="auto">
            <a:xfrm>
              <a:off x="2735" y="716"/>
              <a:ext cx="17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75" name="Line 62"/>
          <p:cNvSpPr>
            <a:spLocks noChangeShapeType="1"/>
          </p:cNvSpPr>
          <p:nvPr/>
        </p:nvSpPr>
        <p:spPr bwMode="auto">
          <a:xfrm>
            <a:off x="6980265" y="3897811"/>
            <a:ext cx="14288" cy="361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79" name="Picture 63" descr="BS00768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7069165" y="4172448"/>
            <a:ext cx="4000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8" name="Group 14"/>
          <p:cNvGrpSpPr>
            <a:grpSpLocks/>
          </p:cNvGrpSpPr>
          <p:nvPr/>
        </p:nvGrpSpPr>
        <p:grpSpPr bwMode="auto">
          <a:xfrm>
            <a:off x="1612134" y="2646891"/>
            <a:ext cx="754063" cy="739775"/>
            <a:chOff x="2144" y="3214"/>
            <a:chExt cx="475" cy="466"/>
          </a:xfrm>
        </p:grpSpPr>
        <p:sp>
          <p:nvSpPr>
            <p:cNvPr id="111" name="Rectangle 15"/>
            <p:cNvSpPr>
              <a:spLocks noChangeArrowheads="1"/>
            </p:cNvSpPr>
            <p:nvPr/>
          </p:nvSpPr>
          <p:spPr bwMode="auto">
            <a:xfrm>
              <a:off x="2144" y="3397"/>
              <a:ext cx="475" cy="2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112" name="Text Box 16"/>
            <p:cNvSpPr txBox="1">
              <a:spLocks noChangeArrowheads="1"/>
            </p:cNvSpPr>
            <p:nvPr/>
          </p:nvSpPr>
          <p:spPr bwMode="auto">
            <a:xfrm>
              <a:off x="2148" y="3432"/>
              <a:ext cx="4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r>
                <a:rPr lang="en-US" sz="1800" dirty="0">
                  <a:latin typeface="Arial" charset="0"/>
                  <a:cs typeface="Arial" charset="0"/>
                </a:rPr>
                <a:t>( )</a:t>
              </a:r>
            </a:p>
          </p:txBody>
        </p:sp>
        <p:sp>
          <p:nvSpPr>
            <p:cNvPr id="113" name="Text Box 17"/>
            <p:cNvSpPr txBox="1">
              <a:spLocks noChangeArrowheads="1"/>
            </p:cNvSpPr>
            <p:nvPr/>
          </p:nvSpPr>
          <p:spPr bwMode="auto">
            <a:xfrm>
              <a:off x="2356" y="3214"/>
              <a:ext cx="20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4000" dirty="0">
                  <a:latin typeface="Arial" charset="0"/>
                  <a:cs typeface="Arial" charset="0"/>
                </a:rPr>
                <a:t>.</a:t>
              </a:r>
            </a:p>
          </p:txBody>
        </p:sp>
        <p:sp>
          <p:nvSpPr>
            <p:cNvPr id="114" name="Text Box 18"/>
            <p:cNvSpPr txBox="1">
              <a:spLocks noChangeArrowheads="1"/>
            </p:cNvSpPr>
            <p:nvPr/>
          </p:nvSpPr>
          <p:spPr bwMode="auto">
            <a:xfrm>
              <a:off x="2234" y="3331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51" name="Line 25"/>
          <p:cNvSpPr>
            <a:spLocks noChangeShapeType="1"/>
          </p:cNvSpPr>
          <p:nvPr/>
        </p:nvSpPr>
        <p:spPr bwMode="auto">
          <a:xfrm>
            <a:off x="1142234" y="3159653"/>
            <a:ext cx="506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53" name="Group 27"/>
          <p:cNvGrpSpPr>
            <a:grpSpLocks/>
          </p:cNvGrpSpPr>
          <p:nvPr/>
        </p:nvGrpSpPr>
        <p:grpSpPr bwMode="auto">
          <a:xfrm>
            <a:off x="2358260" y="3042178"/>
            <a:ext cx="798513" cy="530225"/>
            <a:chOff x="3501" y="648"/>
            <a:chExt cx="503" cy="334"/>
          </a:xfrm>
        </p:grpSpPr>
        <p:sp>
          <p:nvSpPr>
            <p:cNvPr id="105" name="Text Box 28"/>
            <p:cNvSpPr txBox="1">
              <a:spLocks noChangeArrowheads="1"/>
            </p:cNvSpPr>
            <p:nvPr/>
          </p:nvSpPr>
          <p:spPr bwMode="auto">
            <a:xfrm>
              <a:off x="3501" y="749"/>
              <a:ext cx="50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r>
                <a:rPr lang="en-US" sz="1800" dirty="0">
                  <a:latin typeface="Arial" charset="0"/>
                  <a:cs typeface="Arial" charset="0"/>
                </a:rPr>
                <a:t>(m)</a:t>
              </a:r>
            </a:p>
          </p:txBody>
        </p:sp>
        <p:sp>
          <p:nvSpPr>
            <p:cNvPr id="106" name="Text Box 29"/>
            <p:cNvSpPr txBox="1">
              <a:spLocks noChangeArrowheads="1"/>
            </p:cNvSpPr>
            <p:nvPr/>
          </p:nvSpPr>
          <p:spPr bwMode="auto">
            <a:xfrm>
              <a:off x="3584" y="648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grpSp>
        <p:nvGrpSpPr>
          <p:cNvPr id="60" name="Group 36"/>
          <p:cNvGrpSpPr>
            <a:grpSpLocks/>
          </p:cNvGrpSpPr>
          <p:nvPr/>
        </p:nvGrpSpPr>
        <p:grpSpPr bwMode="auto">
          <a:xfrm>
            <a:off x="1577209" y="3442228"/>
            <a:ext cx="471488" cy="474663"/>
            <a:chOff x="2643" y="716"/>
            <a:chExt cx="297" cy="299"/>
          </a:xfrm>
        </p:grpSpPr>
        <p:sp>
          <p:nvSpPr>
            <p:cNvPr id="103" name="Text Box 37"/>
            <p:cNvSpPr txBox="1">
              <a:spLocks noChangeArrowheads="1"/>
            </p:cNvSpPr>
            <p:nvPr/>
          </p:nvSpPr>
          <p:spPr bwMode="auto">
            <a:xfrm>
              <a:off x="2643" y="763"/>
              <a:ext cx="28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104" name="Text Box 38"/>
            <p:cNvSpPr txBox="1">
              <a:spLocks noChangeArrowheads="1"/>
            </p:cNvSpPr>
            <p:nvPr/>
          </p:nvSpPr>
          <p:spPr bwMode="auto">
            <a:xfrm>
              <a:off x="2730" y="716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61" name="Line 39"/>
          <p:cNvSpPr>
            <a:spLocks noChangeShapeType="1"/>
          </p:cNvSpPr>
          <p:nvPr/>
        </p:nvSpPr>
        <p:spPr bwMode="auto">
          <a:xfrm>
            <a:off x="1976651" y="3380003"/>
            <a:ext cx="14288" cy="361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62" name="Picture 40" descr="BS00768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064571" y="3688291"/>
            <a:ext cx="4000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Text Box 64"/>
          <p:cNvSpPr txBox="1">
            <a:spLocks noChangeArrowheads="1"/>
          </p:cNvSpPr>
          <p:nvPr/>
        </p:nvSpPr>
        <p:spPr bwMode="auto">
          <a:xfrm>
            <a:off x="754884" y="2977091"/>
            <a:ext cx="39786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m</a:t>
            </a:r>
            <a:endParaRPr lang="en-US" baseline="-25000" dirty="0">
              <a:latin typeface="Arial" charset="0"/>
              <a:cs typeface="Arial" charset="0"/>
            </a:endParaRPr>
          </a:p>
        </p:txBody>
      </p:sp>
      <p:grpSp>
        <p:nvGrpSpPr>
          <p:cNvPr id="91" name="Group 69"/>
          <p:cNvGrpSpPr>
            <a:grpSpLocks/>
          </p:cNvGrpSpPr>
          <p:nvPr/>
        </p:nvGrpSpPr>
        <p:grpSpPr bwMode="auto">
          <a:xfrm>
            <a:off x="5651529" y="3512048"/>
            <a:ext cx="862013" cy="530225"/>
            <a:chOff x="3501" y="648"/>
            <a:chExt cx="543" cy="334"/>
          </a:xfrm>
        </p:grpSpPr>
        <p:sp>
          <p:nvSpPr>
            <p:cNvPr id="92" name="Text Box 70"/>
            <p:cNvSpPr txBox="1">
              <a:spLocks noChangeArrowheads="1"/>
            </p:cNvSpPr>
            <p:nvPr/>
          </p:nvSpPr>
          <p:spPr bwMode="auto">
            <a:xfrm>
              <a:off x="3501" y="749"/>
              <a:ext cx="54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r>
                <a:rPr lang="en-US" sz="1800" dirty="0">
                  <a:latin typeface="Arial" charset="0"/>
                  <a:cs typeface="Arial" charset="0"/>
                </a:rPr>
                <a:t>(m )</a:t>
              </a:r>
            </a:p>
          </p:txBody>
        </p:sp>
        <p:sp>
          <p:nvSpPr>
            <p:cNvPr id="93" name="Text Box 71"/>
            <p:cNvSpPr txBox="1">
              <a:spLocks noChangeArrowheads="1"/>
            </p:cNvSpPr>
            <p:nvPr/>
          </p:nvSpPr>
          <p:spPr bwMode="auto">
            <a:xfrm>
              <a:off x="3584" y="648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118" name="Picture 2" descr="Simple Girl by SavanaPric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11" y="2932295"/>
            <a:ext cx="604034" cy="590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" name="Freeform 119"/>
          <p:cNvSpPr/>
          <p:nvPr/>
        </p:nvSpPr>
        <p:spPr bwMode="auto">
          <a:xfrm>
            <a:off x="3877805" y="3044824"/>
            <a:ext cx="444959" cy="737394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22" name="Picture 1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91000" y="3852549"/>
            <a:ext cx="361397" cy="353585"/>
          </a:xfrm>
          <a:prstGeom prst="rect">
            <a:avLst/>
          </a:prstGeom>
        </p:spPr>
      </p:pic>
      <p:sp>
        <p:nvSpPr>
          <p:cNvPr id="123" name="TextBox 122"/>
          <p:cNvSpPr txBox="1"/>
          <p:nvPr/>
        </p:nvSpPr>
        <p:spPr>
          <a:xfrm>
            <a:off x="3737626" y="4198143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pic>
        <p:nvPicPr>
          <p:cNvPr id="124" name="Picture 4" descr="Smiling Boy by SavanaPric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138" y="2680600"/>
            <a:ext cx="702633" cy="72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5" name="TextBox 124"/>
          <p:cNvSpPr txBox="1"/>
          <p:nvPr/>
        </p:nvSpPr>
        <p:spPr>
          <a:xfrm>
            <a:off x="8266251" y="3319572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278890" y="3487164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29" name="Freeform 128"/>
          <p:cNvSpPr/>
          <p:nvPr/>
        </p:nvSpPr>
        <p:spPr bwMode="auto">
          <a:xfrm rot="399606" flipH="1">
            <a:off x="2530076" y="2303465"/>
            <a:ext cx="4973385" cy="980094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30" name="Picture 40" descr="BS00768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060852" y="1965557"/>
            <a:ext cx="4000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1" name="Group 36"/>
          <p:cNvGrpSpPr>
            <a:grpSpLocks/>
          </p:cNvGrpSpPr>
          <p:nvPr/>
        </p:nvGrpSpPr>
        <p:grpSpPr bwMode="auto">
          <a:xfrm>
            <a:off x="3642061" y="1674034"/>
            <a:ext cx="471488" cy="474663"/>
            <a:chOff x="2643" y="716"/>
            <a:chExt cx="297" cy="299"/>
          </a:xfrm>
        </p:grpSpPr>
        <p:sp>
          <p:nvSpPr>
            <p:cNvPr id="132" name="Text Box 37"/>
            <p:cNvSpPr txBox="1">
              <a:spLocks noChangeArrowheads="1"/>
            </p:cNvSpPr>
            <p:nvPr/>
          </p:nvSpPr>
          <p:spPr bwMode="auto">
            <a:xfrm>
              <a:off x="2643" y="763"/>
              <a:ext cx="28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133" name="Text Box 38"/>
            <p:cNvSpPr txBox="1">
              <a:spLocks noChangeArrowheads="1"/>
            </p:cNvSpPr>
            <p:nvPr/>
          </p:nvSpPr>
          <p:spPr bwMode="auto">
            <a:xfrm>
              <a:off x="2730" y="716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134" name="Text Box 3"/>
          <p:cNvSpPr txBox="1">
            <a:spLocks noChangeArrowheads="1"/>
          </p:cNvSpPr>
          <p:nvPr/>
        </p:nvSpPr>
        <p:spPr bwMode="auto">
          <a:xfrm>
            <a:off x="376862" y="5412404"/>
            <a:ext cx="594438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Alice:</a:t>
            </a: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encrypts message with Bob's public key K</a:t>
            </a:r>
            <a:r>
              <a:rPr lang="en-US" sz="2400" baseline="-25000" dirty="0">
                <a:latin typeface="Gill Sans MT" charset="0"/>
              </a:rPr>
              <a:t>B </a:t>
            </a:r>
            <a:endParaRPr lang="en-US" altLang="ja-JP" sz="2400" dirty="0">
              <a:latin typeface="Gill Sans MT" charset="0"/>
            </a:endParaRP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>
                <a:latin typeface="Gill Sans MT" charset="0"/>
              </a:rPr>
              <a:t>sends K</a:t>
            </a:r>
            <a:r>
              <a:rPr lang="en-US" sz="2400" baseline="-25000">
                <a:latin typeface="Gill Sans MT" charset="0"/>
              </a:rPr>
              <a:t>B</a:t>
            </a:r>
            <a:r>
              <a:rPr lang="en-US" sz="2400" dirty="0">
                <a:latin typeface="Gill Sans MT" charset="0"/>
              </a:rPr>
              <a:t>(m) to Bob</a:t>
            </a:r>
          </a:p>
        </p:txBody>
      </p:sp>
      <p:sp>
        <p:nvSpPr>
          <p:cNvPr id="135" name="Text Box 29"/>
          <p:cNvSpPr txBox="1">
            <a:spLocks noChangeArrowheads="1"/>
          </p:cNvSpPr>
          <p:nvPr/>
        </p:nvSpPr>
        <p:spPr bwMode="auto">
          <a:xfrm>
            <a:off x="3058742" y="4897636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136" name="Text Box 29"/>
          <p:cNvSpPr txBox="1">
            <a:spLocks noChangeArrowheads="1"/>
          </p:cNvSpPr>
          <p:nvPr/>
        </p:nvSpPr>
        <p:spPr bwMode="auto">
          <a:xfrm>
            <a:off x="5861412" y="5644079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137" name="Text Box 29"/>
          <p:cNvSpPr txBox="1">
            <a:spLocks noChangeArrowheads="1"/>
          </p:cNvSpPr>
          <p:nvPr/>
        </p:nvSpPr>
        <p:spPr bwMode="auto">
          <a:xfrm>
            <a:off x="1751543" y="6068164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138" name="Line 43"/>
          <p:cNvSpPr>
            <a:spLocks noChangeShapeType="1"/>
          </p:cNvSpPr>
          <p:nvPr/>
        </p:nvSpPr>
        <p:spPr bwMode="auto">
          <a:xfrm>
            <a:off x="5949979" y="3010594"/>
            <a:ext cx="871536" cy="6326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39" name="Line 65"/>
          <p:cNvSpPr>
            <a:spLocks noChangeShapeType="1"/>
          </p:cNvSpPr>
          <p:nvPr/>
        </p:nvSpPr>
        <p:spPr bwMode="auto">
          <a:xfrm>
            <a:off x="7578725" y="3647620"/>
            <a:ext cx="506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0" name="Text Box 66"/>
          <p:cNvSpPr txBox="1">
            <a:spLocks noChangeArrowheads="1"/>
          </p:cNvSpPr>
          <p:nvPr/>
        </p:nvSpPr>
        <p:spPr bwMode="auto">
          <a:xfrm>
            <a:off x="8072438" y="3441245"/>
            <a:ext cx="398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349627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627938" cy="1295400"/>
          </a:xfrm>
        </p:spPr>
        <p:txBody>
          <a:bodyPr/>
          <a:lstStyle/>
          <a:p>
            <a:r>
              <a:rPr lang="en-US" sz="3600" dirty="0"/>
              <a:t>How to achieve confidentiality?</a:t>
            </a:r>
            <a:br>
              <a:rPr lang="en-US" sz="3600" dirty="0"/>
            </a:br>
            <a:r>
              <a:rPr lang="en-US" sz="3600" dirty="0"/>
              <a:t>Approach 2: Public/private keys</a:t>
            </a:r>
            <a:endParaRPr lang="en-US" sz="3600" dirty="0">
              <a:latin typeface="Gill Sans MT" charset="0"/>
            </a:endParaRP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522288" y="1341438"/>
            <a:ext cx="67303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buClr>
                <a:srgbClr val="000099"/>
              </a:buClr>
              <a:buSzPct val="75000"/>
            </a:pPr>
            <a:r>
              <a:rPr lang="en-US" sz="2400" dirty="0">
                <a:latin typeface="Gill Sans MT" charset="0"/>
              </a:rPr>
              <a:t> Alice wants to send confidential message, m, to Bob.</a:t>
            </a:r>
          </a:p>
        </p:txBody>
      </p:sp>
      <p:sp>
        <p:nvSpPr>
          <p:cNvPr id="76" name="Text Box 3"/>
          <p:cNvSpPr txBox="1">
            <a:spLocks noChangeArrowheads="1"/>
          </p:cNvSpPr>
          <p:nvPr/>
        </p:nvSpPr>
        <p:spPr bwMode="auto">
          <a:xfrm>
            <a:off x="442940" y="4603223"/>
            <a:ext cx="65293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Bob (final step):</a:t>
            </a: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Use private key K</a:t>
            </a:r>
            <a:r>
              <a:rPr lang="en-US" sz="2400" baseline="-25000" dirty="0">
                <a:latin typeface="Gill Sans MT" charset="0"/>
              </a:rPr>
              <a:t>B </a:t>
            </a:r>
            <a:r>
              <a:rPr lang="en-US" sz="2400" dirty="0">
                <a:latin typeface="Gill Sans MT" charset="0"/>
              </a:rPr>
              <a:t> to decrypt K</a:t>
            </a:r>
            <a:r>
              <a:rPr lang="en-US" sz="2400" baseline="-25000" dirty="0">
                <a:latin typeface="Gill Sans MT" charset="0"/>
              </a:rPr>
              <a:t>B</a:t>
            </a:r>
            <a:r>
              <a:rPr lang="en-US" sz="2400" dirty="0">
                <a:latin typeface="Gill Sans MT" charset="0"/>
              </a:rPr>
              <a:t>(m)</a:t>
            </a:r>
            <a:br>
              <a:rPr lang="en-US" sz="2400" dirty="0">
                <a:latin typeface="Gill Sans MT" charset="0"/>
              </a:rPr>
            </a:br>
            <a:r>
              <a:rPr lang="en-US" sz="2400" dirty="0">
                <a:latin typeface="Gill Sans MT" charset="0"/>
              </a:rPr>
              <a:t> (because K</a:t>
            </a:r>
            <a:r>
              <a:rPr lang="en-US" sz="2400" baseline="-25000" dirty="0">
                <a:latin typeface="Gill Sans MT" charset="0"/>
              </a:rPr>
              <a:t>B</a:t>
            </a:r>
            <a:r>
              <a:rPr lang="en-US" sz="2400" dirty="0">
                <a:latin typeface="Gill Sans MT" charset="0"/>
              </a:rPr>
              <a:t>(K</a:t>
            </a:r>
            <a:r>
              <a:rPr lang="en-US" sz="2400" baseline="-25000" dirty="0">
                <a:latin typeface="Gill Sans MT" charset="0"/>
              </a:rPr>
              <a:t>B</a:t>
            </a:r>
            <a:r>
              <a:rPr lang="en-US" sz="2400" dirty="0">
                <a:latin typeface="Gill Sans MT" charset="0"/>
              </a:rPr>
              <a:t>(m)) = m)</a:t>
            </a:r>
            <a:endParaRPr lang="en-US" sz="2400" baseline="-25000" dirty="0">
              <a:latin typeface="Gill Sans MT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849017" y="5380672"/>
            <a:ext cx="21252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Modified from the slides accompanying Kurose and Ross, 7</a:t>
            </a:r>
            <a:r>
              <a:rPr lang="en-US" baseline="30000" dirty="0"/>
              <a:t>th</a:t>
            </a:r>
            <a:r>
              <a:rPr lang="en-US" dirty="0"/>
              <a:t> Ed.</a:t>
            </a:r>
          </a:p>
        </p:txBody>
      </p:sp>
      <p:sp>
        <p:nvSpPr>
          <p:cNvPr id="43" name="Freeform 6"/>
          <p:cNvSpPr>
            <a:spLocks/>
          </p:cNvSpPr>
          <p:nvPr/>
        </p:nvSpPr>
        <p:spPr bwMode="auto">
          <a:xfrm>
            <a:off x="3943378" y="2740523"/>
            <a:ext cx="1335088" cy="782638"/>
          </a:xfrm>
          <a:custGeom>
            <a:avLst/>
            <a:gdLst>
              <a:gd name="T0" fmla="*/ 0 w 2135"/>
              <a:gd name="T1" fmla="*/ 0 h 1662"/>
              <a:gd name="T2" fmla="*/ 0 w 2135"/>
              <a:gd name="T3" fmla="*/ 0 h 1662"/>
              <a:gd name="T4" fmla="*/ 2 w 2135"/>
              <a:gd name="T5" fmla="*/ 0 h 1662"/>
              <a:gd name="T6" fmla="*/ 4 w 2135"/>
              <a:gd name="T7" fmla="*/ 0 h 1662"/>
              <a:gd name="T8" fmla="*/ 7 w 2135"/>
              <a:gd name="T9" fmla="*/ 0 h 1662"/>
              <a:gd name="T10" fmla="*/ 7 w 2135"/>
              <a:gd name="T11" fmla="*/ 1 h 1662"/>
              <a:gd name="T12" fmla="*/ 6 w 2135"/>
              <a:gd name="T13" fmla="*/ 1 h 1662"/>
              <a:gd name="T14" fmla="*/ 3 w 2135"/>
              <a:gd name="T15" fmla="*/ 1 h 1662"/>
              <a:gd name="T16" fmla="*/ 2 w 2135"/>
              <a:gd name="T17" fmla="*/ 1 h 1662"/>
              <a:gd name="T18" fmla="*/ 1 w 2135"/>
              <a:gd name="T19" fmla="*/ 1 h 1662"/>
              <a:gd name="T20" fmla="*/ 0 w 2135"/>
              <a:gd name="T21" fmla="*/ 0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6" name="Picture 9" descr="BS00592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565" y="2659561"/>
            <a:ext cx="5445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Line 42"/>
          <p:cNvSpPr>
            <a:spLocks noChangeShapeType="1"/>
          </p:cNvSpPr>
          <p:nvPr/>
        </p:nvSpPr>
        <p:spPr bwMode="auto">
          <a:xfrm flipV="1">
            <a:off x="2372547" y="3027861"/>
            <a:ext cx="1705768" cy="4448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5" name="Line 43"/>
          <p:cNvSpPr>
            <a:spLocks noChangeShapeType="1"/>
          </p:cNvSpPr>
          <p:nvPr/>
        </p:nvSpPr>
        <p:spPr bwMode="auto">
          <a:xfrm flipV="1">
            <a:off x="5189565" y="3019923"/>
            <a:ext cx="768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66" name="Picture 44" descr="BS00592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65" y="2637336"/>
            <a:ext cx="5445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Text Box 45"/>
          <p:cNvSpPr txBox="1">
            <a:spLocks noChangeArrowheads="1"/>
          </p:cNvSpPr>
          <p:nvPr/>
        </p:nvSpPr>
        <p:spPr bwMode="auto">
          <a:xfrm>
            <a:off x="4060852" y="2495519"/>
            <a:ext cx="966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" charset="0"/>
                <a:cs typeface="Arial" charset="0"/>
              </a:rPr>
              <a:t>Internet</a:t>
            </a:r>
          </a:p>
        </p:txBody>
      </p:sp>
      <p:grpSp>
        <p:nvGrpSpPr>
          <p:cNvPr id="71" name="Group 52"/>
          <p:cNvGrpSpPr>
            <a:grpSpLocks/>
          </p:cNvGrpSpPr>
          <p:nvPr/>
        </p:nvGrpSpPr>
        <p:grpSpPr bwMode="auto">
          <a:xfrm>
            <a:off x="6821515" y="3131048"/>
            <a:ext cx="754063" cy="739775"/>
            <a:chOff x="2144" y="3214"/>
            <a:chExt cx="475" cy="466"/>
          </a:xfrm>
        </p:grpSpPr>
        <p:sp>
          <p:nvSpPr>
            <p:cNvPr id="96" name="Rectangle 53"/>
            <p:cNvSpPr>
              <a:spLocks noChangeArrowheads="1"/>
            </p:cNvSpPr>
            <p:nvPr/>
          </p:nvSpPr>
          <p:spPr bwMode="auto">
            <a:xfrm>
              <a:off x="2144" y="3397"/>
              <a:ext cx="475" cy="2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97" name="Text Box 54"/>
            <p:cNvSpPr txBox="1">
              <a:spLocks noChangeArrowheads="1"/>
            </p:cNvSpPr>
            <p:nvPr/>
          </p:nvSpPr>
          <p:spPr bwMode="auto">
            <a:xfrm>
              <a:off x="2148" y="3432"/>
              <a:ext cx="4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r>
                <a:rPr lang="en-US" sz="1800" dirty="0">
                  <a:latin typeface="Arial" charset="0"/>
                  <a:cs typeface="Arial" charset="0"/>
                </a:rPr>
                <a:t>( )</a:t>
              </a:r>
            </a:p>
          </p:txBody>
        </p:sp>
        <p:sp>
          <p:nvSpPr>
            <p:cNvPr id="98" name="Text Box 55"/>
            <p:cNvSpPr txBox="1">
              <a:spLocks noChangeArrowheads="1"/>
            </p:cNvSpPr>
            <p:nvPr/>
          </p:nvSpPr>
          <p:spPr bwMode="auto">
            <a:xfrm>
              <a:off x="2356" y="3214"/>
              <a:ext cx="20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4000" dirty="0">
                  <a:latin typeface="Arial" charset="0"/>
                  <a:cs typeface="Arial" charset="0"/>
                </a:rPr>
                <a:t>.</a:t>
              </a:r>
            </a:p>
          </p:txBody>
        </p:sp>
        <p:sp>
          <p:nvSpPr>
            <p:cNvPr id="99" name="Text Box 56"/>
            <p:cNvSpPr txBox="1">
              <a:spLocks noChangeArrowheads="1"/>
            </p:cNvSpPr>
            <p:nvPr/>
          </p:nvSpPr>
          <p:spPr bwMode="auto">
            <a:xfrm>
              <a:off x="2239" y="3331"/>
              <a:ext cx="17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-</a:t>
              </a:r>
            </a:p>
          </p:txBody>
        </p:sp>
      </p:grpSp>
      <p:grpSp>
        <p:nvGrpSpPr>
          <p:cNvPr id="74" name="Group 59"/>
          <p:cNvGrpSpPr>
            <a:grpSpLocks/>
          </p:cNvGrpSpPr>
          <p:nvPr/>
        </p:nvGrpSpPr>
        <p:grpSpPr bwMode="auto">
          <a:xfrm>
            <a:off x="6581803" y="3926386"/>
            <a:ext cx="452438" cy="474663"/>
            <a:chOff x="2643" y="716"/>
            <a:chExt cx="285" cy="299"/>
          </a:xfrm>
        </p:grpSpPr>
        <p:sp>
          <p:nvSpPr>
            <p:cNvPr id="94" name="Text Box 60"/>
            <p:cNvSpPr txBox="1">
              <a:spLocks noChangeArrowheads="1"/>
            </p:cNvSpPr>
            <p:nvPr/>
          </p:nvSpPr>
          <p:spPr bwMode="auto">
            <a:xfrm>
              <a:off x="2643" y="763"/>
              <a:ext cx="28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95" name="Text Box 61"/>
            <p:cNvSpPr txBox="1">
              <a:spLocks noChangeArrowheads="1"/>
            </p:cNvSpPr>
            <p:nvPr/>
          </p:nvSpPr>
          <p:spPr bwMode="auto">
            <a:xfrm>
              <a:off x="2735" y="716"/>
              <a:ext cx="17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75" name="Line 62"/>
          <p:cNvSpPr>
            <a:spLocks noChangeShapeType="1"/>
          </p:cNvSpPr>
          <p:nvPr/>
        </p:nvSpPr>
        <p:spPr bwMode="auto">
          <a:xfrm>
            <a:off x="6980265" y="3897811"/>
            <a:ext cx="14288" cy="361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79" name="Picture 63" descr="BS00768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7069165" y="4172448"/>
            <a:ext cx="4000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8" name="Group 14"/>
          <p:cNvGrpSpPr>
            <a:grpSpLocks/>
          </p:cNvGrpSpPr>
          <p:nvPr/>
        </p:nvGrpSpPr>
        <p:grpSpPr bwMode="auto">
          <a:xfrm>
            <a:off x="1612134" y="2646891"/>
            <a:ext cx="754063" cy="739775"/>
            <a:chOff x="2144" y="3214"/>
            <a:chExt cx="475" cy="466"/>
          </a:xfrm>
        </p:grpSpPr>
        <p:sp>
          <p:nvSpPr>
            <p:cNvPr id="111" name="Rectangle 15"/>
            <p:cNvSpPr>
              <a:spLocks noChangeArrowheads="1"/>
            </p:cNvSpPr>
            <p:nvPr/>
          </p:nvSpPr>
          <p:spPr bwMode="auto">
            <a:xfrm>
              <a:off x="2144" y="3397"/>
              <a:ext cx="475" cy="2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112" name="Text Box 16"/>
            <p:cNvSpPr txBox="1">
              <a:spLocks noChangeArrowheads="1"/>
            </p:cNvSpPr>
            <p:nvPr/>
          </p:nvSpPr>
          <p:spPr bwMode="auto">
            <a:xfrm>
              <a:off x="2148" y="3432"/>
              <a:ext cx="4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r>
                <a:rPr lang="en-US" sz="1800" dirty="0">
                  <a:latin typeface="Arial" charset="0"/>
                  <a:cs typeface="Arial" charset="0"/>
                </a:rPr>
                <a:t>( )</a:t>
              </a:r>
            </a:p>
          </p:txBody>
        </p:sp>
        <p:sp>
          <p:nvSpPr>
            <p:cNvPr id="113" name="Text Box 17"/>
            <p:cNvSpPr txBox="1">
              <a:spLocks noChangeArrowheads="1"/>
            </p:cNvSpPr>
            <p:nvPr/>
          </p:nvSpPr>
          <p:spPr bwMode="auto">
            <a:xfrm>
              <a:off x="2356" y="3214"/>
              <a:ext cx="20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4000" dirty="0">
                  <a:latin typeface="Arial" charset="0"/>
                  <a:cs typeface="Arial" charset="0"/>
                </a:rPr>
                <a:t>.</a:t>
              </a:r>
            </a:p>
          </p:txBody>
        </p:sp>
        <p:sp>
          <p:nvSpPr>
            <p:cNvPr id="114" name="Text Box 18"/>
            <p:cNvSpPr txBox="1">
              <a:spLocks noChangeArrowheads="1"/>
            </p:cNvSpPr>
            <p:nvPr/>
          </p:nvSpPr>
          <p:spPr bwMode="auto">
            <a:xfrm>
              <a:off x="2234" y="3331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51" name="Line 25"/>
          <p:cNvSpPr>
            <a:spLocks noChangeShapeType="1"/>
          </p:cNvSpPr>
          <p:nvPr/>
        </p:nvSpPr>
        <p:spPr bwMode="auto">
          <a:xfrm>
            <a:off x="1142234" y="3159653"/>
            <a:ext cx="506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53" name="Group 27"/>
          <p:cNvGrpSpPr>
            <a:grpSpLocks/>
          </p:cNvGrpSpPr>
          <p:nvPr/>
        </p:nvGrpSpPr>
        <p:grpSpPr bwMode="auto">
          <a:xfrm>
            <a:off x="2358260" y="3042178"/>
            <a:ext cx="798513" cy="530225"/>
            <a:chOff x="3501" y="648"/>
            <a:chExt cx="503" cy="334"/>
          </a:xfrm>
        </p:grpSpPr>
        <p:sp>
          <p:nvSpPr>
            <p:cNvPr id="105" name="Text Box 28"/>
            <p:cNvSpPr txBox="1">
              <a:spLocks noChangeArrowheads="1"/>
            </p:cNvSpPr>
            <p:nvPr/>
          </p:nvSpPr>
          <p:spPr bwMode="auto">
            <a:xfrm>
              <a:off x="3501" y="749"/>
              <a:ext cx="50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r>
                <a:rPr lang="en-US" sz="1800" dirty="0">
                  <a:latin typeface="Arial" charset="0"/>
                  <a:cs typeface="Arial" charset="0"/>
                </a:rPr>
                <a:t>(m)</a:t>
              </a:r>
            </a:p>
          </p:txBody>
        </p:sp>
        <p:sp>
          <p:nvSpPr>
            <p:cNvPr id="106" name="Text Box 29"/>
            <p:cNvSpPr txBox="1">
              <a:spLocks noChangeArrowheads="1"/>
            </p:cNvSpPr>
            <p:nvPr/>
          </p:nvSpPr>
          <p:spPr bwMode="auto">
            <a:xfrm>
              <a:off x="3584" y="648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grpSp>
        <p:nvGrpSpPr>
          <p:cNvPr id="60" name="Group 36"/>
          <p:cNvGrpSpPr>
            <a:grpSpLocks/>
          </p:cNvGrpSpPr>
          <p:nvPr/>
        </p:nvGrpSpPr>
        <p:grpSpPr bwMode="auto">
          <a:xfrm>
            <a:off x="1577209" y="3442228"/>
            <a:ext cx="471488" cy="474663"/>
            <a:chOff x="2643" y="716"/>
            <a:chExt cx="297" cy="299"/>
          </a:xfrm>
        </p:grpSpPr>
        <p:sp>
          <p:nvSpPr>
            <p:cNvPr id="103" name="Text Box 37"/>
            <p:cNvSpPr txBox="1">
              <a:spLocks noChangeArrowheads="1"/>
            </p:cNvSpPr>
            <p:nvPr/>
          </p:nvSpPr>
          <p:spPr bwMode="auto">
            <a:xfrm>
              <a:off x="2643" y="763"/>
              <a:ext cx="28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104" name="Text Box 38"/>
            <p:cNvSpPr txBox="1">
              <a:spLocks noChangeArrowheads="1"/>
            </p:cNvSpPr>
            <p:nvPr/>
          </p:nvSpPr>
          <p:spPr bwMode="auto">
            <a:xfrm>
              <a:off x="2730" y="716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61" name="Line 39"/>
          <p:cNvSpPr>
            <a:spLocks noChangeShapeType="1"/>
          </p:cNvSpPr>
          <p:nvPr/>
        </p:nvSpPr>
        <p:spPr bwMode="auto">
          <a:xfrm>
            <a:off x="1976651" y="3380003"/>
            <a:ext cx="14288" cy="361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62" name="Picture 40" descr="BS00768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064571" y="3688291"/>
            <a:ext cx="4000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Text Box 64"/>
          <p:cNvSpPr txBox="1">
            <a:spLocks noChangeArrowheads="1"/>
          </p:cNvSpPr>
          <p:nvPr/>
        </p:nvSpPr>
        <p:spPr bwMode="auto">
          <a:xfrm>
            <a:off x="754884" y="2977091"/>
            <a:ext cx="39786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m</a:t>
            </a:r>
            <a:endParaRPr lang="en-US" baseline="-25000" dirty="0">
              <a:latin typeface="Arial" charset="0"/>
              <a:cs typeface="Arial" charset="0"/>
            </a:endParaRPr>
          </a:p>
        </p:txBody>
      </p:sp>
      <p:grpSp>
        <p:nvGrpSpPr>
          <p:cNvPr id="91" name="Group 69"/>
          <p:cNvGrpSpPr>
            <a:grpSpLocks/>
          </p:cNvGrpSpPr>
          <p:nvPr/>
        </p:nvGrpSpPr>
        <p:grpSpPr bwMode="auto">
          <a:xfrm>
            <a:off x="5651529" y="3512050"/>
            <a:ext cx="862013" cy="530226"/>
            <a:chOff x="3501" y="648"/>
            <a:chExt cx="543" cy="334"/>
          </a:xfrm>
        </p:grpSpPr>
        <p:sp>
          <p:nvSpPr>
            <p:cNvPr id="92" name="Text Box 70"/>
            <p:cNvSpPr txBox="1">
              <a:spLocks noChangeArrowheads="1"/>
            </p:cNvSpPr>
            <p:nvPr/>
          </p:nvSpPr>
          <p:spPr bwMode="auto">
            <a:xfrm>
              <a:off x="3501" y="749"/>
              <a:ext cx="54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r>
                <a:rPr lang="en-US" sz="1800" dirty="0">
                  <a:latin typeface="Arial" charset="0"/>
                  <a:cs typeface="Arial" charset="0"/>
                </a:rPr>
                <a:t>(m )</a:t>
              </a:r>
            </a:p>
          </p:txBody>
        </p:sp>
        <p:sp>
          <p:nvSpPr>
            <p:cNvPr id="93" name="Text Box 71"/>
            <p:cNvSpPr txBox="1">
              <a:spLocks noChangeArrowheads="1"/>
            </p:cNvSpPr>
            <p:nvPr/>
          </p:nvSpPr>
          <p:spPr bwMode="auto">
            <a:xfrm>
              <a:off x="3584" y="648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118" name="Picture 2" descr="Simple Girl by SavanaPric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11" y="2932295"/>
            <a:ext cx="604034" cy="590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" name="Freeform 119"/>
          <p:cNvSpPr/>
          <p:nvPr/>
        </p:nvSpPr>
        <p:spPr bwMode="auto">
          <a:xfrm>
            <a:off x="3877805" y="3044824"/>
            <a:ext cx="444959" cy="737394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22" name="Picture 1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91000" y="3852549"/>
            <a:ext cx="361397" cy="353585"/>
          </a:xfrm>
          <a:prstGeom prst="rect">
            <a:avLst/>
          </a:prstGeom>
        </p:spPr>
      </p:pic>
      <p:sp>
        <p:nvSpPr>
          <p:cNvPr id="123" name="TextBox 122"/>
          <p:cNvSpPr txBox="1"/>
          <p:nvPr/>
        </p:nvSpPr>
        <p:spPr>
          <a:xfrm>
            <a:off x="3737626" y="4198143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pic>
        <p:nvPicPr>
          <p:cNvPr id="124" name="Picture 4" descr="Smiling Boy by SavanaPric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138" y="2680600"/>
            <a:ext cx="702633" cy="72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5" name="TextBox 124"/>
          <p:cNvSpPr txBox="1"/>
          <p:nvPr/>
        </p:nvSpPr>
        <p:spPr>
          <a:xfrm>
            <a:off x="8266251" y="3319572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278890" y="3487164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29" name="Freeform 128"/>
          <p:cNvSpPr/>
          <p:nvPr/>
        </p:nvSpPr>
        <p:spPr bwMode="auto">
          <a:xfrm rot="399606" flipH="1">
            <a:off x="2530076" y="2303465"/>
            <a:ext cx="4973385" cy="980094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30" name="Picture 40" descr="BS00768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060852" y="1965557"/>
            <a:ext cx="4000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1" name="Group 36"/>
          <p:cNvGrpSpPr>
            <a:grpSpLocks/>
          </p:cNvGrpSpPr>
          <p:nvPr/>
        </p:nvGrpSpPr>
        <p:grpSpPr bwMode="auto">
          <a:xfrm>
            <a:off x="3642061" y="1674034"/>
            <a:ext cx="471488" cy="474663"/>
            <a:chOff x="2643" y="716"/>
            <a:chExt cx="297" cy="299"/>
          </a:xfrm>
        </p:grpSpPr>
        <p:sp>
          <p:nvSpPr>
            <p:cNvPr id="132" name="Text Box 37"/>
            <p:cNvSpPr txBox="1">
              <a:spLocks noChangeArrowheads="1"/>
            </p:cNvSpPr>
            <p:nvPr/>
          </p:nvSpPr>
          <p:spPr bwMode="auto">
            <a:xfrm>
              <a:off x="2643" y="763"/>
              <a:ext cx="28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133" name="Text Box 38"/>
            <p:cNvSpPr txBox="1">
              <a:spLocks noChangeArrowheads="1"/>
            </p:cNvSpPr>
            <p:nvPr/>
          </p:nvSpPr>
          <p:spPr bwMode="auto">
            <a:xfrm>
              <a:off x="2730" y="716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135" name="Text Box 29"/>
          <p:cNvSpPr txBox="1">
            <a:spLocks noChangeArrowheads="1"/>
          </p:cNvSpPr>
          <p:nvPr/>
        </p:nvSpPr>
        <p:spPr bwMode="auto">
          <a:xfrm>
            <a:off x="3058742" y="4897636"/>
            <a:ext cx="2696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-</a:t>
            </a:r>
          </a:p>
        </p:txBody>
      </p:sp>
      <p:sp>
        <p:nvSpPr>
          <p:cNvPr id="136" name="Text Box 29"/>
          <p:cNvSpPr txBox="1">
            <a:spLocks noChangeArrowheads="1"/>
          </p:cNvSpPr>
          <p:nvPr/>
        </p:nvSpPr>
        <p:spPr bwMode="auto">
          <a:xfrm>
            <a:off x="4856190" y="4894733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138" name="Line 43"/>
          <p:cNvSpPr>
            <a:spLocks noChangeShapeType="1"/>
          </p:cNvSpPr>
          <p:nvPr/>
        </p:nvSpPr>
        <p:spPr bwMode="auto">
          <a:xfrm>
            <a:off x="5949979" y="3010594"/>
            <a:ext cx="871536" cy="6326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39" name="Line 65"/>
          <p:cNvSpPr>
            <a:spLocks noChangeShapeType="1"/>
          </p:cNvSpPr>
          <p:nvPr/>
        </p:nvSpPr>
        <p:spPr bwMode="auto">
          <a:xfrm>
            <a:off x="7578725" y="3647620"/>
            <a:ext cx="506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0" name="Text Box 66"/>
          <p:cNvSpPr txBox="1">
            <a:spLocks noChangeArrowheads="1"/>
          </p:cNvSpPr>
          <p:nvPr/>
        </p:nvSpPr>
        <p:spPr bwMode="auto">
          <a:xfrm>
            <a:off x="8072438" y="3441245"/>
            <a:ext cx="398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59" name="Text Box 29"/>
          <p:cNvSpPr txBox="1">
            <a:spLocks noChangeArrowheads="1"/>
          </p:cNvSpPr>
          <p:nvPr/>
        </p:nvSpPr>
        <p:spPr bwMode="auto">
          <a:xfrm>
            <a:off x="2307459" y="5277809"/>
            <a:ext cx="2696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-</a:t>
            </a:r>
          </a:p>
        </p:txBody>
      </p:sp>
      <p:sp>
        <p:nvSpPr>
          <p:cNvPr id="63" name="Text Box 29"/>
          <p:cNvSpPr txBox="1">
            <a:spLocks noChangeArrowheads="1"/>
          </p:cNvSpPr>
          <p:nvPr/>
        </p:nvSpPr>
        <p:spPr bwMode="auto">
          <a:xfrm>
            <a:off x="2687564" y="5277809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68" name="Cloud 67"/>
          <p:cNvSpPr/>
          <p:nvPr/>
        </p:nvSpPr>
        <p:spPr bwMode="auto">
          <a:xfrm>
            <a:off x="202654" y="5803551"/>
            <a:ext cx="6379149" cy="1443569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Problems:  Inefficient for large messages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and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suffers from same problems as non-chained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aseline="0" dirty="0"/>
              <a:t>cipher-blocks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486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 Box 3"/>
          <p:cNvSpPr txBox="1">
            <a:spLocks noChangeArrowheads="1"/>
          </p:cNvSpPr>
          <p:nvPr/>
        </p:nvSpPr>
        <p:spPr bwMode="auto">
          <a:xfrm>
            <a:off x="528638" y="4719638"/>
            <a:ext cx="603242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Alice:</a:t>
            </a: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generates random </a:t>
            </a:r>
            <a:r>
              <a:rPr lang="en-US" sz="2400" i="1" dirty="0">
                <a:latin typeface="Gill Sans MT" charset="0"/>
              </a:rPr>
              <a:t>symmetric</a:t>
            </a:r>
            <a:r>
              <a:rPr lang="en-US" sz="2400" dirty="0">
                <a:latin typeface="Gill Sans MT" charset="0"/>
              </a:rPr>
              <a:t> private key, K</a:t>
            </a:r>
            <a:r>
              <a:rPr lang="en-US" sz="2400" baseline="-25000" dirty="0">
                <a:latin typeface="Gill Sans MT" charset="0"/>
              </a:rPr>
              <a:t>S</a:t>
            </a:r>
            <a:endParaRPr lang="en-US" sz="2400" dirty="0">
              <a:latin typeface="Gill Sans MT" charset="0"/>
            </a:endParaRP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encrypts message with K</a:t>
            </a:r>
            <a:r>
              <a:rPr lang="en-US" sz="2400" baseline="-25000" dirty="0">
                <a:latin typeface="Gill Sans MT" charset="0"/>
              </a:rPr>
              <a:t>S  </a:t>
            </a:r>
            <a:r>
              <a:rPr lang="en-US" sz="2400" dirty="0">
                <a:latin typeface="Gill Sans MT" charset="0"/>
              </a:rPr>
              <a:t>(for efficiency)</a:t>
            </a: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also encrypts 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 with Bob</a:t>
            </a:r>
            <a:r>
              <a:rPr lang="ja-JP" altLang="en-US" sz="2400" dirty="0">
                <a:latin typeface="Gill Sans MT" charset="0"/>
              </a:rPr>
              <a:t>’</a:t>
            </a:r>
            <a:r>
              <a:rPr lang="en-US" altLang="ja-JP" sz="2400" dirty="0">
                <a:latin typeface="Gill Sans MT" charset="0"/>
              </a:rPr>
              <a:t>s public key</a:t>
            </a: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sends both 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(m) and K</a:t>
            </a:r>
            <a:r>
              <a:rPr lang="en-US" sz="2400" baseline="-25000" dirty="0">
                <a:latin typeface="Gill Sans MT" charset="0"/>
              </a:rPr>
              <a:t>B</a:t>
            </a:r>
            <a:r>
              <a:rPr lang="en-US" sz="2400" dirty="0">
                <a:latin typeface="Gill Sans MT" charset="0"/>
              </a:rPr>
              <a:t>(K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) to Bob</a:t>
            </a: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627938" cy="1295400"/>
          </a:xfrm>
        </p:spPr>
        <p:txBody>
          <a:bodyPr/>
          <a:lstStyle/>
          <a:p>
            <a:r>
              <a:rPr lang="en-US" sz="3600" dirty="0"/>
              <a:t>How to achieve confidentiality?</a:t>
            </a:r>
            <a:br>
              <a:rPr lang="en-US" sz="3600" dirty="0"/>
            </a:br>
            <a:r>
              <a:rPr lang="en-US" sz="3600" dirty="0"/>
              <a:t>Approach 3: Use both!</a:t>
            </a:r>
            <a:endParaRPr lang="en-US" sz="3600" dirty="0">
              <a:latin typeface="Gill Sans MT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849017" y="5380672"/>
            <a:ext cx="21252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Modified from the slides accompanying Kurose and Ross, 7</a:t>
            </a:r>
            <a:r>
              <a:rPr lang="en-US" baseline="30000" dirty="0"/>
              <a:t>th</a:t>
            </a:r>
            <a:r>
              <a:rPr lang="en-US" dirty="0"/>
              <a:t> Ed.</a:t>
            </a:r>
          </a:p>
        </p:txBody>
      </p:sp>
      <p:sp>
        <p:nvSpPr>
          <p:cNvPr id="136" name="Text Box 29"/>
          <p:cNvSpPr txBox="1">
            <a:spLocks noChangeArrowheads="1"/>
          </p:cNvSpPr>
          <p:nvPr/>
        </p:nvSpPr>
        <p:spPr bwMode="auto">
          <a:xfrm>
            <a:off x="3877805" y="6127342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+</a:t>
            </a:r>
          </a:p>
        </p:txBody>
      </p:sp>
      <p:pic>
        <p:nvPicPr>
          <p:cNvPr id="70" name="Picture 2" descr="Simple Girl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11" y="2932295"/>
            <a:ext cx="604034" cy="590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1000" y="3852549"/>
            <a:ext cx="361397" cy="353585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3737626" y="4198143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pic>
        <p:nvPicPr>
          <p:cNvPr id="78" name="Picture 4" descr="Smiling Boy by SavanaPric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138" y="2680600"/>
            <a:ext cx="702633" cy="72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TextBox 79"/>
          <p:cNvSpPr txBox="1"/>
          <p:nvPr/>
        </p:nvSpPr>
        <p:spPr>
          <a:xfrm>
            <a:off x="7961683" y="3421608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-29621" y="374036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grpSp>
        <p:nvGrpSpPr>
          <p:cNvPr id="84" name="Group 5"/>
          <p:cNvGrpSpPr>
            <a:grpSpLocks/>
          </p:cNvGrpSpPr>
          <p:nvPr/>
        </p:nvGrpSpPr>
        <p:grpSpPr bwMode="auto">
          <a:xfrm>
            <a:off x="570282" y="1553914"/>
            <a:ext cx="7777163" cy="2827338"/>
            <a:chOff x="400" y="1749"/>
            <a:chExt cx="4899" cy="1781"/>
          </a:xfrm>
        </p:grpSpPr>
        <p:sp>
          <p:nvSpPr>
            <p:cNvPr id="85" name="Freeform 6"/>
            <p:cNvSpPr>
              <a:spLocks/>
            </p:cNvSpPr>
            <p:nvPr/>
          </p:nvSpPr>
          <p:spPr bwMode="auto">
            <a:xfrm>
              <a:off x="2457" y="2479"/>
              <a:ext cx="841" cy="493"/>
            </a:xfrm>
            <a:custGeom>
              <a:avLst/>
              <a:gdLst>
                <a:gd name="T0" fmla="*/ 0 w 2135"/>
                <a:gd name="T1" fmla="*/ 0 h 1662"/>
                <a:gd name="T2" fmla="*/ 0 w 2135"/>
                <a:gd name="T3" fmla="*/ 0 h 1662"/>
                <a:gd name="T4" fmla="*/ 2 w 2135"/>
                <a:gd name="T5" fmla="*/ 0 h 1662"/>
                <a:gd name="T6" fmla="*/ 4 w 2135"/>
                <a:gd name="T7" fmla="*/ 0 h 1662"/>
                <a:gd name="T8" fmla="*/ 7 w 2135"/>
                <a:gd name="T9" fmla="*/ 0 h 1662"/>
                <a:gd name="T10" fmla="*/ 7 w 2135"/>
                <a:gd name="T11" fmla="*/ 1 h 1662"/>
                <a:gd name="T12" fmla="*/ 6 w 2135"/>
                <a:gd name="T13" fmla="*/ 1 h 1662"/>
                <a:gd name="T14" fmla="*/ 3 w 2135"/>
                <a:gd name="T15" fmla="*/ 1 h 1662"/>
                <a:gd name="T16" fmla="*/ 2 w 2135"/>
                <a:gd name="T17" fmla="*/ 1 h 1662"/>
                <a:gd name="T18" fmla="*/ 1 w 2135"/>
                <a:gd name="T19" fmla="*/ 1 h 1662"/>
                <a:gd name="T20" fmla="*/ 0 w 2135"/>
                <a:gd name="T21" fmla="*/ 0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6" name="Line 7"/>
            <p:cNvSpPr>
              <a:spLocks noChangeShapeType="1"/>
            </p:cNvSpPr>
            <p:nvPr/>
          </p:nvSpPr>
          <p:spPr bwMode="auto">
            <a:xfrm>
              <a:off x="637" y="2280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87" name="Picture 8" descr="BS00768_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219" y="1818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8" name="Picture 9" descr="BS00592_[1]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2" y="2428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9" name="Group 10"/>
            <p:cNvGrpSpPr>
              <a:grpSpLocks/>
            </p:cNvGrpSpPr>
            <p:nvPr/>
          </p:nvGrpSpPr>
          <p:grpSpPr bwMode="auto">
            <a:xfrm>
              <a:off x="950" y="1974"/>
              <a:ext cx="475" cy="466"/>
              <a:chOff x="1645" y="256"/>
              <a:chExt cx="475" cy="466"/>
            </a:xfrm>
          </p:grpSpPr>
          <p:sp>
            <p:nvSpPr>
              <p:cNvPr id="182" name="Rectangle 11"/>
              <p:cNvSpPr>
                <a:spLocks noChangeArrowheads="1"/>
              </p:cNvSpPr>
              <p:nvPr/>
            </p:nvSpPr>
            <p:spPr bwMode="auto">
              <a:xfrm>
                <a:off x="1645" y="439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83" name="Text Box 12"/>
              <p:cNvSpPr txBox="1">
                <a:spLocks noChangeArrowheads="1"/>
              </p:cNvSpPr>
              <p:nvPr/>
            </p:nvSpPr>
            <p:spPr bwMode="auto">
              <a:xfrm>
                <a:off x="1654" y="456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184" name="Text Box 13"/>
              <p:cNvSpPr txBox="1">
                <a:spLocks noChangeArrowheads="1"/>
              </p:cNvSpPr>
              <p:nvPr/>
            </p:nvSpPr>
            <p:spPr bwMode="auto">
              <a:xfrm>
                <a:off x="1876" y="256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</p:grpSp>
        <p:grpSp>
          <p:nvGrpSpPr>
            <p:cNvPr id="90" name="Group 14"/>
            <p:cNvGrpSpPr>
              <a:grpSpLocks/>
            </p:cNvGrpSpPr>
            <p:nvPr/>
          </p:nvGrpSpPr>
          <p:grpSpPr bwMode="auto">
            <a:xfrm>
              <a:off x="965" y="2730"/>
              <a:ext cx="475" cy="466"/>
              <a:chOff x="2144" y="3214"/>
              <a:chExt cx="475" cy="466"/>
            </a:xfrm>
          </p:grpSpPr>
          <p:sp>
            <p:nvSpPr>
              <p:cNvPr id="178" name="Rectangle 15"/>
              <p:cNvSpPr>
                <a:spLocks noChangeArrowheads="1"/>
              </p:cNvSpPr>
              <p:nvPr/>
            </p:nvSpPr>
            <p:spPr bwMode="auto">
              <a:xfrm>
                <a:off x="2144" y="3397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79" name="Text Box 16"/>
              <p:cNvSpPr txBox="1">
                <a:spLocks noChangeArrowheads="1"/>
              </p:cNvSpPr>
              <p:nvPr/>
            </p:nvSpPr>
            <p:spPr bwMode="auto">
              <a:xfrm>
                <a:off x="2148" y="3432"/>
                <a:ext cx="43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180" name="Text Box 17"/>
              <p:cNvSpPr txBox="1">
                <a:spLocks noChangeArrowheads="1"/>
              </p:cNvSpPr>
              <p:nvPr/>
            </p:nvSpPr>
            <p:spPr bwMode="auto">
              <a:xfrm>
                <a:off x="2356" y="3214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  <p:sp>
            <p:nvSpPr>
              <p:cNvPr id="181" name="Text Box 18"/>
              <p:cNvSpPr txBox="1">
                <a:spLocks noChangeArrowheads="1"/>
              </p:cNvSpPr>
              <p:nvPr/>
            </p:nvSpPr>
            <p:spPr bwMode="auto">
              <a:xfrm>
                <a:off x="2234" y="3331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grpSp>
          <p:nvGrpSpPr>
            <p:cNvPr id="100" name="Group 19"/>
            <p:cNvGrpSpPr>
              <a:grpSpLocks/>
            </p:cNvGrpSpPr>
            <p:nvPr/>
          </p:nvGrpSpPr>
          <p:grpSpPr bwMode="auto">
            <a:xfrm>
              <a:off x="1792" y="2496"/>
              <a:ext cx="410" cy="327"/>
              <a:chOff x="2935" y="1573"/>
              <a:chExt cx="410" cy="327"/>
            </a:xfrm>
          </p:grpSpPr>
          <p:sp>
            <p:nvSpPr>
              <p:cNvPr id="176" name="Oval 20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77" name="Text Box 21"/>
              <p:cNvSpPr txBox="1">
                <a:spLocks noChangeArrowheads="1"/>
              </p:cNvSpPr>
              <p:nvPr/>
            </p:nvSpPr>
            <p:spPr bwMode="auto">
              <a:xfrm>
                <a:off x="2943" y="1573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grpSp>
          <p:nvGrpSpPr>
            <p:cNvPr id="101" name="Group 22"/>
            <p:cNvGrpSpPr>
              <a:grpSpLocks/>
            </p:cNvGrpSpPr>
            <p:nvPr/>
          </p:nvGrpSpPr>
          <p:grpSpPr bwMode="auto">
            <a:xfrm>
              <a:off x="3688" y="2464"/>
              <a:ext cx="428" cy="327"/>
              <a:chOff x="2935" y="1555"/>
              <a:chExt cx="428" cy="327"/>
            </a:xfrm>
          </p:grpSpPr>
          <p:sp>
            <p:nvSpPr>
              <p:cNvPr id="174" name="Oval 23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75" name="Text Box 24"/>
              <p:cNvSpPr txBox="1">
                <a:spLocks noChangeArrowheads="1"/>
              </p:cNvSpPr>
              <p:nvPr/>
            </p:nvSpPr>
            <p:spPr bwMode="auto">
              <a:xfrm>
                <a:off x="2961" y="1555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102" name="Line 25"/>
            <p:cNvSpPr>
              <a:spLocks noChangeShapeType="1"/>
            </p:cNvSpPr>
            <p:nvPr/>
          </p:nvSpPr>
          <p:spPr bwMode="auto">
            <a:xfrm>
              <a:off x="669" y="3053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7" name="Text Box 26"/>
            <p:cNvSpPr txBox="1">
              <a:spLocks noChangeArrowheads="1"/>
            </p:cNvSpPr>
            <p:nvPr/>
          </p:nvSpPr>
          <p:spPr bwMode="auto">
            <a:xfrm>
              <a:off x="1419" y="2041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  <a:r>
                <a:rPr lang="en-US" sz="1800" dirty="0">
                  <a:latin typeface="Arial" charset="0"/>
                  <a:cs typeface="Arial" charset="0"/>
                </a:rPr>
                <a:t>(m )</a:t>
              </a:r>
            </a:p>
          </p:txBody>
        </p:sp>
        <p:grpSp>
          <p:nvGrpSpPr>
            <p:cNvPr id="108" name="Group 27"/>
            <p:cNvGrpSpPr>
              <a:grpSpLocks/>
            </p:cNvGrpSpPr>
            <p:nvPr/>
          </p:nvGrpSpPr>
          <p:grpSpPr bwMode="auto">
            <a:xfrm>
              <a:off x="1435" y="2979"/>
              <a:ext cx="611" cy="332"/>
              <a:chOff x="3501" y="648"/>
              <a:chExt cx="611" cy="332"/>
            </a:xfrm>
          </p:grpSpPr>
          <p:sp>
            <p:nvSpPr>
              <p:cNvPr id="172" name="Text Box 28"/>
              <p:cNvSpPr txBox="1">
                <a:spLocks noChangeArrowheads="1"/>
              </p:cNvSpPr>
              <p:nvPr/>
            </p:nvSpPr>
            <p:spPr bwMode="auto">
              <a:xfrm>
                <a:off x="3501" y="749"/>
                <a:ext cx="61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 )</a:t>
                </a:r>
              </a:p>
            </p:txBody>
          </p:sp>
          <p:sp>
            <p:nvSpPr>
              <p:cNvPr id="173" name="Text Box 29"/>
              <p:cNvSpPr txBox="1">
                <a:spLocks noChangeArrowheads="1"/>
              </p:cNvSpPr>
              <p:nvPr/>
            </p:nvSpPr>
            <p:spPr bwMode="auto">
              <a:xfrm>
                <a:off x="3584" y="648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109" name="Freeform 30"/>
            <p:cNvSpPr>
              <a:spLocks/>
            </p:cNvSpPr>
            <p:nvPr/>
          </p:nvSpPr>
          <p:spPr bwMode="auto">
            <a:xfrm>
              <a:off x="1426" y="2285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flipV="1">
              <a:off x="1440" y="2802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5" name="Text Box 32"/>
            <p:cNvSpPr txBox="1">
              <a:spLocks noChangeArrowheads="1"/>
            </p:cNvSpPr>
            <p:nvPr/>
          </p:nvSpPr>
          <p:spPr bwMode="auto">
            <a:xfrm>
              <a:off x="400" y="2141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m</a:t>
              </a:r>
            </a:p>
          </p:txBody>
        </p:sp>
        <p:sp>
          <p:nvSpPr>
            <p:cNvPr id="116" name="Text Box 33"/>
            <p:cNvSpPr txBox="1">
              <a:spLocks noChangeArrowheads="1"/>
            </p:cNvSpPr>
            <p:nvPr/>
          </p:nvSpPr>
          <p:spPr bwMode="auto">
            <a:xfrm>
              <a:off x="4325" y="256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117" name="Text Box 34"/>
            <p:cNvSpPr txBox="1">
              <a:spLocks noChangeArrowheads="1"/>
            </p:cNvSpPr>
            <p:nvPr/>
          </p:nvSpPr>
          <p:spPr bwMode="auto">
            <a:xfrm>
              <a:off x="947" y="1749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119" name="Line 35"/>
            <p:cNvSpPr>
              <a:spLocks noChangeShapeType="1"/>
            </p:cNvSpPr>
            <p:nvPr/>
          </p:nvSpPr>
          <p:spPr bwMode="auto">
            <a:xfrm>
              <a:off x="1207" y="1929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21" name="Group 36"/>
            <p:cNvGrpSpPr>
              <a:grpSpLocks/>
            </p:cNvGrpSpPr>
            <p:nvPr/>
          </p:nvGrpSpPr>
          <p:grpSpPr bwMode="auto">
            <a:xfrm>
              <a:off x="943" y="3231"/>
              <a:ext cx="297" cy="299"/>
              <a:chOff x="2643" y="716"/>
              <a:chExt cx="297" cy="299"/>
            </a:xfrm>
          </p:grpSpPr>
          <p:sp>
            <p:nvSpPr>
              <p:cNvPr id="170" name="Text Box 37"/>
              <p:cNvSpPr txBox="1">
                <a:spLocks noChangeArrowheads="1"/>
              </p:cNvSpPr>
              <p:nvPr/>
            </p:nvSpPr>
            <p:spPr bwMode="auto">
              <a:xfrm>
                <a:off x="2643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71" name="Text Box 38"/>
              <p:cNvSpPr txBox="1">
                <a:spLocks noChangeArrowheads="1"/>
              </p:cNvSpPr>
              <p:nvPr/>
            </p:nvSpPr>
            <p:spPr bwMode="auto">
              <a:xfrm>
                <a:off x="2730" y="716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126" name="Line 39"/>
            <p:cNvSpPr>
              <a:spLocks noChangeShapeType="1"/>
            </p:cNvSpPr>
            <p:nvPr/>
          </p:nvSpPr>
          <p:spPr bwMode="auto">
            <a:xfrm>
              <a:off x="1194" y="3213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127" name="Picture 40" descr="BS00768_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250" y="3386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7" name="Line 42"/>
            <p:cNvSpPr>
              <a:spLocks noChangeShapeType="1"/>
            </p:cNvSpPr>
            <p:nvPr/>
          </p:nvSpPr>
          <p:spPr bwMode="auto">
            <a:xfrm flipV="1">
              <a:off x="2058" y="2660"/>
              <a:ext cx="484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1" name="Line 43"/>
            <p:cNvSpPr>
              <a:spLocks noChangeShapeType="1"/>
            </p:cNvSpPr>
            <p:nvPr/>
          </p:nvSpPr>
          <p:spPr bwMode="auto">
            <a:xfrm flipV="1">
              <a:off x="3242" y="2655"/>
              <a:ext cx="4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142" name="Picture 44" descr="BS00592_[1]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4" y="2414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" name="Text Box 45"/>
            <p:cNvSpPr txBox="1">
              <a:spLocks noChangeArrowheads="1"/>
            </p:cNvSpPr>
            <p:nvPr/>
          </p:nvSpPr>
          <p:spPr bwMode="auto">
            <a:xfrm>
              <a:off x="2543" y="2293"/>
              <a:ext cx="60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Internet</a:t>
              </a:r>
            </a:p>
          </p:txBody>
        </p:sp>
        <p:sp>
          <p:nvSpPr>
            <p:cNvPr id="144" name="Freeform 46"/>
            <p:cNvSpPr>
              <a:spLocks/>
            </p:cNvSpPr>
            <p:nvPr/>
          </p:nvSpPr>
          <p:spPr bwMode="auto">
            <a:xfrm flipH="1">
              <a:off x="3799" y="2281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45" name="Group 47"/>
            <p:cNvGrpSpPr>
              <a:grpSpLocks/>
            </p:cNvGrpSpPr>
            <p:nvPr/>
          </p:nvGrpSpPr>
          <p:grpSpPr bwMode="auto">
            <a:xfrm>
              <a:off x="4255" y="1961"/>
              <a:ext cx="475" cy="466"/>
              <a:chOff x="1645" y="256"/>
              <a:chExt cx="475" cy="466"/>
            </a:xfrm>
          </p:grpSpPr>
          <p:sp>
            <p:nvSpPr>
              <p:cNvPr id="167" name="Rectangle 48"/>
              <p:cNvSpPr>
                <a:spLocks noChangeArrowheads="1"/>
              </p:cNvSpPr>
              <p:nvPr/>
            </p:nvSpPr>
            <p:spPr bwMode="auto">
              <a:xfrm>
                <a:off x="1645" y="439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68" name="Text Box 49"/>
              <p:cNvSpPr txBox="1">
                <a:spLocks noChangeArrowheads="1"/>
              </p:cNvSpPr>
              <p:nvPr/>
            </p:nvSpPr>
            <p:spPr bwMode="auto">
              <a:xfrm>
                <a:off x="1654" y="456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169" name="Text Box 50"/>
              <p:cNvSpPr txBox="1">
                <a:spLocks noChangeArrowheads="1"/>
              </p:cNvSpPr>
              <p:nvPr/>
            </p:nvSpPr>
            <p:spPr bwMode="auto">
              <a:xfrm>
                <a:off x="1876" y="256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</p:grpSp>
        <p:sp>
          <p:nvSpPr>
            <p:cNvPr id="146" name="Freeform 51"/>
            <p:cNvSpPr>
              <a:spLocks/>
            </p:cNvSpPr>
            <p:nvPr/>
          </p:nvSpPr>
          <p:spPr bwMode="auto">
            <a:xfrm flipH="1" flipV="1">
              <a:off x="3813" y="2807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47" name="Group 52"/>
            <p:cNvGrpSpPr>
              <a:grpSpLocks/>
            </p:cNvGrpSpPr>
            <p:nvPr/>
          </p:nvGrpSpPr>
          <p:grpSpPr bwMode="auto">
            <a:xfrm>
              <a:off x="4270" y="2725"/>
              <a:ext cx="475" cy="466"/>
              <a:chOff x="2144" y="3214"/>
              <a:chExt cx="475" cy="466"/>
            </a:xfrm>
          </p:grpSpPr>
          <p:sp>
            <p:nvSpPr>
              <p:cNvPr id="163" name="Rectangle 53"/>
              <p:cNvSpPr>
                <a:spLocks noChangeArrowheads="1"/>
              </p:cNvSpPr>
              <p:nvPr/>
            </p:nvSpPr>
            <p:spPr bwMode="auto">
              <a:xfrm>
                <a:off x="2144" y="3397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" name="Text Box 54"/>
              <p:cNvSpPr txBox="1">
                <a:spLocks noChangeArrowheads="1"/>
              </p:cNvSpPr>
              <p:nvPr/>
            </p:nvSpPr>
            <p:spPr bwMode="auto">
              <a:xfrm>
                <a:off x="2148" y="3432"/>
                <a:ext cx="43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165" name="Text Box 55"/>
              <p:cNvSpPr txBox="1">
                <a:spLocks noChangeArrowheads="1"/>
              </p:cNvSpPr>
              <p:nvPr/>
            </p:nvSpPr>
            <p:spPr bwMode="auto">
              <a:xfrm>
                <a:off x="2356" y="3214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  <p:sp>
            <p:nvSpPr>
              <p:cNvPr id="166" name="Text Box 56"/>
              <p:cNvSpPr txBox="1">
                <a:spLocks noChangeArrowheads="1"/>
              </p:cNvSpPr>
              <p:nvPr/>
            </p:nvSpPr>
            <p:spPr bwMode="auto">
              <a:xfrm>
                <a:off x="2239" y="3331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148" name="Line 57"/>
            <p:cNvSpPr>
              <a:spLocks noChangeShapeType="1"/>
            </p:cNvSpPr>
            <p:nvPr/>
          </p:nvSpPr>
          <p:spPr bwMode="auto">
            <a:xfrm>
              <a:off x="4353" y="2450"/>
              <a:ext cx="18" cy="4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149" name="Picture 58" descr="BS00768_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583" y="2633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50" name="Group 59"/>
            <p:cNvGrpSpPr>
              <a:grpSpLocks/>
            </p:cNvGrpSpPr>
            <p:nvPr/>
          </p:nvGrpSpPr>
          <p:grpSpPr bwMode="auto">
            <a:xfrm>
              <a:off x="4119" y="3226"/>
              <a:ext cx="285" cy="299"/>
              <a:chOff x="2643" y="716"/>
              <a:chExt cx="285" cy="299"/>
            </a:xfrm>
          </p:grpSpPr>
          <p:sp>
            <p:nvSpPr>
              <p:cNvPr id="161" name="Text Box 60"/>
              <p:cNvSpPr txBox="1">
                <a:spLocks noChangeArrowheads="1"/>
              </p:cNvSpPr>
              <p:nvPr/>
            </p:nvSpPr>
            <p:spPr bwMode="auto">
              <a:xfrm>
                <a:off x="2643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62" name="Text Box 61"/>
              <p:cNvSpPr txBox="1">
                <a:spLocks noChangeArrowheads="1"/>
              </p:cNvSpPr>
              <p:nvPr/>
            </p:nvSpPr>
            <p:spPr bwMode="auto">
              <a:xfrm>
                <a:off x="2735" y="716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151" name="Line 62"/>
            <p:cNvSpPr>
              <a:spLocks noChangeShapeType="1"/>
            </p:cNvSpPr>
            <p:nvPr/>
          </p:nvSpPr>
          <p:spPr bwMode="auto">
            <a:xfrm>
              <a:off x="4370" y="3208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152" name="Picture 63" descr="BS00768_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426" y="3381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" name="Text Box 64"/>
            <p:cNvSpPr txBox="1">
              <a:spLocks noChangeArrowheads="1"/>
            </p:cNvSpPr>
            <p:nvPr/>
          </p:nvSpPr>
          <p:spPr bwMode="auto">
            <a:xfrm>
              <a:off x="425" y="293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154" name="Line 65"/>
            <p:cNvSpPr>
              <a:spLocks noChangeShapeType="1"/>
            </p:cNvSpPr>
            <p:nvPr/>
          </p:nvSpPr>
          <p:spPr bwMode="auto">
            <a:xfrm>
              <a:off x="4737" y="2284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5" name="Text Box 66"/>
            <p:cNvSpPr txBox="1">
              <a:spLocks noChangeArrowheads="1"/>
            </p:cNvSpPr>
            <p:nvPr/>
          </p:nvSpPr>
          <p:spPr bwMode="auto">
            <a:xfrm>
              <a:off x="5048" y="2154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m</a:t>
              </a:r>
            </a:p>
          </p:txBody>
        </p:sp>
        <p:sp>
          <p:nvSpPr>
            <p:cNvPr id="157" name="Text Box 68"/>
            <p:cNvSpPr txBox="1">
              <a:spLocks noChangeArrowheads="1"/>
            </p:cNvSpPr>
            <p:nvPr/>
          </p:nvSpPr>
          <p:spPr bwMode="auto">
            <a:xfrm>
              <a:off x="3664" y="2036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  <a:r>
                <a:rPr lang="en-US" sz="1800" dirty="0">
                  <a:latin typeface="Arial" charset="0"/>
                  <a:cs typeface="Arial" charset="0"/>
                </a:rPr>
                <a:t>(m )</a:t>
              </a:r>
            </a:p>
          </p:txBody>
        </p:sp>
        <p:grpSp>
          <p:nvGrpSpPr>
            <p:cNvPr id="158" name="Group 69"/>
            <p:cNvGrpSpPr>
              <a:grpSpLocks/>
            </p:cNvGrpSpPr>
            <p:nvPr/>
          </p:nvGrpSpPr>
          <p:grpSpPr bwMode="auto">
            <a:xfrm>
              <a:off x="3533" y="2965"/>
              <a:ext cx="611" cy="332"/>
              <a:chOff x="3501" y="648"/>
              <a:chExt cx="611" cy="332"/>
            </a:xfrm>
          </p:grpSpPr>
          <p:sp>
            <p:nvSpPr>
              <p:cNvPr id="159" name="Text Box 70"/>
              <p:cNvSpPr txBox="1">
                <a:spLocks noChangeArrowheads="1"/>
              </p:cNvSpPr>
              <p:nvPr/>
            </p:nvSpPr>
            <p:spPr bwMode="auto">
              <a:xfrm>
                <a:off x="3501" y="749"/>
                <a:ext cx="61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 )</a:t>
                </a:r>
              </a:p>
            </p:txBody>
          </p:sp>
          <p:sp>
            <p:nvSpPr>
              <p:cNvPr id="160" name="Text Box 71"/>
              <p:cNvSpPr txBox="1">
                <a:spLocks noChangeArrowheads="1"/>
              </p:cNvSpPr>
              <p:nvPr/>
            </p:nvSpPr>
            <p:spPr bwMode="auto">
              <a:xfrm>
                <a:off x="3584" y="648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</p:grpSp>
      <p:sp>
        <p:nvSpPr>
          <p:cNvPr id="82" name="Freeform 81"/>
          <p:cNvSpPr/>
          <p:nvPr/>
        </p:nvSpPr>
        <p:spPr bwMode="auto">
          <a:xfrm>
            <a:off x="3877805" y="3044824"/>
            <a:ext cx="444959" cy="737394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879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627938" cy="1295400"/>
          </a:xfrm>
        </p:spPr>
        <p:txBody>
          <a:bodyPr/>
          <a:lstStyle/>
          <a:p>
            <a:r>
              <a:rPr lang="en-US" sz="3600" dirty="0"/>
              <a:t>How to achieve confidentiality?</a:t>
            </a:r>
            <a:br>
              <a:rPr lang="en-US" sz="3600" dirty="0"/>
            </a:br>
            <a:r>
              <a:rPr lang="en-US" sz="3600" dirty="0"/>
              <a:t>Approach 3: Use both!</a:t>
            </a:r>
            <a:endParaRPr lang="en-US" sz="3600" dirty="0">
              <a:latin typeface="Gill Sans MT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849017" y="5380672"/>
            <a:ext cx="21252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Modified from the slides accompanying Kurose and Ross, 7</a:t>
            </a:r>
            <a:r>
              <a:rPr lang="en-US" baseline="30000" dirty="0"/>
              <a:t>th</a:t>
            </a:r>
            <a:r>
              <a:rPr lang="en-US" dirty="0"/>
              <a:t> Ed.</a:t>
            </a:r>
          </a:p>
        </p:txBody>
      </p:sp>
      <p:pic>
        <p:nvPicPr>
          <p:cNvPr id="70" name="Picture 2" descr="Simple Girl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11" y="2932295"/>
            <a:ext cx="604034" cy="590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1000" y="3852549"/>
            <a:ext cx="361397" cy="353585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3737626" y="4198143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pic>
        <p:nvPicPr>
          <p:cNvPr id="78" name="Picture 4" descr="Smiling Boy by SavanaPric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138" y="2680600"/>
            <a:ext cx="702633" cy="72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TextBox 79"/>
          <p:cNvSpPr txBox="1"/>
          <p:nvPr/>
        </p:nvSpPr>
        <p:spPr>
          <a:xfrm>
            <a:off x="7961683" y="3421608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-29621" y="374036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grpSp>
        <p:nvGrpSpPr>
          <p:cNvPr id="84" name="Group 5"/>
          <p:cNvGrpSpPr>
            <a:grpSpLocks/>
          </p:cNvGrpSpPr>
          <p:nvPr/>
        </p:nvGrpSpPr>
        <p:grpSpPr bwMode="auto">
          <a:xfrm>
            <a:off x="570282" y="1553914"/>
            <a:ext cx="7777163" cy="2827338"/>
            <a:chOff x="400" y="1749"/>
            <a:chExt cx="4899" cy="1781"/>
          </a:xfrm>
        </p:grpSpPr>
        <p:sp>
          <p:nvSpPr>
            <p:cNvPr id="85" name="Freeform 6"/>
            <p:cNvSpPr>
              <a:spLocks/>
            </p:cNvSpPr>
            <p:nvPr/>
          </p:nvSpPr>
          <p:spPr bwMode="auto">
            <a:xfrm>
              <a:off x="2457" y="2479"/>
              <a:ext cx="841" cy="493"/>
            </a:xfrm>
            <a:custGeom>
              <a:avLst/>
              <a:gdLst>
                <a:gd name="T0" fmla="*/ 0 w 2135"/>
                <a:gd name="T1" fmla="*/ 0 h 1662"/>
                <a:gd name="T2" fmla="*/ 0 w 2135"/>
                <a:gd name="T3" fmla="*/ 0 h 1662"/>
                <a:gd name="T4" fmla="*/ 2 w 2135"/>
                <a:gd name="T5" fmla="*/ 0 h 1662"/>
                <a:gd name="T6" fmla="*/ 4 w 2135"/>
                <a:gd name="T7" fmla="*/ 0 h 1662"/>
                <a:gd name="T8" fmla="*/ 7 w 2135"/>
                <a:gd name="T9" fmla="*/ 0 h 1662"/>
                <a:gd name="T10" fmla="*/ 7 w 2135"/>
                <a:gd name="T11" fmla="*/ 1 h 1662"/>
                <a:gd name="T12" fmla="*/ 6 w 2135"/>
                <a:gd name="T13" fmla="*/ 1 h 1662"/>
                <a:gd name="T14" fmla="*/ 3 w 2135"/>
                <a:gd name="T15" fmla="*/ 1 h 1662"/>
                <a:gd name="T16" fmla="*/ 2 w 2135"/>
                <a:gd name="T17" fmla="*/ 1 h 1662"/>
                <a:gd name="T18" fmla="*/ 1 w 2135"/>
                <a:gd name="T19" fmla="*/ 1 h 1662"/>
                <a:gd name="T20" fmla="*/ 0 w 2135"/>
                <a:gd name="T21" fmla="*/ 0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6" name="Line 7"/>
            <p:cNvSpPr>
              <a:spLocks noChangeShapeType="1"/>
            </p:cNvSpPr>
            <p:nvPr/>
          </p:nvSpPr>
          <p:spPr bwMode="auto">
            <a:xfrm>
              <a:off x="637" y="2280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87" name="Picture 8" descr="BS00768_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219" y="1818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8" name="Picture 9" descr="BS00592_[1]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2" y="2428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9" name="Group 10"/>
            <p:cNvGrpSpPr>
              <a:grpSpLocks/>
            </p:cNvGrpSpPr>
            <p:nvPr/>
          </p:nvGrpSpPr>
          <p:grpSpPr bwMode="auto">
            <a:xfrm>
              <a:off x="950" y="1974"/>
              <a:ext cx="475" cy="466"/>
              <a:chOff x="1645" y="256"/>
              <a:chExt cx="475" cy="466"/>
            </a:xfrm>
          </p:grpSpPr>
          <p:sp>
            <p:nvSpPr>
              <p:cNvPr id="182" name="Rectangle 11"/>
              <p:cNvSpPr>
                <a:spLocks noChangeArrowheads="1"/>
              </p:cNvSpPr>
              <p:nvPr/>
            </p:nvSpPr>
            <p:spPr bwMode="auto">
              <a:xfrm>
                <a:off x="1645" y="439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83" name="Text Box 12"/>
              <p:cNvSpPr txBox="1">
                <a:spLocks noChangeArrowheads="1"/>
              </p:cNvSpPr>
              <p:nvPr/>
            </p:nvSpPr>
            <p:spPr bwMode="auto">
              <a:xfrm>
                <a:off x="1654" y="456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184" name="Text Box 13"/>
              <p:cNvSpPr txBox="1">
                <a:spLocks noChangeArrowheads="1"/>
              </p:cNvSpPr>
              <p:nvPr/>
            </p:nvSpPr>
            <p:spPr bwMode="auto">
              <a:xfrm>
                <a:off x="1876" y="256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</p:grpSp>
        <p:grpSp>
          <p:nvGrpSpPr>
            <p:cNvPr id="90" name="Group 14"/>
            <p:cNvGrpSpPr>
              <a:grpSpLocks/>
            </p:cNvGrpSpPr>
            <p:nvPr/>
          </p:nvGrpSpPr>
          <p:grpSpPr bwMode="auto">
            <a:xfrm>
              <a:off x="965" y="2730"/>
              <a:ext cx="475" cy="466"/>
              <a:chOff x="2144" y="3214"/>
              <a:chExt cx="475" cy="466"/>
            </a:xfrm>
          </p:grpSpPr>
          <p:sp>
            <p:nvSpPr>
              <p:cNvPr id="178" name="Rectangle 15"/>
              <p:cNvSpPr>
                <a:spLocks noChangeArrowheads="1"/>
              </p:cNvSpPr>
              <p:nvPr/>
            </p:nvSpPr>
            <p:spPr bwMode="auto">
              <a:xfrm>
                <a:off x="2144" y="3397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79" name="Text Box 16"/>
              <p:cNvSpPr txBox="1">
                <a:spLocks noChangeArrowheads="1"/>
              </p:cNvSpPr>
              <p:nvPr/>
            </p:nvSpPr>
            <p:spPr bwMode="auto">
              <a:xfrm>
                <a:off x="2148" y="3432"/>
                <a:ext cx="43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180" name="Text Box 17"/>
              <p:cNvSpPr txBox="1">
                <a:spLocks noChangeArrowheads="1"/>
              </p:cNvSpPr>
              <p:nvPr/>
            </p:nvSpPr>
            <p:spPr bwMode="auto">
              <a:xfrm>
                <a:off x="2356" y="3214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  <p:sp>
            <p:nvSpPr>
              <p:cNvPr id="181" name="Text Box 18"/>
              <p:cNvSpPr txBox="1">
                <a:spLocks noChangeArrowheads="1"/>
              </p:cNvSpPr>
              <p:nvPr/>
            </p:nvSpPr>
            <p:spPr bwMode="auto">
              <a:xfrm>
                <a:off x="2234" y="3331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grpSp>
          <p:nvGrpSpPr>
            <p:cNvPr id="100" name="Group 19"/>
            <p:cNvGrpSpPr>
              <a:grpSpLocks/>
            </p:cNvGrpSpPr>
            <p:nvPr/>
          </p:nvGrpSpPr>
          <p:grpSpPr bwMode="auto">
            <a:xfrm>
              <a:off x="1792" y="2496"/>
              <a:ext cx="410" cy="327"/>
              <a:chOff x="2935" y="1573"/>
              <a:chExt cx="410" cy="327"/>
            </a:xfrm>
          </p:grpSpPr>
          <p:sp>
            <p:nvSpPr>
              <p:cNvPr id="176" name="Oval 20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77" name="Text Box 21"/>
              <p:cNvSpPr txBox="1">
                <a:spLocks noChangeArrowheads="1"/>
              </p:cNvSpPr>
              <p:nvPr/>
            </p:nvSpPr>
            <p:spPr bwMode="auto">
              <a:xfrm>
                <a:off x="2943" y="1573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grpSp>
          <p:nvGrpSpPr>
            <p:cNvPr id="101" name="Group 22"/>
            <p:cNvGrpSpPr>
              <a:grpSpLocks/>
            </p:cNvGrpSpPr>
            <p:nvPr/>
          </p:nvGrpSpPr>
          <p:grpSpPr bwMode="auto">
            <a:xfrm>
              <a:off x="3688" y="2464"/>
              <a:ext cx="428" cy="327"/>
              <a:chOff x="2935" y="1555"/>
              <a:chExt cx="428" cy="327"/>
            </a:xfrm>
          </p:grpSpPr>
          <p:sp>
            <p:nvSpPr>
              <p:cNvPr id="174" name="Oval 23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75" name="Text Box 24"/>
              <p:cNvSpPr txBox="1">
                <a:spLocks noChangeArrowheads="1"/>
              </p:cNvSpPr>
              <p:nvPr/>
            </p:nvSpPr>
            <p:spPr bwMode="auto">
              <a:xfrm>
                <a:off x="2961" y="1555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102" name="Line 25"/>
            <p:cNvSpPr>
              <a:spLocks noChangeShapeType="1"/>
            </p:cNvSpPr>
            <p:nvPr/>
          </p:nvSpPr>
          <p:spPr bwMode="auto">
            <a:xfrm>
              <a:off x="669" y="3053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7" name="Text Box 26"/>
            <p:cNvSpPr txBox="1">
              <a:spLocks noChangeArrowheads="1"/>
            </p:cNvSpPr>
            <p:nvPr/>
          </p:nvSpPr>
          <p:spPr bwMode="auto">
            <a:xfrm>
              <a:off x="1419" y="2041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  <a:r>
                <a:rPr lang="en-US" sz="1800" dirty="0">
                  <a:latin typeface="Arial" charset="0"/>
                  <a:cs typeface="Arial" charset="0"/>
                </a:rPr>
                <a:t>(m )</a:t>
              </a:r>
            </a:p>
          </p:txBody>
        </p:sp>
        <p:grpSp>
          <p:nvGrpSpPr>
            <p:cNvPr id="108" name="Group 27"/>
            <p:cNvGrpSpPr>
              <a:grpSpLocks/>
            </p:cNvGrpSpPr>
            <p:nvPr/>
          </p:nvGrpSpPr>
          <p:grpSpPr bwMode="auto">
            <a:xfrm>
              <a:off x="1435" y="2979"/>
              <a:ext cx="611" cy="332"/>
              <a:chOff x="3501" y="648"/>
              <a:chExt cx="611" cy="332"/>
            </a:xfrm>
          </p:grpSpPr>
          <p:sp>
            <p:nvSpPr>
              <p:cNvPr id="172" name="Text Box 28"/>
              <p:cNvSpPr txBox="1">
                <a:spLocks noChangeArrowheads="1"/>
              </p:cNvSpPr>
              <p:nvPr/>
            </p:nvSpPr>
            <p:spPr bwMode="auto">
              <a:xfrm>
                <a:off x="3501" y="749"/>
                <a:ext cx="61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 )</a:t>
                </a:r>
              </a:p>
            </p:txBody>
          </p:sp>
          <p:sp>
            <p:nvSpPr>
              <p:cNvPr id="173" name="Text Box 29"/>
              <p:cNvSpPr txBox="1">
                <a:spLocks noChangeArrowheads="1"/>
              </p:cNvSpPr>
              <p:nvPr/>
            </p:nvSpPr>
            <p:spPr bwMode="auto">
              <a:xfrm>
                <a:off x="3584" y="648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109" name="Freeform 30"/>
            <p:cNvSpPr>
              <a:spLocks/>
            </p:cNvSpPr>
            <p:nvPr/>
          </p:nvSpPr>
          <p:spPr bwMode="auto">
            <a:xfrm>
              <a:off x="1426" y="2285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flipV="1">
              <a:off x="1440" y="2802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5" name="Text Box 32"/>
            <p:cNvSpPr txBox="1">
              <a:spLocks noChangeArrowheads="1"/>
            </p:cNvSpPr>
            <p:nvPr/>
          </p:nvSpPr>
          <p:spPr bwMode="auto">
            <a:xfrm>
              <a:off x="400" y="2141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m</a:t>
              </a:r>
            </a:p>
          </p:txBody>
        </p:sp>
        <p:sp>
          <p:nvSpPr>
            <p:cNvPr id="116" name="Text Box 33"/>
            <p:cNvSpPr txBox="1">
              <a:spLocks noChangeArrowheads="1"/>
            </p:cNvSpPr>
            <p:nvPr/>
          </p:nvSpPr>
          <p:spPr bwMode="auto">
            <a:xfrm>
              <a:off x="4325" y="256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117" name="Text Box 34"/>
            <p:cNvSpPr txBox="1">
              <a:spLocks noChangeArrowheads="1"/>
            </p:cNvSpPr>
            <p:nvPr/>
          </p:nvSpPr>
          <p:spPr bwMode="auto">
            <a:xfrm>
              <a:off x="947" y="1749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119" name="Line 35"/>
            <p:cNvSpPr>
              <a:spLocks noChangeShapeType="1"/>
            </p:cNvSpPr>
            <p:nvPr/>
          </p:nvSpPr>
          <p:spPr bwMode="auto">
            <a:xfrm>
              <a:off x="1207" y="1929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21" name="Group 36"/>
            <p:cNvGrpSpPr>
              <a:grpSpLocks/>
            </p:cNvGrpSpPr>
            <p:nvPr/>
          </p:nvGrpSpPr>
          <p:grpSpPr bwMode="auto">
            <a:xfrm>
              <a:off x="943" y="3231"/>
              <a:ext cx="297" cy="299"/>
              <a:chOff x="2643" y="716"/>
              <a:chExt cx="297" cy="299"/>
            </a:xfrm>
          </p:grpSpPr>
          <p:sp>
            <p:nvSpPr>
              <p:cNvPr id="170" name="Text Box 37"/>
              <p:cNvSpPr txBox="1">
                <a:spLocks noChangeArrowheads="1"/>
              </p:cNvSpPr>
              <p:nvPr/>
            </p:nvSpPr>
            <p:spPr bwMode="auto">
              <a:xfrm>
                <a:off x="2643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71" name="Text Box 38"/>
              <p:cNvSpPr txBox="1">
                <a:spLocks noChangeArrowheads="1"/>
              </p:cNvSpPr>
              <p:nvPr/>
            </p:nvSpPr>
            <p:spPr bwMode="auto">
              <a:xfrm>
                <a:off x="2730" y="716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126" name="Line 39"/>
            <p:cNvSpPr>
              <a:spLocks noChangeShapeType="1"/>
            </p:cNvSpPr>
            <p:nvPr/>
          </p:nvSpPr>
          <p:spPr bwMode="auto">
            <a:xfrm>
              <a:off x="1194" y="3213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127" name="Picture 40" descr="BS00768_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250" y="3386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7" name="Line 42"/>
            <p:cNvSpPr>
              <a:spLocks noChangeShapeType="1"/>
            </p:cNvSpPr>
            <p:nvPr/>
          </p:nvSpPr>
          <p:spPr bwMode="auto">
            <a:xfrm flipV="1">
              <a:off x="2058" y="2660"/>
              <a:ext cx="484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1" name="Line 43"/>
            <p:cNvSpPr>
              <a:spLocks noChangeShapeType="1"/>
            </p:cNvSpPr>
            <p:nvPr/>
          </p:nvSpPr>
          <p:spPr bwMode="auto">
            <a:xfrm flipV="1">
              <a:off x="3242" y="2655"/>
              <a:ext cx="4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142" name="Picture 44" descr="BS00592_[1]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4" y="2414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" name="Text Box 45"/>
            <p:cNvSpPr txBox="1">
              <a:spLocks noChangeArrowheads="1"/>
            </p:cNvSpPr>
            <p:nvPr/>
          </p:nvSpPr>
          <p:spPr bwMode="auto">
            <a:xfrm>
              <a:off x="2543" y="2293"/>
              <a:ext cx="60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Internet</a:t>
              </a:r>
            </a:p>
          </p:txBody>
        </p:sp>
        <p:sp>
          <p:nvSpPr>
            <p:cNvPr id="144" name="Freeform 46"/>
            <p:cNvSpPr>
              <a:spLocks/>
            </p:cNvSpPr>
            <p:nvPr/>
          </p:nvSpPr>
          <p:spPr bwMode="auto">
            <a:xfrm flipH="1">
              <a:off x="3799" y="2281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45" name="Group 47"/>
            <p:cNvGrpSpPr>
              <a:grpSpLocks/>
            </p:cNvGrpSpPr>
            <p:nvPr/>
          </p:nvGrpSpPr>
          <p:grpSpPr bwMode="auto">
            <a:xfrm>
              <a:off x="4255" y="1961"/>
              <a:ext cx="475" cy="466"/>
              <a:chOff x="1645" y="256"/>
              <a:chExt cx="475" cy="466"/>
            </a:xfrm>
          </p:grpSpPr>
          <p:sp>
            <p:nvSpPr>
              <p:cNvPr id="167" name="Rectangle 48"/>
              <p:cNvSpPr>
                <a:spLocks noChangeArrowheads="1"/>
              </p:cNvSpPr>
              <p:nvPr/>
            </p:nvSpPr>
            <p:spPr bwMode="auto">
              <a:xfrm>
                <a:off x="1645" y="439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68" name="Text Box 49"/>
              <p:cNvSpPr txBox="1">
                <a:spLocks noChangeArrowheads="1"/>
              </p:cNvSpPr>
              <p:nvPr/>
            </p:nvSpPr>
            <p:spPr bwMode="auto">
              <a:xfrm>
                <a:off x="1654" y="456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169" name="Text Box 50"/>
              <p:cNvSpPr txBox="1">
                <a:spLocks noChangeArrowheads="1"/>
              </p:cNvSpPr>
              <p:nvPr/>
            </p:nvSpPr>
            <p:spPr bwMode="auto">
              <a:xfrm>
                <a:off x="1876" y="256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</p:grpSp>
        <p:sp>
          <p:nvSpPr>
            <p:cNvPr id="146" name="Freeform 51"/>
            <p:cNvSpPr>
              <a:spLocks/>
            </p:cNvSpPr>
            <p:nvPr/>
          </p:nvSpPr>
          <p:spPr bwMode="auto">
            <a:xfrm flipH="1" flipV="1">
              <a:off x="3813" y="2807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47" name="Group 52"/>
            <p:cNvGrpSpPr>
              <a:grpSpLocks/>
            </p:cNvGrpSpPr>
            <p:nvPr/>
          </p:nvGrpSpPr>
          <p:grpSpPr bwMode="auto">
            <a:xfrm>
              <a:off x="4270" y="2725"/>
              <a:ext cx="475" cy="466"/>
              <a:chOff x="2144" y="3214"/>
              <a:chExt cx="475" cy="466"/>
            </a:xfrm>
          </p:grpSpPr>
          <p:sp>
            <p:nvSpPr>
              <p:cNvPr id="163" name="Rectangle 53"/>
              <p:cNvSpPr>
                <a:spLocks noChangeArrowheads="1"/>
              </p:cNvSpPr>
              <p:nvPr/>
            </p:nvSpPr>
            <p:spPr bwMode="auto">
              <a:xfrm>
                <a:off x="2144" y="3397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" name="Text Box 54"/>
              <p:cNvSpPr txBox="1">
                <a:spLocks noChangeArrowheads="1"/>
              </p:cNvSpPr>
              <p:nvPr/>
            </p:nvSpPr>
            <p:spPr bwMode="auto">
              <a:xfrm>
                <a:off x="2148" y="3432"/>
                <a:ext cx="43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165" name="Text Box 55"/>
              <p:cNvSpPr txBox="1">
                <a:spLocks noChangeArrowheads="1"/>
              </p:cNvSpPr>
              <p:nvPr/>
            </p:nvSpPr>
            <p:spPr bwMode="auto">
              <a:xfrm>
                <a:off x="2356" y="3214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  <p:sp>
            <p:nvSpPr>
              <p:cNvPr id="166" name="Text Box 56"/>
              <p:cNvSpPr txBox="1">
                <a:spLocks noChangeArrowheads="1"/>
              </p:cNvSpPr>
              <p:nvPr/>
            </p:nvSpPr>
            <p:spPr bwMode="auto">
              <a:xfrm>
                <a:off x="2239" y="3331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148" name="Line 57"/>
            <p:cNvSpPr>
              <a:spLocks noChangeShapeType="1"/>
            </p:cNvSpPr>
            <p:nvPr/>
          </p:nvSpPr>
          <p:spPr bwMode="auto">
            <a:xfrm>
              <a:off x="4353" y="2450"/>
              <a:ext cx="18" cy="4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149" name="Picture 58" descr="BS00768_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583" y="2633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50" name="Group 59"/>
            <p:cNvGrpSpPr>
              <a:grpSpLocks/>
            </p:cNvGrpSpPr>
            <p:nvPr/>
          </p:nvGrpSpPr>
          <p:grpSpPr bwMode="auto">
            <a:xfrm>
              <a:off x="4119" y="3226"/>
              <a:ext cx="285" cy="299"/>
              <a:chOff x="2643" y="716"/>
              <a:chExt cx="285" cy="299"/>
            </a:xfrm>
          </p:grpSpPr>
          <p:sp>
            <p:nvSpPr>
              <p:cNvPr id="161" name="Text Box 60"/>
              <p:cNvSpPr txBox="1">
                <a:spLocks noChangeArrowheads="1"/>
              </p:cNvSpPr>
              <p:nvPr/>
            </p:nvSpPr>
            <p:spPr bwMode="auto">
              <a:xfrm>
                <a:off x="2643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62" name="Text Box 61"/>
              <p:cNvSpPr txBox="1">
                <a:spLocks noChangeArrowheads="1"/>
              </p:cNvSpPr>
              <p:nvPr/>
            </p:nvSpPr>
            <p:spPr bwMode="auto">
              <a:xfrm>
                <a:off x="2735" y="716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151" name="Line 62"/>
            <p:cNvSpPr>
              <a:spLocks noChangeShapeType="1"/>
            </p:cNvSpPr>
            <p:nvPr/>
          </p:nvSpPr>
          <p:spPr bwMode="auto">
            <a:xfrm>
              <a:off x="4370" y="3208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152" name="Picture 63" descr="BS00768_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426" y="3381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" name="Text Box 64"/>
            <p:cNvSpPr txBox="1">
              <a:spLocks noChangeArrowheads="1"/>
            </p:cNvSpPr>
            <p:nvPr/>
          </p:nvSpPr>
          <p:spPr bwMode="auto">
            <a:xfrm>
              <a:off x="425" y="293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154" name="Line 65"/>
            <p:cNvSpPr>
              <a:spLocks noChangeShapeType="1"/>
            </p:cNvSpPr>
            <p:nvPr/>
          </p:nvSpPr>
          <p:spPr bwMode="auto">
            <a:xfrm>
              <a:off x="4737" y="2284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5" name="Text Box 66"/>
            <p:cNvSpPr txBox="1">
              <a:spLocks noChangeArrowheads="1"/>
            </p:cNvSpPr>
            <p:nvPr/>
          </p:nvSpPr>
          <p:spPr bwMode="auto">
            <a:xfrm>
              <a:off x="5048" y="2154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m</a:t>
              </a:r>
            </a:p>
          </p:txBody>
        </p:sp>
        <p:sp>
          <p:nvSpPr>
            <p:cNvPr id="157" name="Text Box 68"/>
            <p:cNvSpPr txBox="1">
              <a:spLocks noChangeArrowheads="1"/>
            </p:cNvSpPr>
            <p:nvPr/>
          </p:nvSpPr>
          <p:spPr bwMode="auto">
            <a:xfrm>
              <a:off x="3664" y="2036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  <a:r>
                <a:rPr lang="en-US" sz="1800" dirty="0">
                  <a:latin typeface="Arial" charset="0"/>
                  <a:cs typeface="Arial" charset="0"/>
                </a:rPr>
                <a:t>(m )</a:t>
              </a:r>
            </a:p>
          </p:txBody>
        </p:sp>
        <p:grpSp>
          <p:nvGrpSpPr>
            <p:cNvPr id="158" name="Group 69"/>
            <p:cNvGrpSpPr>
              <a:grpSpLocks/>
            </p:cNvGrpSpPr>
            <p:nvPr/>
          </p:nvGrpSpPr>
          <p:grpSpPr bwMode="auto">
            <a:xfrm>
              <a:off x="3533" y="2965"/>
              <a:ext cx="611" cy="332"/>
              <a:chOff x="3501" y="648"/>
              <a:chExt cx="611" cy="332"/>
            </a:xfrm>
          </p:grpSpPr>
          <p:sp>
            <p:nvSpPr>
              <p:cNvPr id="159" name="Text Box 70"/>
              <p:cNvSpPr txBox="1">
                <a:spLocks noChangeArrowheads="1"/>
              </p:cNvSpPr>
              <p:nvPr/>
            </p:nvSpPr>
            <p:spPr bwMode="auto">
              <a:xfrm>
                <a:off x="3501" y="749"/>
                <a:ext cx="61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 )</a:t>
                </a:r>
              </a:p>
            </p:txBody>
          </p:sp>
          <p:sp>
            <p:nvSpPr>
              <p:cNvPr id="160" name="Text Box 71"/>
              <p:cNvSpPr txBox="1">
                <a:spLocks noChangeArrowheads="1"/>
              </p:cNvSpPr>
              <p:nvPr/>
            </p:nvSpPr>
            <p:spPr bwMode="auto">
              <a:xfrm>
                <a:off x="3584" y="648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</p:grpSp>
      <p:sp>
        <p:nvSpPr>
          <p:cNvPr id="82" name="Freeform 81"/>
          <p:cNvSpPr/>
          <p:nvPr/>
        </p:nvSpPr>
        <p:spPr bwMode="auto">
          <a:xfrm>
            <a:off x="3877805" y="3044824"/>
            <a:ext cx="444959" cy="737394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Text Box 3"/>
          <p:cNvSpPr txBox="1">
            <a:spLocks noChangeArrowheads="1"/>
          </p:cNvSpPr>
          <p:nvPr/>
        </p:nvSpPr>
        <p:spPr bwMode="auto">
          <a:xfrm>
            <a:off x="603250" y="4805363"/>
            <a:ext cx="65293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Bob:</a:t>
            </a: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uses his private key to decrypt and recover K</a:t>
            </a:r>
            <a:r>
              <a:rPr lang="en-US" sz="2400" baseline="-25000" dirty="0">
                <a:latin typeface="Gill Sans MT" charset="0"/>
              </a:rPr>
              <a:t>S</a:t>
            </a: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uses 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 to decrypt 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(m) to recover m </a:t>
            </a:r>
          </a:p>
        </p:txBody>
      </p:sp>
      <p:sp>
        <p:nvSpPr>
          <p:cNvPr id="83" name="Cloud 82"/>
          <p:cNvSpPr/>
          <p:nvPr/>
        </p:nvSpPr>
        <p:spPr bwMode="auto">
          <a:xfrm>
            <a:off x="-29621" y="5886451"/>
            <a:ext cx="6875291" cy="1443569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Since the symmetric key K</a:t>
            </a:r>
            <a:r>
              <a:rPr lang="en-US" baseline="-25000" dirty="0"/>
              <a:t>s</a:t>
            </a:r>
            <a:r>
              <a:rPr lang="en-US" dirty="0"/>
              <a:t> is designed for </a:t>
            </a:r>
            <a:br>
              <a:rPr lang="en-US" dirty="0"/>
            </a:br>
            <a:r>
              <a:rPr lang="en-US" dirty="0"/>
              <a:t>cipher-block chaining, it works well on a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large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amount of data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238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Man-in-the-middle attack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pic>
        <p:nvPicPr>
          <p:cNvPr id="1026" name="Picture 2" descr="Simple Girl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15103"/>
            <a:ext cx="1371600" cy="134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794" y="2590800"/>
            <a:ext cx="1546412" cy="159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3800" y="4724400"/>
            <a:ext cx="1211384" cy="1185199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 bwMode="auto">
          <a:xfrm>
            <a:off x="2209800" y="3124200"/>
            <a:ext cx="426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2205892" y="3505200"/>
            <a:ext cx="426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stealth" w="med" len="med"/>
            <a:tailEnd type="non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05833" y="4343400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62983" y="4432012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8" y="6117866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</p:spTree>
    <p:extLst>
      <p:ext uri="{BB962C8B-B14F-4D97-AF65-F5344CB8AC3E}">
        <p14:creationId xmlns:p14="http://schemas.microsoft.com/office/powerpoint/2010/main" val="3550676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Man-in-the-middle attack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pic>
        <p:nvPicPr>
          <p:cNvPr id="1026" name="Picture 2" descr="Simple Girl by SavanaPri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15103"/>
            <a:ext cx="1371600" cy="134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794" y="2590800"/>
            <a:ext cx="1546412" cy="159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800" y="4724400"/>
            <a:ext cx="1211384" cy="1185199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 bwMode="auto">
          <a:xfrm>
            <a:off x="2209800" y="3124200"/>
            <a:ext cx="426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2205892" y="3505200"/>
            <a:ext cx="426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stealth" w="med" len="med"/>
            <a:tailEnd type="none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3386992" y="2405249"/>
            <a:ext cx="1905000" cy="18951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3331471" y="3124201"/>
            <a:ext cx="950072" cy="1448800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 flipH="1">
            <a:off x="4495799" y="3124201"/>
            <a:ext cx="720773" cy="1327551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 flipH="1">
            <a:off x="4724399" y="3517329"/>
            <a:ext cx="567592" cy="934424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3386992" y="3498752"/>
            <a:ext cx="651608" cy="1074248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5833" y="4343400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62983" y="4432012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8" y="6117866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</p:spTree>
    <p:extLst>
      <p:ext uri="{BB962C8B-B14F-4D97-AF65-F5344CB8AC3E}">
        <p14:creationId xmlns:p14="http://schemas.microsoft.com/office/powerpoint/2010/main" val="4022748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63197</TotalTime>
  <Words>2260</Words>
  <Application>Microsoft Office PowerPoint</Application>
  <PresentationFormat>On-screen Show (4:3)</PresentationFormat>
  <Paragraphs>697</Paragraphs>
  <Slides>35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ＭＳ Ｐゴシック</vt:lpstr>
      <vt:lpstr>Arial</vt:lpstr>
      <vt:lpstr>Gill Sans MT</vt:lpstr>
      <vt:lpstr>Tahoma</vt:lpstr>
      <vt:lpstr>Times New Roman</vt:lpstr>
      <vt:lpstr>Wingdings</vt:lpstr>
      <vt:lpstr>2_Network</vt:lpstr>
      <vt:lpstr>    CS2911 Week 8, Class 1</vt:lpstr>
      <vt:lpstr>Packet Sniffer (e.g. Wireshark)</vt:lpstr>
      <vt:lpstr>How to achieve confidentiality? Approach 1: Symmetric keys</vt:lpstr>
      <vt:lpstr>How to achieve confidentiality? Approach 2: Public/private keys</vt:lpstr>
      <vt:lpstr>How to achieve confidentiality? Approach 2: Public/private keys</vt:lpstr>
      <vt:lpstr>How to achieve confidentiality? Approach 3: Use both!</vt:lpstr>
      <vt:lpstr>How to achieve confidentiality? Approach 3: Use both!</vt:lpstr>
      <vt:lpstr>Man-in-the-middle attack</vt:lpstr>
      <vt:lpstr>Man-in-the-middle attack</vt:lpstr>
      <vt:lpstr>Trudy can edit ALL the packets</vt:lpstr>
      <vt:lpstr>PowerPoint Presentation</vt:lpstr>
      <vt:lpstr>Example Man-in-the-middle attack</vt:lpstr>
      <vt:lpstr>PowerPoint Presentation</vt:lpstr>
      <vt:lpstr>Example Man-in-the-middle attack (1)</vt:lpstr>
      <vt:lpstr>Example Man-in-the-middle attack (2)</vt:lpstr>
      <vt:lpstr>Example Man-in-the-middle attack (3)</vt:lpstr>
      <vt:lpstr>Example Man-in-the-middle attack (4)</vt:lpstr>
      <vt:lpstr>PowerPoint Presentation</vt:lpstr>
      <vt:lpstr>Authentication</vt:lpstr>
      <vt:lpstr>RSA: an important property</vt:lpstr>
      <vt:lpstr>PowerPoint Presentation</vt:lpstr>
      <vt:lpstr>Key point</vt:lpstr>
      <vt:lpstr>Suppose, for a moment, that Bob and Alice have each other’s public keys already… and they know they didn’t come from Trudy!</vt:lpstr>
      <vt:lpstr>Signing a message</vt:lpstr>
      <vt:lpstr>Signing and encrypting a message</vt:lpstr>
      <vt:lpstr>How can Alice get her key to Bob without Trudy changing it?</vt:lpstr>
      <vt:lpstr>  Public Key Certificate  </vt:lpstr>
      <vt:lpstr>  Public Key Certificate  </vt:lpstr>
      <vt:lpstr>  Public Key Certificate Chain  </vt:lpstr>
      <vt:lpstr>  Public Key Certificate Chain  </vt:lpstr>
      <vt:lpstr>Bob still needs to have SOMEONE's public key to start with!</vt:lpstr>
      <vt:lpstr>Confirming a certificate chain</vt:lpstr>
      <vt:lpstr>What if someone is able to actually steal Alice's private key?</vt:lpstr>
      <vt:lpstr>Big-picture review</vt:lpstr>
      <vt:lpstr>Acknowledgement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1858</cp:revision>
  <cp:lastPrinted>2016-10-24T19:36:14Z</cp:lastPrinted>
  <dcterms:created xsi:type="dcterms:W3CDTF">1999-09-06T21:32:20Z</dcterms:created>
  <dcterms:modified xsi:type="dcterms:W3CDTF">2018-10-29T19:24:49Z</dcterms:modified>
</cp:coreProperties>
</file>