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1"/>
  </p:notesMasterIdLst>
  <p:handoutMasterIdLst>
    <p:handoutMasterId r:id="rId22"/>
  </p:handoutMasterIdLst>
  <p:sldIdLst>
    <p:sldId id="320" r:id="rId2"/>
    <p:sldId id="583" r:id="rId3"/>
    <p:sldId id="584" r:id="rId4"/>
    <p:sldId id="585" r:id="rId5"/>
    <p:sldId id="586" r:id="rId6"/>
    <p:sldId id="587" r:id="rId7"/>
    <p:sldId id="589" r:id="rId8"/>
    <p:sldId id="591" r:id="rId9"/>
    <p:sldId id="590" r:id="rId10"/>
    <p:sldId id="592" r:id="rId11"/>
    <p:sldId id="593" r:id="rId12"/>
    <p:sldId id="594" r:id="rId13"/>
    <p:sldId id="595" r:id="rId14"/>
    <p:sldId id="596" r:id="rId15"/>
    <p:sldId id="597" r:id="rId16"/>
    <p:sldId id="599" r:id="rId17"/>
    <p:sldId id="598" r:id="rId18"/>
    <p:sldId id="588" r:id="rId19"/>
    <p:sldId id="581"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DABFA6"/>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56" autoAdjust="0"/>
    <p:restoredTop sz="78839" autoAdjust="0"/>
  </p:normalViewPr>
  <p:slideViewPr>
    <p:cSldViewPr>
      <p:cViewPr varScale="1">
        <p:scale>
          <a:sx n="68" d="100"/>
          <a:sy n="68" d="100"/>
        </p:scale>
        <p:origin x="896" y="48"/>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3" y="4"/>
            <a:ext cx="3036622" cy="464205"/>
          </a:xfrm>
          <a:prstGeom prst="rect">
            <a:avLst/>
          </a:prstGeom>
          <a:noFill/>
          <a:ln w="9525">
            <a:noFill/>
            <a:miter lim="800000"/>
            <a:headEnd/>
            <a:tailEnd/>
          </a:ln>
          <a:effectLst/>
        </p:spPr>
        <p:txBody>
          <a:bodyPr vert="horz" wrap="square" lIns="93085" tIns="46545" rIns="93085" bIns="46545" numCol="1" anchor="t" anchorCtr="0" compatLnSpc="1">
            <a:prstTxWarp prst="textNoShape">
              <a:avLst/>
            </a:prstTxWarp>
          </a:bodyPr>
          <a:lstStyle>
            <a:lvl1pPr defTabSz="931591">
              <a:defRPr sz="1200">
                <a:latin typeface="Tahoma" pitchFamily="34" charset="0"/>
              </a:defRPr>
            </a:lvl1pPr>
          </a:lstStyle>
          <a:p>
            <a:pPr>
              <a:defRPr/>
            </a:pPr>
            <a:r>
              <a:rPr lang="en-US"/>
              <a:t>CS2911</a:t>
            </a:r>
          </a:p>
        </p:txBody>
      </p:sp>
      <p:sp>
        <p:nvSpPr>
          <p:cNvPr id="33795" name="Rectangle 3"/>
          <p:cNvSpPr>
            <a:spLocks noGrp="1" noChangeArrowheads="1"/>
          </p:cNvSpPr>
          <p:nvPr>
            <p:ph type="dt" sz="quarter" idx="1"/>
          </p:nvPr>
        </p:nvSpPr>
        <p:spPr bwMode="auto">
          <a:xfrm>
            <a:off x="3973779" y="4"/>
            <a:ext cx="3036622" cy="464205"/>
          </a:xfrm>
          <a:prstGeom prst="rect">
            <a:avLst/>
          </a:prstGeom>
          <a:noFill/>
          <a:ln w="9525">
            <a:noFill/>
            <a:miter lim="800000"/>
            <a:headEnd/>
            <a:tailEnd/>
          </a:ln>
          <a:effectLst/>
        </p:spPr>
        <p:txBody>
          <a:bodyPr vert="horz" wrap="square" lIns="93085" tIns="46545" rIns="93085" bIns="46545" numCol="1" anchor="t" anchorCtr="0" compatLnSpc="1">
            <a:prstTxWarp prst="textNoShape">
              <a:avLst/>
            </a:prstTxWarp>
          </a:bodyPr>
          <a:lstStyle>
            <a:lvl1pPr algn="r" defTabSz="931591">
              <a:defRPr sz="1200">
                <a:latin typeface="Tahoma" pitchFamily="34" charset="0"/>
              </a:defRPr>
            </a:lvl1pPr>
          </a:lstStyle>
          <a:p>
            <a:pPr>
              <a:defRPr/>
            </a:pPr>
            <a:fld id="{2529E20D-C01B-46D0-A41A-D6165D8D3A51}" type="datetime3">
              <a:rPr lang="en-US" smtClean="0"/>
              <a:t>30 October 2017</a:t>
            </a:fld>
            <a:endParaRPr lang="en-US"/>
          </a:p>
        </p:txBody>
      </p:sp>
      <p:sp>
        <p:nvSpPr>
          <p:cNvPr id="33796" name="Rectangle 4"/>
          <p:cNvSpPr>
            <a:spLocks noGrp="1" noChangeArrowheads="1"/>
          </p:cNvSpPr>
          <p:nvPr>
            <p:ph type="ftr" sz="quarter" idx="2"/>
          </p:nvPr>
        </p:nvSpPr>
        <p:spPr bwMode="auto">
          <a:xfrm>
            <a:off x="3" y="8832199"/>
            <a:ext cx="3036622" cy="464205"/>
          </a:xfrm>
          <a:prstGeom prst="rect">
            <a:avLst/>
          </a:prstGeom>
          <a:noFill/>
          <a:ln w="9525">
            <a:noFill/>
            <a:miter lim="800000"/>
            <a:headEnd/>
            <a:tailEnd/>
          </a:ln>
          <a:effectLst/>
        </p:spPr>
        <p:txBody>
          <a:bodyPr vert="horz" wrap="square" lIns="93085" tIns="46545" rIns="93085" bIns="46545" numCol="1" anchor="b" anchorCtr="0" compatLnSpc="1">
            <a:prstTxWarp prst="textNoShape">
              <a:avLst/>
            </a:prstTxWarp>
          </a:bodyPr>
          <a:lstStyle>
            <a:lvl1pPr defTabSz="931591">
              <a:defRPr sz="1200">
                <a:latin typeface="Tahoma" pitchFamily="34" charset="0"/>
              </a:defRPr>
            </a:lvl1pPr>
          </a:lstStyle>
          <a:p>
            <a:pPr>
              <a:defRPr/>
            </a:pPr>
            <a:r>
              <a:rPr lang="en-US"/>
              <a:t>Dr. Josiah Yoder</a:t>
            </a:r>
          </a:p>
        </p:txBody>
      </p:sp>
      <p:sp>
        <p:nvSpPr>
          <p:cNvPr id="33797" name="Rectangle 5"/>
          <p:cNvSpPr>
            <a:spLocks noGrp="1" noChangeArrowheads="1"/>
          </p:cNvSpPr>
          <p:nvPr>
            <p:ph type="sldNum" sz="quarter" idx="3"/>
          </p:nvPr>
        </p:nvSpPr>
        <p:spPr bwMode="auto">
          <a:xfrm>
            <a:off x="3973779" y="8832199"/>
            <a:ext cx="3036622" cy="464205"/>
          </a:xfrm>
          <a:prstGeom prst="rect">
            <a:avLst/>
          </a:prstGeom>
          <a:noFill/>
          <a:ln w="9525">
            <a:noFill/>
            <a:miter lim="800000"/>
            <a:headEnd/>
            <a:tailEnd/>
          </a:ln>
          <a:effectLst/>
        </p:spPr>
        <p:txBody>
          <a:bodyPr vert="horz" wrap="square" lIns="93085" tIns="46545" rIns="93085" bIns="46545" numCol="1" anchor="b" anchorCtr="0" compatLnSpc="1">
            <a:prstTxWarp prst="textNoShape">
              <a:avLst/>
            </a:prstTxWarp>
          </a:bodyPr>
          <a:lstStyle>
            <a:lvl1pPr algn="r" defTabSz="931591">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3" y="3"/>
            <a:ext cx="3068571" cy="442686"/>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lvl1pPr>
              <a:defRPr sz="1200" b="1">
                <a:latin typeface="Times New Roman" pitchFamily="18" charset="0"/>
              </a:defRPr>
            </a:lvl1pPr>
          </a:lstStyle>
          <a:p>
            <a:pPr>
              <a:defRPr/>
            </a:pPr>
            <a:r>
              <a:rPr lang="en-US"/>
              <a:t>CS2911</a:t>
            </a:r>
          </a:p>
        </p:txBody>
      </p:sp>
      <p:sp>
        <p:nvSpPr>
          <p:cNvPr id="770051" name="Rectangle 3"/>
          <p:cNvSpPr>
            <a:spLocks noGrp="1" noChangeArrowheads="1"/>
          </p:cNvSpPr>
          <p:nvPr>
            <p:ph type="dt" idx="1"/>
          </p:nvPr>
        </p:nvSpPr>
        <p:spPr bwMode="auto">
          <a:xfrm>
            <a:off x="3944872" y="3"/>
            <a:ext cx="3065528" cy="442686"/>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lvl1pPr algn="r">
              <a:defRPr sz="1200" b="1">
                <a:latin typeface="Times New Roman" pitchFamily="18" charset="0"/>
              </a:defRPr>
            </a:lvl1pPr>
          </a:lstStyle>
          <a:p>
            <a:pPr>
              <a:defRPr/>
            </a:pPr>
            <a:fld id="{D190EF7B-1EC8-4955-8E30-7A4364FC460B}" type="datetime3">
              <a:rPr lang="en-US" smtClean="0"/>
              <a:t>30 October 2017</a:t>
            </a:fld>
            <a:endParaRPr lang="en-US"/>
          </a:p>
        </p:txBody>
      </p:sp>
      <p:sp>
        <p:nvSpPr>
          <p:cNvPr id="770053" name="Rectangle 5"/>
          <p:cNvSpPr>
            <a:spLocks noGrp="1" noChangeArrowheads="1"/>
          </p:cNvSpPr>
          <p:nvPr>
            <p:ph type="body" sz="quarter" idx="3"/>
          </p:nvPr>
        </p:nvSpPr>
        <p:spPr bwMode="auto">
          <a:xfrm>
            <a:off x="949325" y="4426857"/>
            <a:ext cx="5111750" cy="4205514"/>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70054" name="Rectangle 6"/>
          <p:cNvSpPr>
            <a:spLocks noGrp="1" noChangeArrowheads="1"/>
          </p:cNvSpPr>
          <p:nvPr>
            <p:ph type="ftr" sz="quarter" idx="4"/>
          </p:nvPr>
        </p:nvSpPr>
        <p:spPr bwMode="auto">
          <a:xfrm>
            <a:off x="3" y="8853714"/>
            <a:ext cx="3068571" cy="442686"/>
          </a:xfrm>
          <a:prstGeom prst="rect">
            <a:avLst/>
          </a:prstGeom>
          <a:noFill/>
          <a:ln w="9525">
            <a:noFill/>
            <a:miter lim="800000"/>
            <a:headEnd/>
            <a:tailEnd/>
          </a:ln>
          <a:effectLst/>
        </p:spPr>
        <p:txBody>
          <a:bodyPr vert="horz" wrap="square" lIns="88090" tIns="44044" rIns="88090" bIns="44044" numCol="1" anchor="b" anchorCtr="0" compatLnSpc="1">
            <a:prstTxWarp prst="textNoShape">
              <a:avLst/>
            </a:prstTxWarp>
          </a:bodyPr>
          <a:lstStyle>
            <a:lvl1pPr>
              <a:defRPr sz="1200" b="1">
                <a:latin typeface="Times New Roman" pitchFamily="18" charset="0"/>
              </a:defRPr>
            </a:lvl1pPr>
          </a:lstStyle>
          <a:p>
            <a:pPr>
              <a:defRPr/>
            </a:pPr>
            <a:r>
              <a:rPr lang="en-US"/>
              <a:t>Dr. Josiah Yoder</a:t>
            </a:r>
          </a:p>
        </p:txBody>
      </p:sp>
      <p:sp>
        <p:nvSpPr>
          <p:cNvPr id="770055" name="Rectangle 7"/>
          <p:cNvSpPr>
            <a:spLocks noGrp="1" noChangeArrowheads="1"/>
          </p:cNvSpPr>
          <p:nvPr>
            <p:ph type="sldNum" sz="quarter" idx="5"/>
          </p:nvPr>
        </p:nvSpPr>
        <p:spPr bwMode="auto">
          <a:xfrm>
            <a:off x="3944872" y="8853714"/>
            <a:ext cx="3065528" cy="442686"/>
          </a:xfrm>
          <a:prstGeom prst="rect">
            <a:avLst/>
          </a:prstGeom>
          <a:noFill/>
          <a:ln w="9525">
            <a:noFill/>
            <a:miter lim="800000"/>
            <a:headEnd/>
            <a:tailEnd/>
          </a:ln>
          <a:effectLst/>
        </p:spPr>
        <p:txBody>
          <a:bodyPr vert="horz" wrap="square" lIns="88090" tIns="44044" rIns="88090" bIns="44044"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095378" y="664032"/>
            <a:ext cx="4819650" cy="3652157"/>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wsj.com/articles/volkswagens-ex-ceo-denies-prior-knowledge-of-emissions-cheating-1484834026"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npr.org/sections/thetwo-way/2016/01/11/462682378/we-didnt-lie-volkswagen-ceo-says-of-emissions-scanda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pPr fontAlgn="base"/>
            <a:r>
              <a:rPr lang="en-US" b="1" dirty="0"/>
              <a:t>18q1</a:t>
            </a:r>
          </a:p>
        </p:txBody>
      </p:sp>
      <p:sp>
        <p:nvSpPr>
          <p:cNvPr id="4" name="Header Placeholder 3"/>
          <p:cNvSpPr>
            <a:spLocks noGrp="1"/>
          </p:cNvSpPr>
          <p:nvPr>
            <p:ph type="hdr" sz="quarter" idx="10"/>
          </p:nvPr>
        </p:nvSpPr>
        <p:spPr/>
        <p:txBody>
          <a:bodyPr/>
          <a:lstStyle/>
          <a:p>
            <a:pPr>
              <a:defRPr/>
            </a:pPr>
            <a:r>
              <a:rPr lang="en-US"/>
              <a:t>CS2911</a:t>
            </a:r>
            <a:endParaRPr lang="en-US" dirty="0"/>
          </a:p>
        </p:txBody>
      </p:sp>
      <p:sp>
        <p:nvSpPr>
          <p:cNvPr id="5" name="Date Placeholder 4"/>
          <p:cNvSpPr>
            <a:spLocks noGrp="1"/>
          </p:cNvSpPr>
          <p:nvPr>
            <p:ph type="dt" idx="11"/>
          </p:nvPr>
        </p:nvSpPr>
        <p:spPr/>
        <p:txBody>
          <a:bodyPr/>
          <a:lstStyle/>
          <a:p>
            <a:pPr>
              <a:defRPr/>
            </a:pPr>
            <a:fld id="{CF96CB7F-5ABD-4C30-9F6C-4AEDAA9135B2}" type="datetime3">
              <a:rPr lang="en-US" smtClean="0"/>
              <a:t>30 October 2017</a:t>
            </a:fld>
            <a:endParaRPr lang="en-US" dirty="0"/>
          </a:p>
        </p:txBody>
      </p:sp>
      <p:sp>
        <p:nvSpPr>
          <p:cNvPr id="6" name="Footer Placeholder 5"/>
          <p:cNvSpPr>
            <a:spLocks noGrp="1"/>
          </p:cNvSpPr>
          <p:nvPr>
            <p:ph type="ftr" sz="quarter" idx="12"/>
          </p:nvPr>
        </p:nvSpPr>
        <p:spPr/>
        <p:txBody>
          <a:bodyPr/>
          <a:lstStyle/>
          <a:p>
            <a:pPr>
              <a:defRPr/>
            </a:pPr>
            <a:r>
              <a:rPr lang="en-US" dirty="0"/>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744705" cy="367965"/>
          </a:xfrm>
          <a:prstGeom prst="rect">
            <a:avLst/>
          </a:prstGeom>
          <a:noFill/>
        </p:spPr>
        <p:txBody>
          <a:bodyPr vert="horz" lIns="90056" tIns="45028" rIns="90056" bIns="45028"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Jan. 19 2017: Former CEO denies prior knowledge (</a:t>
            </a:r>
            <a:r>
              <a:rPr lang="en-US" dirty="0">
                <a:hlinkClick r:id="rId3"/>
              </a:rPr>
              <a:t>WSJ</a:t>
            </a:r>
            <a:r>
              <a:rPr lang="en-US" dirty="0"/>
              <a:t>)</a:t>
            </a:r>
          </a:p>
          <a:p>
            <a:endParaRPr lang="en-US" dirty="0"/>
          </a:p>
          <a:p>
            <a:r>
              <a:rPr lang="en-US" dirty="0"/>
              <a:t>Jan 2016: CEO denies fraud (</a:t>
            </a:r>
            <a:r>
              <a:rPr lang="en-US" dirty="0">
                <a:hlinkClick r:id="rId4"/>
              </a:rPr>
              <a:t>NPR</a:t>
            </a:r>
            <a:r>
              <a:rPr lang="en-US" dirty="0"/>
              <a:t>)</a:t>
            </a:r>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D190EF7B-1EC8-4955-8E30-7A4364FC460B}" type="datetime3">
              <a:rPr lang="en-US" smtClean="0"/>
              <a:t>30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Tree>
    <p:extLst>
      <p:ext uri="{BB962C8B-B14F-4D97-AF65-F5344CB8AC3E}">
        <p14:creationId xmlns:p14="http://schemas.microsoft.com/office/powerpoint/2010/main" val="1378415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Legal – governed by law</a:t>
            </a:r>
          </a:p>
          <a:p>
            <a:r>
              <a:rPr lang="en-US" dirty="0"/>
              <a:t>Ethical – governed by a social system</a:t>
            </a:r>
          </a:p>
          <a:p>
            <a:r>
              <a:rPr lang="en-US" dirty="0"/>
              <a:t>Moral – governed by personal belief or spiritual authority</a:t>
            </a:r>
          </a:p>
          <a:p>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D190EF7B-1EC8-4955-8E30-7A4364FC460B}" type="datetime3">
              <a:rPr lang="en-US" smtClean="0"/>
              <a:t>30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Tree>
    <p:extLst>
      <p:ext uri="{BB962C8B-B14F-4D97-AF65-F5344CB8AC3E}">
        <p14:creationId xmlns:p14="http://schemas.microsoft.com/office/powerpoint/2010/main" val="196394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Often, the “right thing to do” is all three (legal, ethical, and moral), but not always.</a:t>
            </a:r>
          </a:p>
          <a:p>
            <a:endParaRPr lang="en-US" dirty="0"/>
          </a:p>
          <a:p>
            <a:pPr defTabSz="900867"/>
            <a:r>
              <a:rPr lang="en-US" dirty="0"/>
              <a:t>Sometimes the moral thing to do isn’t legal.</a:t>
            </a:r>
          </a:p>
          <a:p>
            <a:pPr defTabSz="900867"/>
            <a:endParaRPr lang="en-US" dirty="0"/>
          </a:p>
          <a:p>
            <a:pPr defTabSz="900867"/>
            <a:r>
              <a:rPr lang="en-US" dirty="0"/>
              <a:t>Sometimes the legal thing to do isn’t moral.</a:t>
            </a:r>
          </a:p>
          <a:p>
            <a:pPr defTabSz="900867">
              <a:defRPr/>
            </a:pPr>
            <a:endParaRPr lang="en-US" dirty="0"/>
          </a:p>
          <a:p>
            <a:pPr defTabSz="900867">
              <a:defRPr/>
            </a:pPr>
            <a:r>
              <a:rPr lang="en-US" dirty="0"/>
              <a:t>Sometimes an ethical thing to do isn’t moral.</a:t>
            </a:r>
          </a:p>
          <a:p>
            <a:pPr defTabSz="900867"/>
            <a:endParaRPr lang="en-US" dirty="0"/>
          </a:p>
          <a:p>
            <a:pPr defTabSz="900867"/>
            <a:r>
              <a:rPr lang="en-US" dirty="0"/>
              <a:t>So what do you do if two of the circles of authority are in conflict?</a:t>
            </a:r>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D190EF7B-1EC8-4955-8E30-7A4364FC460B}" type="datetime3">
              <a:rPr lang="en-US" smtClean="0"/>
              <a:t>30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Tree>
    <p:extLst>
      <p:ext uri="{BB962C8B-B14F-4D97-AF65-F5344CB8AC3E}">
        <p14:creationId xmlns:p14="http://schemas.microsoft.com/office/powerpoint/2010/main" val="3092271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http://biblehub.com/matthew/6-24.htm</a:t>
            </a:r>
          </a:p>
          <a:p>
            <a:endParaRPr lang="en-US" dirty="0"/>
          </a:p>
          <a:p>
            <a:pPr marL="168913" indent="-168913">
              <a:buFont typeface="Arial" panose="020B0604020202020204" pitchFamily="34" charset="0"/>
              <a:buChar char="•"/>
            </a:pPr>
            <a:r>
              <a:rPr lang="en-US" dirty="0"/>
              <a:t>You need to know the difference between the different circles </a:t>
            </a:r>
          </a:p>
          <a:p>
            <a:pPr marL="168913" indent="-168913">
              <a:buFont typeface="Arial" panose="020B0604020202020204" pitchFamily="34" charset="0"/>
              <a:buChar char="•"/>
            </a:pPr>
            <a:r>
              <a:rPr lang="en-US" dirty="0"/>
              <a:t>You need to know which one is your primary authority.</a:t>
            </a:r>
          </a:p>
          <a:p>
            <a:pPr marL="168913" indent="-168913">
              <a:buFont typeface="Arial" panose="020B0604020202020204" pitchFamily="34" charset="0"/>
              <a:buChar char="•"/>
            </a:pPr>
            <a:r>
              <a:rPr lang="en-US" dirty="0"/>
              <a:t>You need to be aware of the practical consequences of stepping outside of any of the circles</a:t>
            </a:r>
          </a:p>
          <a:p>
            <a:pPr marL="168913" indent="-168913">
              <a:buFont typeface="Arial" panose="020B0604020202020204" pitchFamily="34" charset="0"/>
              <a:buChar char="•"/>
            </a:pPr>
            <a:r>
              <a:rPr lang="en-US" dirty="0"/>
              <a:t>You will want to be aware of all the stakeholders in your work</a:t>
            </a:r>
          </a:p>
          <a:p>
            <a:pPr marL="168913" indent="-168913">
              <a:buFont typeface="Arial" panose="020B0604020202020204" pitchFamily="34" charset="0"/>
              <a:buChar char="•"/>
            </a:pPr>
            <a:endParaRPr lang="en-US" dirty="0"/>
          </a:p>
          <a:p>
            <a:r>
              <a:rPr lang="en-US" dirty="0"/>
              <a:t>You can only serve one master, but you can still serve everyone else!</a:t>
            </a:r>
          </a:p>
          <a:p>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D190EF7B-1EC8-4955-8E30-7A4364FC460B}" type="datetime3">
              <a:rPr lang="en-US" smtClean="0"/>
              <a:t>30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Tree>
    <p:extLst>
      <p:ext uri="{BB962C8B-B14F-4D97-AF65-F5344CB8AC3E}">
        <p14:creationId xmlns:p14="http://schemas.microsoft.com/office/powerpoint/2010/main" val="914252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http://www.acm.org/about-acm/code-of-ethics</a:t>
            </a:r>
          </a:p>
          <a:p>
            <a:r>
              <a:rPr lang="en-US" dirty="0"/>
              <a:t>https://ethics.acm.org/code-of-ethics/software-engineering-code/</a:t>
            </a:r>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D190EF7B-1EC8-4955-8E30-7A4364FC460B}" type="datetime3">
              <a:rPr lang="en-US" smtClean="0"/>
              <a:t>30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Tree>
    <p:extLst>
      <p:ext uri="{BB962C8B-B14F-4D97-AF65-F5344CB8AC3E}">
        <p14:creationId xmlns:p14="http://schemas.microsoft.com/office/powerpoint/2010/main" val="473243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See slide 28</a:t>
            </a:r>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D190EF7B-1EC8-4955-8E30-7A4364FC460B}" type="datetime3">
              <a:rPr lang="en-US" smtClean="0"/>
              <a:t>30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Tree>
    <p:extLst>
      <p:ext uri="{BB962C8B-B14F-4D97-AF65-F5344CB8AC3E}">
        <p14:creationId xmlns:p14="http://schemas.microsoft.com/office/powerpoint/2010/main" val="1254381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D190EF7B-1EC8-4955-8E30-7A4364FC460B}" type="datetime3">
              <a:rPr lang="en-US" smtClean="0"/>
              <a:t>30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19</a:t>
            </a:fld>
            <a:endParaRPr lang="en-US"/>
          </a:p>
        </p:txBody>
      </p:sp>
    </p:spTree>
    <p:extLst>
      <p:ext uri="{BB962C8B-B14F-4D97-AF65-F5344CB8AC3E}">
        <p14:creationId xmlns:p14="http://schemas.microsoft.com/office/powerpoint/2010/main" val="415455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a:t>CS2911</a:t>
            </a:r>
          </a:p>
          <a:p>
            <a:pPr>
              <a:defRPr/>
            </a:pPr>
            <a:r>
              <a:rPr lang="en-US" altLang="en-US" dirty="0"/>
              <a:t>Dr. Yoder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3"/>
          </p:nvPr>
        </p:nvSpPr>
        <p:spPr>
          <a:xfrm>
            <a:off x="457200" y="4360677"/>
            <a:ext cx="8229600" cy="18877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itle 13"/>
          <p:cNvSpPr>
            <a:spLocks noGrp="1"/>
          </p:cNvSpPr>
          <p:nvPr>
            <p:ph type="title"/>
          </p:nvPr>
        </p:nvSpPr>
        <p:spPr/>
        <p:txBody>
          <a:bodyPr/>
          <a:lstStyle/>
          <a:p>
            <a:r>
              <a:rPr lang="en-US" dirty="0"/>
              <a:t>Click to edit Master title style</a:t>
            </a:r>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a:t>CS2911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a:t>Click to edit the Secondary title</a:t>
            </a:r>
          </a:p>
        </p:txBody>
      </p:sp>
    </p:spTree>
    <p:extLst>
      <p:ext uri="{BB962C8B-B14F-4D97-AF65-F5344CB8AC3E}">
        <p14:creationId xmlns:p14="http://schemas.microsoft.com/office/powerpoint/2010/main" val="404754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CS2911 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CS2911 Dr. Yoder</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CS2911 Dr.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a:t>CS2911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acm.org/about/about/se-cod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goo.gl/HPZhO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hyperlink" Target="http://mobile.nytimes.com/2015/09/23/business/international/volkswagen-diesel-car-scandal.html?_r=0"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mobile.nytimes.com/2015/09/23/nyregion/volkswagens&#173;diesel&#173;fraud&#173;makes&#173;critic&#173;of&#173;secret&#173;code&#173;a&#173;prophet.html?referrer&amp;_r=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sj.com/articles/volkswagens-ex-ceo-denies-prior-knowledge-of-emissions-cheating-148483402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wired.com/2015/07/hackers-remotely-kill-jeep-highwa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br>
              <a:rPr lang="en-US" dirty="0"/>
            </a:br>
            <a:br>
              <a:rPr lang="en-US" dirty="0"/>
            </a:br>
            <a:br>
              <a:rPr lang="en-US" dirty="0"/>
            </a:br>
            <a:br>
              <a:rPr lang="en-US" dirty="0"/>
            </a:br>
            <a:r>
              <a:rPr lang="en-US" dirty="0"/>
              <a:t>CS2911</a:t>
            </a:r>
            <a:br>
              <a:rPr lang="en-US" dirty="0"/>
            </a:br>
            <a:r>
              <a:rPr lang="en-US" dirty="0"/>
              <a:t>Week 8, Thursday</a:t>
            </a:r>
          </a:p>
        </p:txBody>
      </p:sp>
      <p:sp>
        <p:nvSpPr>
          <p:cNvPr id="3" name="Content Placeholder 2"/>
          <p:cNvSpPr>
            <a:spLocks noGrp="1"/>
          </p:cNvSpPr>
          <p:nvPr>
            <p:ph idx="1"/>
          </p:nvPr>
        </p:nvSpPr>
        <p:spPr>
          <a:xfrm>
            <a:off x="457200" y="1828800"/>
            <a:ext cx="8229600" cy="4724400"/>
          </a:xfrm>
        </p:spPr>
        <p:txBody>
          <a:bodyPr>
            <a:normAutofit/>
          </a:bodyPr>
          <a:lstStyle/>
          <a:p>
            <a:r>
              <a:rPr lang="en-US" dirty="0">
                <a:sym typeface="Wingdings" panose="05000000000000000000" pitchFamily="2" charset="2"/>
              </a:rPr>
              <a:t>Today</a:t>
            </a:r>
            <a:endParaRPr lang="en-US" b="1" i="1" dirty="0">
              <a:sym typeface="Wingdings" panose="05000000000000000000" pitchFamily="2" charset="2"/>
            </a:endParaRPr>
          </a:p>
          <a:p>
            <a:pPr lvl="1"/>
            <a:r>
              <a:rPr lang="en-US" dirty="0">
                <a:sym typeface="Wingdings" panose="05000000000000000000" pitchFamily="2" charset="2"/>
              </a:rPr>
              <a:t>Half Exam 1</a:t>
            </a:r>
          </a:p>
          <a:p>
            <a:pPr lvl="1"/>
            <a:r>
              <a:rPr lang="en-US" dirty="0">
                <a:sym typeface="Wingdings" panose="05000000000000000000" pitchFamily="2" charset="2"/>
              </a:rPr>
              <a:t>Ethics</a:t>
            </a:r>
          </a:p>
          <a:p>
            <a:pPr marL="344487" lvl="1" indent="0">
              <a:buNone/>
            </a:pPr>
            <a:endParaRPr lang="en-US" dirty="0">
              <a:sym typeface="Wingdings" panose="05000000000000000000" pitchFamily="2" charset="2"/>
            </a:endParaRPr>
          </a:p>
          <a:p>
            <a:pPr marL="344487" lvl="1" indent="0">
              <a:buNone/>
            </a:pPr>
            <a:endParaRPr lang="en-US" dirty="0">
              <a:sym typeface="Wingdings" panose="05000000000000000000" pitchFamily="2" charset="2"/>
            </a:endParaRPr>
          </a:p>
          <a:p>
            <a:pPr marL="344487" lvl="1" indent="0">
              <a:buNone/>
            </a:pPr>
            <a:r>
              <a:rPr lang="en-US" dirty="0">
                <a:sym typeface="Wingdings" panose="05000000000000000000" pitchFamily="2" charset="2"/>
              </a:rPr>
              <a:t>Credit: Many slides in this deck by Dr. Hasker</a:t>
            </a:r>
          </a:p>
          <a:p>
            <a:endParaRPr lang="en-US" dirty="0">
              <a:sym typeface="Wingdings" panose="05000000000000000000" pitchFamily="2" charset="2"/>
            </a:endParaRPr>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
        <p:nvSpPr>
          <p:cNvPr id="9" name="Footer Placeholder 8"/>
          <p:cNvSpPr>
            <a:spLocks noGrp="1"/>
          </p:cNvSpPr>
          <p:nvPr>
            <p:ph type="ftr" sz="quarter" idx="11"/>
          </p:nvPr>
        </p:nvSpPr>
        <p:spPr/>
        <p:txBody>
          <a:bodyPr/>
          <a:lstStyle/>
          <a:p>
            <a:pPr>
              <a:defRPr/>
            </a:pPr>
            <a:r>
              <a:rPr lang="en-US" altLang="en-US" dirty="0"/>
              <a:t>CS2911</a:t>
            </a:r>
          </a:p>
          <a:p>
            <a:pPr>
              <a:defRPr/>
            </a:pPr>
            <a:r>
              <a:rPr lang="en-US" altLang="en-US" dirty="0"/>
              <a:t>Dr. Yoder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 Code of Ethics</a:t>
            </a:r>
          </a:p>
        </p:txBody>
      </p:sp>
      <p:sp>
        <p:nvSpPr>
          <p:cNvPr id="3" name="Content Placeholder 2"/>
          <p:cNvSpPr>
            <a:spLocks noGrp="1"/>
          </p:cNvSpPr>
          <p:nvPr>
            <p:ph idx="1"/>
          </p:nvPr>
        </p:nvSpPr>
        <p:spPr>
          <a:xfrm>
            <a:off x="228600" y="1417638"/>
            <a:ext cx="8686800" cy="5287962"/>
          </a:xfrm>
        </p:spPr>
        <p:txBody>
          <a:bodyPr>
            <a:normAutofit/>
          </a:bodyPr>
          <a:lstStyle/>
          <a:p>
            <a:r>
              <a:rPr lang="en-US" dirty="0">
                <a:hlinkClick r:id="rId3"/>
              </a:rPr>
              <a:t>ACM &amp; IEEE</a:t>
            </a:r>
            <a:r>
              <a:rPr lang="en-US" dirty="0"/>
              <a:t>, 1999</a:t>
            </a:r>
          </a:p>
          <a:p>
            <a:r>
              <a:rPr lang="en-US" dirty="0"/>
              <a:t>Principle 1, </a:t>
            </a:r>
            <a:r>
              <a:rPr lang="en-US" dirty="0">
                <a:solidFill>
                  <a:schemeClr val="accent2"/>
                </a:solidFill>
              </a:rPr>
              <a:t>Public Interest</a:t>
            </a:r>
          </a:p>
          <a:p>
            <a:pPr marL="400050" indent="0">
              <a:buNone/>
            </a:pPr>
            <a:r>
              <a:rPr lang="en-US" b="1" dirty="0">
                <a:solidFill>
                  <a:schemeClr val="tx2">
                    <a:lumMod val="60000"/>
                    <a:lumOff val="40000"/>
                  </a:schemeClr>
                </a:solidFill>
              </a:rPr>
              <a:t>Software engineers shall act consistently with the public interest</a:t>
            </a:r>
            <a:endParaRPr lang="en-US" dirty="0"/>
          </a:p>
          <a:p>
            <a:pPr lvl="1"/>
            <a:r>
              <a:rPr lang="en-US" dirty="0"/>
              <a:t>Accept full responsibility for work</a:t>
            </a:r>
          </a:p>
          <a:p>
            <a:pPr lvl="1"/>
            <a:r>
              <a:rPr lang="en-US" dirty="0"/>
              <a:t>Moderate interests of employer against public</a:t>
            </a:r>
          </a:p>
          <a:p>
            <a:pPr lvl="1"/>
            <a:r>
              <a:rPr lang="en-US" dirty="0"/>
              <a:t>Approve software only if it's safe and has been tested</a:t>
            </a:r>
          </a:p>
          <a:p>
            <a:pPr lvl="1"/>
            <a:r>
              <a:rPr lang="en-US" dirty="0"/>
              <a:t>Disclose potential harms to the public</a:t>
            </a:r>
          </a:p>
          <a:p>
            <a:endParaRPr lang="en-US" dirty="0"/>
          </a:p>
        </p:txBody>
      </p:sp>
    </p:spTree>
    <p:extLst>
      <p:ext uri="{BB962C8B-B14F-4D97-AF65-F5344CB8AC3E}">
        <p14:creationId xmlns:p14="http://schemas.microsoft.com/office/powerpoint/2010/main" val="3324898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6400800"/>
          </a:xfrm>
        </p:spPr>
        <p:txBody>
          <a:bodyPr>
            <a:normAutofit/>
          </a:bodyPr>
          <a:lstStyle/>
          <a:p>
            <a:r>
              <a:rPr lang="en-US" dirty="0"/>
              <a:t>Principle 2, </a:t>
            </a:r>
            <a:r>
              <a:rPr lang="en-US" dirty="0">
                <a:solidFill>
                  <a:schemeClr val="accent2"/>
                </a:solidFill>
              </a:rPr>
              <a:t>Client and Employer</a:t>
            </a:r>
          </a:p>
          <a:p>
            <a:pPr marL="400050" indent="0">
              <a:buNone/>
            </a:pPr>
            <a:r>
              <a:rPr lang="en-US" b="1" dirty="0">
                <a:solidFill>
                  <a:schemeClr val="tx2">
                    <a:lumMod val="60000"/>
                    <a:lumOff val="40000"/>
                  </a:schemeClr>
                </a:solidFill>
              </a:rPr>
              <a:t>Software engineers shall act in a manner that is in the best interests of their client and employer, consistent with the public interest</a:t>
            </a:r>
            <a:endParaRPr lang="en-US" dirty="0">
              <a:solidFill>
                <a:schemeClr val="tx2">
                  <a:lumMod val="60000"/>
                  <a:lumOff val="40000"/>
                </a:schemeClr>
              </a:solidFill>
            </a:endParaRPr>
          </a:p>
          <a:p>
            <a:pPr lvl="1"/>
            <a:r>
              <a:rPr lang="en-US" dirty="0"/>
              <a:t>Provide service in areas of competence</a:t>
            </a:r>
          </a:p>
          <a:p>
            <a:pPr lvl="1"/>
            <a:r>
              <a:rPr lang="en-US" dirty="0"/>
              <a:t>Don't use software obtained illegally or unethically</a:t>
            </a:r>
          </a:p>
          <a:p>
            <a:pPr lvl="1"/>
            <a:r>
              <a:rPr lang="en-US" dirty="0"/>
              <a:t>Keep confidential information private</a:t>
            </a:r>
          </a:p>
          <a:p>
            <a:pPr lvl="2"/>
            <a:r>
              <a:rPr lang="en-US" dirty="0"/>
              <a:t>Unless, of course, to support principle 1!</a:t>
            </a:r>
          </a:p>
          <a:p>
            <a:pPr lvl="2"/>
            <a:r>
              <a:rPr lang="en-US" dirty="0"/>
              <a:t>Don't collect company-wide email without authorization!</a:t>
            </a:r>
          </a:p>
          <a:p>
            <a:pPr lvl="1"/>
            <a:r>
              <a:rPr lang="en-US" dirty="0"/>
              <a:t>Report time honestly</a:t>
            </a:r>
          </a:p>
          <a:p>
            <a:endParaRPr lang="en-US" dirty="0"/>
          </a:p>
        </p:txBody>
      </p:sp>
    </p:spTree>
    <p:extLst>
      <p:ext uri="{BB962C8B-B14F-4D97-AF65-F5344CB8AC3E}">
        <p14:creationId xmlns:p14="http://schemas.microsoft.com/office/powerpoint/2010/main" val="1553399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1C01D8-F46F-4528-A3A6-C2C9AC15BFB7}"/>
              </a:ext>
            </a:extLst>
          </p:cNvPr>
          <p:cNvSpPr/>
          <p:nvPr/>
        </p:nvSpPr>
        <p:spPr bwMode="auto">
          <a:xfrm>
            <a:off x="7391400" y="76200"/>
            <a:ext cx="1828800" cy="19050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 name="Content Placeholder 2"/>
          <p:cNvSpPr>
            <a:spLocks noGrp="1"/>
          </p:cNvSpPr>
          <p:nvPr>
            <p:ph idx="1"/>
          </p:nvPr>
        </p:nvSpPr>
        <p:spPr>
          <a:xfrm>
            <a:off x="228600" y="304800"/>
            <a:ext cx="8686800" cy="6400800"/>
          </a:xfrm>
        </p:spPr>
        <p:txBody>
          <a:bodyPr>
            <a:normAutofit lnSpcReduction="10000"/>
          </a:bodyPr>
          <a:lstStyle/>
          <a:p>
            <a:r>
              <a:rPr lang="en-US" dirty="0"/>
              <a:t>Principle 3, </a:t>
            </a:r>
            <a:r>
              <a:rPr lang="en-US" dirty="0">
                <a:solidFill>
                  <a:schemeClr val="accent2"/>
                </a:solidFill>
              </a:rPr>
              <a:t>Product</a:t>
            </a:r>
          </a:p>
          <a:p>
            <a:pPr marL="400050" indent="0">
              <a:buNone/>
            </a:pPr>
            <a:r>
              <a:rPr lang="en-US" b="1" dirty="0">
                <a:solidFill>
                  <a:schemeClr val="tx2">
                    <a:lumMod val="60000"/>
                    <a:lumOff val="40000"/>
                  </a:schemeClr>
                </a:solidFill>
              </a:rPr>
              <a:t>Software engineers shall ensure that their products and related modifications meet the highest professional standards possible</a:t>
            </a:r>
            <a:endParaRPr lang="en-US" dirty="0"/>
          </a:p>
          <a:p>
            <a:pPr lvl="1"/>
            <a:r>
              <a:rPr lang="en-US" dirty="0"/>
              <a:t>ensuring appropriate goals, methods, standards, costs, schedule</a:t>
            </a:r>
          </a:p>
          <a:p>
            <a:pPr lvl="1"/>
            <a:r>
              <a:rPr lang="en-US" dirty="0"/>
              <a:t>ensuring qualified to work on project</a:t>
            </a:r>
          </a:p>
          <a:p>
            <a:r>
              <a:rPr lang="en-US" dirty="0"/>
              <a:t>Principle 4, </a:t>
            </a:r>
            <a:r>
              <a:rPr lang="en-US" dirty="0">
                <a:solidFill>
                  <a:schemeClr val="accent2"/>
                </a:solidFill>
              </a:rPr>
              <a:t>Judgement</a:t>
            </a:r>
            <a:r>
              <a:rPr lang="en-US" dirty="0"/>
              <a:t>:</a:t>
            </a:r>
            <a:br>
              <a:rPr lang="en-US" dirty="0"/>
            </a:br>
            <a:r>
              <a:rPr lang="en-US" b="1" dirty="0">
                <a:solidFill>
                  <a:schemeClr val="tx2">
                    <a:lumMod val="60000"/>
                    <a:lumOff val="40000"/>
                  </a:schemeClr>
                </a:solidFill>
              </a:rPr>
              <a:t>Software engineers shall maintain integrity and independence in their professional judgment</a:t>
            </a:r>
            <a:endParaRPr lang="en-US" dirty="0"/>
          </a:p>
          <a:p>
            <a:pPr lvl="1"/>
            <a:r>
              <a:rPr lang="en-US" dirty="0"/>
              <a:t>Endorse documents you believe in</a:t>
            </a:r>
          </a:p>
          <a:p>
            <a:pPr lvl="1"/>
            <a:r>
              <a:rPr lang="en-US" dirty="0"/>
              <a:t>Don't engage in deceptive financial practices</a:t>
            </a:r>
          </a:p>
          <a:p>
            <a:pPr lvl="1"/>
            <a:r>
              <a:rPr lang="en-US" dirty="0"/>
              <a:t>Disclose conflicts of interest</a:t>
            </a:r>
          </a:p>
          <a:p>
            <a:endParaRPr lang="en-US" dirty="0"/>
          </a:p>
        </p:txBody>
      </p:sp>
    </p:spTree>
    <p:extLst>
      <p:ext uri="{BB962C8B-B14F-4D97-AF65-F5344CB8AC3E}">
        <p14:creationId xmlns:p14="http://schemas.microsoft.com/office/powerpoint/2010/main" val="578945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3CC8A3-9C37-49E0-AA19-AE21F608F34D}"/>
              </a:ext>
            </a:extLst>
          </p:cNvPr>
          <p:cNvSpPr/>
          <p:nvPr/>
        </p:nvSpPr>
        <p:spPr bwMode="auto">
          <a:xfrm>
            <a:off x="7391400" y="76200"/>
            <a:ext cx="1828800" cy="19812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 name="Content Placeholder 2"/>
          <p:cNvSpPr>
            <a:spLocks noGrp="1"/>
          </p:cNvSpPr>
          <p:nvPr>
            <p:ph idx="1"/>
          </p:nvPr>
        </p:nvSpPr>
        <p:spPr>
          <a:xfrm>
            <a:off x="228600" y="304800"/>
            <a:ext cx="8686800" cy="6400800"/>
          </a:xfrm>
        </p:spPr>
        <p:txBody>
          <a:bodyPr>
            <a:normAutofit fontScale="85000" lnSpcReduction="10000"/>
          </a:bodyPr>
          <a:lstStyle/>
          <a:p>
            <a:r>
              <a:rPr lang="en-US" dirty="0"/>
              <a:t>Principle 5, </a:t>
            </a:r>
            <a:r>
              <a:rPr lang="en-US" dirty="0">
                <a:solidFill>
                  <a:schemeClr val="accent2"/>
                </a:solidFill>
              </a:rPr>
              <a:t>Management</a:t>
            </a:r>
            <a:r>
              <a:rPr lang="en-US" dirty="0"/>
              <a:t>:</a:t>
            </a:r>
          </a:p>
          <a:p>
            <a:pPr marL="400050" indent="0">
              <a:buNone/>
            </a:pPr>
            <a:r>
              <a:rPr lang="en-US" dirty="0">
                <a:solidFill>
                  <a:schemeClr val="tx2">
                    <a:lumMod val="60000"/>
                    <a:lumOff val="40000"/>
                  </a:schemeClr>
                </a:solidFill>
              </a:rPr>
              <a:t>Software engineering managers and leaders shall subscribe to and promote an ethical approach to the management of software development and maintenance</a:t>
            </a:r>
            <a:endParaRPr lang="en-US" dirty="0"/>
          </a:p>
          <a:p>
            <a:pPr lvl="1"/>
            <a:r>
              <a:rPr lang="en-US" dirty="0"/>
              <a:t>providing good management</a:t>
            </a:r>
          </a:p>
          <a:p>
            <a:pPr lvl="1"/>
            <a:r>
              <a:rPr lang="en-US" dirty="0"/>
              <a:t>consider skills when assigning work (but allow for growth!)</a:t>
            </a:r>
          </a:p>
          <a:p>
            <a:pPr lvl="1"/>
            <a:r>
              <a:rPr lang="en-US" dirty="0"/>
              <a:t>make realistic estimates</a:t>
            </a:r>
          </a:p>
          <a:p>
            <a:pPr lvl="1"/>
            <a:r>
              <a:rPr lang="en-US" dirty="0"/>
              <a:t>show respect for concerns about ethical issues for a project</a:t>
            </a:r>
          </a:p>
          <a:p>
            <a:r>
              <a:rPr lang="en-US" dirty="0"/>
              <a:t>Principle 6, </a:t>
            </a:r>
            <a:r>
              <a:rPr lang="en-US" dirty="0">
                <a:solidFill>
                  <a:schemeClr val="accent2"/>
                </a:solidFill>
              </a:rPr>
              <a:t>Profession</a:t>
            </a:r>
            <a:r>
              <a:rPr lang="en-US" dirty="0"/>
              <a:t>:</a:t>
            </a:r>
          </a:p>
          <a:p>
            <a:pPr marL="400050" indent="0">
              <a:buNone/>
            </a:pPr>
            <a:r>
              <a:rPr lang="en-US" dirty="0">
                <a:solidFill>
                  <a:schemeClr val="tx2">
                    <a:lumMod val="60000"/>
                    <a:lumOff val="40000"/>
                  </a:schemeClr>
                </a:solidFill>
              </a:rPr>
              <a:t>Software engineers shall advance the integrity and reputation of the profession consistent with the public interest</a:t>
            </a:r>
          </a:p>
          <a:p>
            <a:pPr lvl="1"/>
            <a:r>
              <a:rPr lang="en-US" dirty="0"/>
              <a:t>Promoting public knowledge of SE</a:t>
            </a:r>
          </a:p>
          <a:p>
            <a:pPr lvl="1"/>
            <a:r>
              <a:rPr lang="en-US" dirty="0"/>
              <a:t>Stay current in SE best practices</a:t>
            </a:r>
          </a:p>
          <a:p>
            <a:pPr lvl="1"/>
            <a:r>
              <a:rPr lang="en-US" dirty="0"/>
              <a:t>Report violations of the code (when consultation not an option)</a:t>
            </a:r>
          </a:p>
        </p:txBody>
      </p:sp>
    </p:spTree>
    <p:extLst>
      <p:ext uri="{BB962C8B-B14F-4D97-AF65-F5344CB8AC3E}">
        <p14:creationId xmlns:p14="http://schemas.microsoft.com/office/powerpoint/2010/main" val="3847919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a:bodyPr>
          <a:lstStyle/>
          <a:p>
            <a:r>
              <a:rPr lang="en-US" dirty="0"/>
              <a:t>Principle 7, </a:t>
            </a:r>
            <a:r>
              <a:rPr lang="en-US" dirty="0">
                <a:solidFill>
                  <a:schemeClr val="accent2"/>
                </a:solidFill>
              </a:rPr>
              <a:t>Colleagues</a:t>
            </a:r>
            <a:r>
              <a:rPr lang="en-US" dirty="0"/>
              <a:t>:</a:t>
            </a:r>
          </a:p>
          <a:p>
            <a:pPr marL="400050" indent="0">
              <a:buNone/>
            </a:pPr>
            <a:r>
              <a:rPr lang="en-US" dirty="0">
                <a:solidFill>
                  <a:schemeClr val="tx2">
                    <a:lumMod val="60000"/>
                    <a:lumOff val="40000"/>
                  </a:schemeClr>
                </a:solidFill>
              </a:rPr>
              <a:t>Software engineers shall be fair to and supportive of their colleagues</a:t>
            </a:r>
            <a:endParaRPr lang="en-US" dirty="0"/>
          </a:p>
          <a:p>
            <a:pPr lvl="1"/>
            <a:r>
              <a:rPr lang="en-US" dirty="0"/>
              <a:t>Assist in professional development</a:t>
            </a:r>
          </a:p>
          <a:p>
            <a:pPr lvl="1"/>
            <a:r>
              <a:rPr lang="en-US" dirty="0"/>
              <a:t>Give credit where it's due</a:t>
            </a:r>
          </a:p>
          <a:p>
            <a:pPr lvl="1"/>
            <a:r>
              <a:rPr lang="en-US" dirty="0"/>
              <a:t>Review objectively</a:t>
            </a:r>
          </a:p>
          <a:p>
            <a:r>
              <a:rPr lang="en-US" dirty="0"/>
              <a:t>Principle 8, </a:t>
            </a:r>
            <a:r>
              <a:rPr lang="en-US" dirty="0">
                <a:solidFill>
                  <a:schemeClr val="accent2"/>
                </a:solidFill>
              </a:rPr>
              <a:t>Self</a:t>
            </a:r>
            <a:r>
              <a:rPr lang="en-US" dirty="0"/>
              <a:t>:</a:t>
            </a:r>
          </a:p>
          <a:p>
            <a:pPr marL="400050" indent="0">
              <a:buNone/>
            </a:pPr>
            <a:r>
              <a:rPr lang="en-US" dirty="0">
                <a:solidFill>
                  <a:schemeClr val="tx2">
                    <a:lumMod val="60000"/>
                    <a:lumOff val="40000"/>
                  </a:schemeClr>
                </a:solidFill>
              </a:rPr>
              <a:t>Software engineers shall participate in lifelong learning regarding the practice of their profession and shall promote an ethical approach to the practice of the profession</a:t>
            </a:r>
            <a:endParaRPr lang="en-US" dirty="0"/>
          </a:p>
        </p:txBody>
      </p:sp>
    </p:spTree>
    <p:extLst>
      <p:ext uri="{BB962C8B-B14F-4D97-AF65-F5344CB8AC3E}">
        <p14:creationId xmlns:p14="http://schemas.microsoft.com/office/powerpoint/2010/main" val="1874847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ACM/IEEE SE Code of Ethics</a:t>
            </a:r>
          </a:p>
          <a:p>
            <a:pPr lvl="1"/>
            <a:r>
              <a:rPr lang="en-US" dirty="0"/>
              <a:t>Public Interest</a:t>
            </a:r>
          </a:p>
          <a:p>
            <a:pPr lvl="1"/>
            <a:r>
              <a:rPr lang="en-US" dirty="0"/>
              <a:t>Client &amp; Employer</a:t>
            </a:r>
          </a:p>
          <a:p>
            <a:pPr lvl="1"/>
            <a:r>
              <a:rPr lang="en-US" dirty="0"/>
              <a:t>Product</a:t>
            </a:r>
          </a:p>
          <a:p>
            <a:pPr lvl="1"/>
            <a:r>
              <a:rPr lang="en-US" dirty="0"/>
              <a:t>Judgment</a:t>
            </a:r>
          </a:p>
          <a:p>
            <a:pPr lvl="1"/>
            <a:r>
              <a:rPr lang="en-US" dirty="0"/>
              <a:t>Management</a:t>
            </a:r>
          </a:p>
          <a:p>
            <a:pPr lvl="1"/>
            <a:r>
              <a:rPr lang="en-US" dirty="0"/>
              <a:t>Profession</a:t>
            </a:r>
          </a:p>
          <a:p>
            <a:pPr lvl="1"/>
            <a:r>
              <a:rPr lang="en-US" dirty="0"/>
              <a:t>Colleagues</a:t>
            </a:r>
          </a:p>
          <a:p>
            <a:pPr lvl="1"/>
            <a:r>
              <a:rPr lang="en-US" dirty="0"/>
              <a:t>Self</a:t>
            </a:r>
          </a:p>
        </p:txBody>
      </p:sp>
    </p:spTree>
    <p:extLst>
      <p:ext uri="{BB962C8B-B14F-4D97-AF65-F5344CB8AC3E}">
        <p14:creationId xmlns:p14="http://schemas.microsoft.com/office/powerpoint/2010/main" val="975042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See </a:t>
            </a:r>
            <a:r>
              <a:rPr lang="en-US" u="sng" dirty="0">
                <a:hlinkClick r:id="rId3" tooltip="https://goo.gl/HPZhOl&#10;Ctrl+Click or tap to follow the link"/>
              </a:rPr>
              <a:t>https://goo.gl/HPZhOl</a:t>
            </a:r>
            <a:endParaRPr lang="en-US" dirty="0"/>
          </a:p>
          <a:p>
            <a:endParaRPr lang="en-US" dirty="0"/>
          </a:p>
        </p:txBody>
      </p:sp>
    </p:spTree>
    <p:extLst>
      <p:ext uri="{BB962C8B-B14F-4D97-AF65-F5344CB8AC3E}">
        <p14:creationId xmlns:p14="http://schemas.microsoft.com/office/powerpoint/2010/main" val="1887970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A8705-AAEC-4122-BB5F-B063890FD973}"/>
              </a:ext>
            </a:extLst>
          </p:cNvPr>
          <p:cNvSpPr>
            <a:spLocks noGrp="1"/>
          </p:cNvSpPr>
          <p:nvPr>
            <p:ph type="title"/>
          </p:nvPr>
        </p:nvSpPr>
        <p:spPr/>
        <p:txBody>
          <a:bodyPr/>
          <a:lstStyle/>
          <a:p>
            <a:r>
              <a:rPr lang="en-US" dirty="0"/>
              <a:t>Outcomes</a:t>
            </a:r>
          </a:p>
        </p:txBody>
      </p:sp>
      <p:sp>
        <p:nvSpPr>
          <p:cNvPr id="3" name="Content Placeholder 2">
            <a:extLst>
              <a:ext uri="{FF2B5EF4-FFF2-40B4-BE49-F238E27FC236}">
                <a16:creationId xmlns:a16="http://schemas.microsoft.com/office/drawing/2014/main" id="{7FF4B452-DB8C-4B42-8F1B-4F697B39BD7C}"/>
              </a:ext>
            </a:extLst>
          </p:cNvPr>
          <p:cNvSpPr>
            <a:spLocks noGrp="1"/>
          </p:cNvSpPr>
          <p:nvPr>
            <p:ph idx="1"/>
          </p:nvPr>
        </p:nvSpPr>
        <p:spPr/>
        <p:txBody>
          <a:bodyPr/>
          <a:lstStyle/>
          <a:p>
            <a:r>
              <a:rPr lang="en-US" dirty="0"/>
              <a:t>Describe the differences between ethics, law, and morals</a:t>
            </a:r>
          </a:p>
          <a:p>
            <a:r>
              <a:rPr lang="en-US" dirty="0"/>
              <a:t>Identify stakeholders and how the IEEE/ACM code of ethics describes to relate to them in ethical dilemmas</a:t>
            </a:r>
          </a:p>
        </p:txBody>
      </p:sp>
      <p:sp>
        <p:nvSpPr>
          <p:cNvPr id="4" name="Footer Placeholder 3">
            <a:extLst>
              <a:ext uri="{FF2B5EF4-FFF2-40B4-BE49-F238E27FC236}">
                <a16:creationId xmlns:a16="http://schemas.microsoft.com/office/drawing/2014/main" id="{A6183146-187B-4C1B-979F-764ED2F97154}"/>
              </a:ext>
            </a:extLst>
          </p:cNvPr>
          <p:cNvSpPr>
            <a:spLocks noGrp="1"/>
          </p:cNvSpPr>
          <p:nvPr>
            <p:ph type="ftr" sz="quarter" idx="11"/>
          </p:nvPr>
        </p:nvSpPr>
        <p:spPr/>
        <p:txBody>
          <a:bodyPr/>
          <a:lstStyle/>
          <a:p>
            <a:pPr>
              <a:defRPr/>
            </a:pPr>
            <a:r>
              <a:rPr lang="en-US" altLang="en-US"/>
              <a:t>CS2911 Dr. Yoder</a:t>
            </a:r>
            <a:endParaRPr lang="en-US" altLang="en-US" dirty="0"/>
          </a:p>
        </p:txBody>
      </p:sp>
      <p:sp>
        <p:nvSpPr>
          <p:cNvPr id="5" name="Slide Number Placeholder 4">
            <a:extLst>
              <a:ext uri="{FF2B5EF4-FFF2-40B4-BE49-F238E27FC236}">
                <a16:creationId xmlns:a16="http://schemas.microsoft.com/office/drawing/2014/main" id="{791B8100-BF93-4183-95F4-11598B232010}"/>
              </a:ext>
            </a:extLst>
          </p:cNvPr>
          <p:cNvSpPr>
            <a:spLocks noGrp="1"/>
          </p:cNvSpPr>
          <p:nvPr>
            <p:ph type="sldNum" sz="quarter" idx="12"/>
          </p:nvPr>
        </p:nvSpPr>
        <p:spPr/>
        <p:txBody>
          <a:bodyPr/>
          <a:lstStyle/>
          <a:p>
            <a:pPr>
              <a:defRPr/>
            </a:pPr>
            <a:fld id="{7F893BA9-EED0-4C55-A7BC-486A0027BAD0}" type="slidenum">
              <a:rPr lang="en-US" altLang="en-US" smtClean="0"/>
              <a:pPr>
                <a:defRPr/>
              </a:pPr>
              <a:t>17</a:t>
            </a:fld>
            <a:endParaRPr lang="en-US" altLang="en-US" dirty="0"/>
          </a:p>
        </p:txBody>
      </p:sp>
    </p:spTree>
    <p:extLst>
      <p:ext uri="{BB962C8B-B14F-4D97-AF65-F5344CB8AC3E}">
        <p14:creationId xmlns:p14="http://schemas.microsoft.com/office/powerpoint/2010/main" val="3432724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5E30-0EB9-44C1-B15B-69F9C112A762}"/>
              </a:ext>
            </a:extLst>
          </p:cNvPr>
          <p:cNvSpPr>
            <a:spLocks noGrp="1"/>
          </p:cNvSpPr>
          <p:nvPr>
            <p:ph type="title"/>
          </p:nvPr>
        </p:nvSpPr>
        <p:spPr/>
        <p:txBody>
          <a:bodyPr/>
          <a:lstStyle/>
          <a:p>
            <a:r>
              <a:rPr lang="en-US" dirty="0"/>
              <a:t>Acknowledgement</a:t>
            </a:r>
          </a:p>
        </p:txBody>
      </p:sp>
      <p:sp>
        <p:nvSpPr>
          <p:cNvPr id="3" name="Content Placeholder 2">
            <a:extLst>
              <a:ext uri="{FF2B5EF4-FFF2-40B4-BE49-F238E27FC236}">
                <a16:creationId xmlns:a16="http://schemas.microsoft.com/office/drawing/2014/main" id="{66E9F87A-9E41-4346-9B43-1A438D6E0A21}"/>
              </a:ext>
            </a:extLst>
          </p:cNvPr>
          <p:cNvSpPr>
            <a:spLocks noGrp="1"/>
          </p:cNvSpPr>
          <p:nvPr>
            <p:ph idx="1"/>
          </p:nvPr>
        </p:nvSpPr>
        <p:spPr/>
        <p:txBody>
          <a:bodyPr/>
          <a:lstStyle/>
          <a:p>
            <a:pPr marL="0" indent="0">
              <a:buNone/>
            </a:pPr>
            <a:r>
              <a:rPr lang="en-US" dirty="0"/>
              <a:t>Many of the slides in this particular presentation are from Dr. Hasker</a:t>
            </a:r>
          </a:p>
        </p:txBody>
      </p:sp>
      <p:sp>
        <p:nvSpPr>
          <p:cNvPr id="4" name="Footer Placeholder 3">
            <a:extLst>
              <a:ext uri="{FF2B5EF4-FFF2-40B4-BE49-F238E27FC236}">
                <a16:creationId xmlns:a16="http://schemas.microsoft.com/office/drawing/2014/main" id="{74063E27-43D1-4732-87B0-1518A7072917}"/>
              </a:ext>
            </a:extLst>
          </p:cNvPr>
          <p:cNvSpPr>
            <a:spLocks noGrp="1"/>
          </p:cNvSpPr>
          <p:nvPr>
            <p:ph type="ftr" sz="quarter" idx="11"/>
          </p:nvPr>
        </p:nvSpPr>
        <p:spPr/>
        <p:txBody>
          <a:bodyPr/>
          <a:lstStyle/>
          <a:p>
            <a:pPr>
              <a:defRPr/>
            </a:pPr>
            <a:r>
              <a:rPr lang="en-US" altLang="en-US"/>
              <a:t>CS2911 Dr. Yoder</a:t>
            </a:r>
            <a:endParaRPr lang="en-US" altLang="en-US" dirty="0"/>
          </a:p>
        </p:txBody>
      </p:sp>
      <p:sp>
        <p:nvSpPr>
          <p:cNvPr id="5" name="Slide Number Placeholder 4">
            <a:extLst>
              <a:ext uri="{FF2B5EF4-FFF2-40B4-BE49-F238E27FC236}">
                <a16:creationId xmlns:a16="http://schemas.microsoft.com/office/drawing/2014/main" id="{BDB8CA68-00E8-47DF-8D71-BFD7117C83B6}"/>
              </a:ext>
            </a:extLst>
          </p:cNvPr>
          <p:cNvSpPr>
            <a:spLocks noGrp="1"/>
          </p:cNvSpPr>
          <p:nvPr>
            <p:ph type="sldNum" sz="quarter" idx="12"/>
          </p:nvPr>
        </p:nvSpPr>
        <p:spPr/>
        <p:txBody>
          <a:bodyPr/>
          <a:lstStyle/>
          <a:p>
            <a:pPr>
              <a:defRPr/>
            </a:pPr>
            <a:fld id="{7F893BA9-EED0-4C55-A7BC-486A0027BAD0}" type="slidenum">
              <a:rPr lang="en-US" altLang="en-US" smtClean="0"/>
              <a:pPr>
                <a:defRPr/>
              </a:pPr>
              <a:t>18</a:t>
            </a:fld>
            <a:endParaRPr lang="en-US" altLang="en-US" dirty="0"/>
          </a:p>
        </p:txBody>
      </p:sp>
    </p:spTree>
    <p:extLst>
      <p:ext uri="{BB962C8B-B14F-4D97-AF65-F5344CB8AC3E}">
        <p14:creationId xmlns:p14="http://schemas.microsoft.com/office/powerpoint/2010/main" val="1010941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a:t>
            </a:r>
          </a:p>
        </p:txBody>
      </p:sp>
      <p:sp>
        <p:nvSpPr>
          <p:cNvPr id="3" name="Content Placeholder 2"/>
          <p:cNvSpPr>
            <a:spLocks noGrp="1"/>
          </p:cNvSpPr>
          <p:nvPr>
            <p:ph idx="1"/>
          </p:nvPr>
        </p:nvSpPr>
        <p:spPr>
          <a:xfrm>
            <a:off x="381000" y="1295400"/>
            <a:ext cx="5029200" cy="3810000"/>
          </a:xfrm>
        </p:spPr>
        <p:txBody>
          <a:bodyPr/>
          <a:lstStyle/>
          <a:p>
            <a:pPr marL="0" indent="0">
              <a:buNone/>
            </a:pPr>
            <a:r>
              <a:rPr lang="en-US" sz="2400" dirty="0"/>
              <a:t>The content of this video is based in part on lecture slides from a very good textbook, and used with the author’s permission:</a:t>
            </a:r>
          </a:p>
          <a:p>
            <a:pPr marL="0" indent="0">
              <a:buNone/>
            </a:pPr>
            <a:r>
              <a:rPr lang="en-US" sz="2400" i="1" dirty="0"/>
              <a:t>Computer Networking: A Top-Down Approach</a:t>
            </a:r>
            <a:r>
              <a:rPr lang="en-US" sz="2400" dirty="0"/>
              <a:t>, 7</a:t>
            </a:r>
            <a:r>
              <a:rPr lang="en-US" sz="2400" baseline="30000" dirty="0"/>
              <a:t>th</a:t>
            </a:r>
            <a:r>
              <a:rPr lang="en-US" sz="2400" dirty="0"/>
              <a:t> edition, by Jim Kurose and Keith Ross</a:t>
            </a:r>
          </a:p>
          <a:p>
            <a:pPr marL="0" indent="0">
              <a:buNone/>
            </a:pPr>
            <a:r>
              <a:rPr lang="en-US" sz="2400" dirty="0"/>
              <a:t>Publisher: Pearson, 2017</a:t>
            </a:r>
          </a:p>
          <a:p>
            <a:pPr marL="0" indent="0">
              <a:buNone/>
            </a:pPr>
            <a:endParaRPr lang="en-US" sz="24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1350" y="1447800"/>
            <a:ext cx="2298700" cy="277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https://www.pearsonhighered.com/assets/bigcovers/0/1/3/3/013359414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6793" y="1417638"/>
            <a:ext cx="2743200" cy="339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882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atic01.nyt.com/images/2015/09/23/business/23Volkswagen/23Volkswagen-article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103" y="436105"/>
            <a:ext cx="7449559" cy="504086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762000" y="5486400"/>
            <a:ext cx="7470648" cy="1143000"/>
          </a:xfrm>
        </p:spPr>
        <p:txBody>
          <a:bodyPr/>
          <a:lstStyle/>
          <a:p>
            <a:pPr algn="r"/>
            <a:r>
              <a:rPr lang="en-US" dirty="0"/>
              <a:t>What do you know?</a:t>
            </a:r>
          </a:p>
        </p:txBody>
      </p:sp>
      <p:sp>
        <p:nvSpPr>
          <p:cNvPr id="6" name="TextBox 5"/>
          <p:cNvSpPr txBox="1"/>
          <p:nvPr/>
        </p:nvSpPr>
        <p:spPr>
          <a:xfrm>
            <a:off x="0" y="6475511"/>
            <a:ext cx="2423227" cy="307777"/>
          </a:xfrm>
          <a:prstGeom prst="rect">
            <a:avLst/>
          </a:prstGeom>
          <a:noFill/>
        </p:spPr>
        <p:txBody>
          <a:bodyPr wrap="none" rtlCol="0">
            <a:spAutoFit/>
          </a:bodyPr>
          <a:lstStyle/>
          <a:p>
            <a:r>
              <a:rPr lang="en-US" sz="1400" dirty="0"/>
              <a:t>Image from </a:t>
            </a:r>
            <a:r>
              <a:rPr lang="en-US" sz="1400" dirty="0">
                <a:hlinkClick r:id="rId3"/>
              </a:rPr>
              <a:t>New York Times</a:t>
            </a:r>
            <a:endParaRPr lang="en-US" sz="1400" dirty="0"/>
          </a:p>
        </p:txBody>
      </p:sp>
    </p:spTree>
    <p:extLst>
      <p:ext uri="{BB962C8B-B14F-4D97-AF65-F5344CB8AC3E}">
        <p14:creationId xmlns:p14="http://schemas.microsoft.com/office/powerpoint/2010/main" val="1280371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fontScale="90000"/>
          </a:bodyPr>
          <a:lstStyle/>
          <a:p>
            <a:r>
              <a:rPr lang="en-US" dirty="0"/>
              <a:t>As reported by NYT on </a:t>
            </a:r>
            <a:r>
              <a:rPr lang="en-US" dirty="0">
                <a:hlinkClick r:id="rId2"/>
              </a:rPr>
              <a:t>2015-23-09</a:t>
            </a:r>
            <a:r>
              <a:rPr lang="en-US" dirty="0"/>
              <a:t>:</a:t>
            </a:r>
          </a:p>
        </p:txBody>
      </p:sp>
      <p:sp>
        <p:nvSpPr>
          <p:cNvPr id="4" name="Content Placeholder 3"/>
          <p:cNvSpPr>
            <a:spLocks noGrp="1"/>
          </p:cNvSpPr>
          <p:nvPr>
            <p:ph idx="1"/>
          </p:nvPr>
        </p:nvSpPr>
        <p:spPr/>
        <p:txBody>
          <a:bodyPr>
            <a:normAutofit/>
          </a:bodyPr>
          <a:lstStyle/>
          <a:p>
            <a:r>
              <a:rPr lang="en-US"/>
              <a:t>Pollution </a:t>
            </a:r>
            <a:r>
              <a:rPr lang="en-US" dirty="0"/>
              <a:t>controls only on during inspection</a:t>
            </a:r>
          </a:p>
          <a:p>
            <a:pPr lvl="1"/>
            <a:r>
              <a:rPr lang="en-US" dirty="0"/>
              <a:t>Car went into inspection mode based on steering wheel, run time, barometric pressure</a:t>
            </a:r>
          </a:p>
          <a:p>
            <a:pPr lvl="2"/>
            <a:r>
              <a:rPr lang="en-US" dirty="0"/>
              <a:t>no turns during inspections</a:t>
            </a:r>
          </a:p>
          <a:p>
            <a:pPr lvl="1"/>
            <a:r>
              <a:rPr lang="en-US" dirty="0"/>
              <a:t>On road, pollution controls disabled</a:t>
            </a:r>
          </a:p>
          <a:p>
            <a:pPr lvl="2"/>
            <a:r>
              <a:rPr lang="en-US" dirty="0"/>
              <a:t>Vehicle produces up to 35 times the legal limit of nitrogen oxide</a:t>
            </a:r>
          </a:p>
          <a:p>
            <a:r>
              <a:rPr lang="en-US" dirty="0"/>
              <a:t>EPA relies on manufacturers to test cars</a:t>
            </a:r>
          </a:p>
          <a:p>
            <a:pPr lvl="1"/>
            <a:r>
              <a:rPr lang="en-US" dirty="0"/>
              <a:t>Only 10-15% of new cars tested in-house</a:t>
            </a:r>
          </a:p>
          <a:p>
            <a:pPr lvl="1"/>
            <a:endParaRPr lang="en-US" dirty="0"/>
          </a:p>
        </p:txBody>
      </p:sp>
    </p:spTree>
    <p:extLst>
      <p:ext uri="{BB962C8B-B14F-4D97-AF65-F5344CB8AC3E}">
        <p14:creationId xmlns:p14="http://schemas.microsoft.com/office/powerpoint/2010/main" val="2854858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fraud uncovered</a:t>
            </a:r>
          </a:p>
        </p:txBody>
      </p:sp>
      <p:sp>
        <p:nvSpPr>
          <p:cNvPr id="3" name="Content Placeholder 2"/>
          <p:cNvSpPr>
            <a:spLocks noGrp="1"/>
          </p:cNvSpPr>
          <p:nvPr>
            <p:ph idx="1"/>
          </p:nvPr>
        </p:nvSpPr>
        <p:spPr>
          <a:xfrm>
            <a:off x="457200" y="1600200"/>
            <a:ext cx="8382000" cy="5105400"/>
          </a:xfrm>
        </p:spPr>
        <p:txBody>
          <a:bodyPr>
            <a:normAutofit/>
          </a:bodyPr>
          <a:lstStyle/>
          <a:p>
            <a:r>
              <a:rPr lang="en-US" dirty="0"/>
              <a:t>Discovered by engineers at West Virginia University</a:t>
            </a:r>
          </a:p>
          <a:p>
            <a:pPr lvl="1"/>
            <a:r>
              <a:rPr lang="en-US" dirty="0"/>
              <a:t>Issue found during road tests of vehicles which passed inspection</a:t>
            </a:r>
          </a:p>
          <a:p>
            <a:r>
              <a:rPr lang="en-US" dirty="0"/>
              <a:t>As recently as Jan. 19 (</a:t>
            </a:r>
            <a:r>
              <a:rPr lang="en-US" dirty="0">
                <a:hlinkClick r:id="rId3"/>
              </a:rPr>
              <a:t>WSJ</a:t>
            </a:r>
            <a:r>
              <a:rPr lang="en-US" dirty="0"/>
              <a:t>), former Volkswagen CEO denies prior knowledge</a:t>
            </a:r>
          </a:p>
          <a:p>
            <a:pPr lvl="1"/>
            <a:r>
              <a:rPr lang="en-US" dirty="0"/>
              <a:t>In 2016, claimed it was a misinterpretation of American law</a:t>
            </a:r>
          </a:p>
          <a:p>
            <a:pPr lvl="1"/>
            <a:r>
              <a:rPr lang="en-US" dirty="0"/>
              <a:t>Re-interview: they do “accept the violation”</a:t>
            </a:r>
          </a:p>
          <a:p>
            <a:pPr lvl="1"/>
            <a:r>
              <a:rPr lang="en-US" dirty="0"/>
              <a:t>The roots of the problem go back 10 years and misinterpretations of information from the EPA, CA</a:t>
            </a:r>
          </a:p>
          <a:p>
            <a:pPr marL="344487" lvl="1" indent="0">
              <a:buNone/>
            </a:pPr>
            <a:endParaRPr lang="en-US" dirty="0"/>
          </a:p>
        </p:txBody>
      </p:sp>
    </p:spTree>
    <p:extLst>
      <p:ext uri="{BB962C8B-B14F-4D97-AF65-F5344CB8AC3E}">
        <p14:creationId xmlns:p14="http://schemas.microsoft.com/office/powerpoint/2010/main" val="182296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Driving my Jeep</a:t>
            </a:r>
          </a:p>
        </p:txBody>
      </p:sp>
      <p:sp>
        <p:nvSpPr>
          <p:cNvPr id="3" name="Content Placeholder 2"/>
          <p:cNvSpPr>
            <a:spLocks noGrp="1"/>
          </p:cNvSpPr>
          <p:nvPr>
            <p:ph idx="1"/>
          </p:nvPr>
        </p:nvSpPr>
        <p:spPr/>
        <p:txBody>
          <a:bodyPr/>
          <a:lstStyle/>
          <a:p>
            <a:r>
              <a:rPr lang="en-US" dirty="0"/>
              <a:t>wired.com: </a:t>
            </a:r>
            <a:r>
              <a:rPr lang="en-US" dirty="0">
                <a:hlinkClick r:id="rId2"/>
              </a:rPr>
              <a:t>remote-control Cherokee</a:t>
            </a:r>
            <a:r>
              <a:rPr lang="en-US" dirty="0"/>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200" y="2438400"/>
            <a:ext cx="5619750" cy="4085126"/>
          </a:xfrm>
          <a:prstGeom prst="rect">
            <a:avLst/>
          </a:prstGeom>
        </p:spPr>
      </p:pic>
    </p:spTree>
    <p:extLst>
      <p:ext uri="{BB962C8B-B14F-4D97-AF65-F5344CB8AC3E}">
        <p14:creationId xmlns:p14="http://schemas.microsoft.com/office/powerpoint/2010/main" val="3852492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2057400"/>
          </a:xfrm>
        </p:spPr>
        <p:txBody>
          <a:bodyPr/>
          <a:lstStyle/>
          <a:p>
            <a:r>
              <a:rPr lang="en-US" dirty="0"/>
              <a:t>Control windshield wipers, accelerator, transmission, and locks by cell phone</a:t>
            </a:r>
          </a:p>
          <a:p>
            <a:r>
              <a:rPr lang="en-US" dirty="0"/>
              <a:t>Only control steering when in reverse…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2438400"/>
            <a:ext cx="5619750" cy="4085126"/>
          </a:xfrm>
          <a:prstGeom prst="rect">
            <a:avLst/>
          </a:prstGeom>
        </p:spPr>
      </p:pic>
      <p:sp>
        <p:nvSpPr>
          <p:cNvPr id="5" name="TextBox 4"/>
          <p:cNvSpPr txBox="1"/>
          <p:nvPr/>
        </p:nvSpPr>
        <p:spPr>
          <a:xfrm>
            <a:off x="838200" y="3352800"/>
            <a:ext cx="184731" cy="369332"/>
          </a:xfrm>
          <a:prstGeom prst="rect">
            <a:avLst/>
          </a:prstGeom>
          <a:noFill/>
        </p:spPr>
        <p:txBody>
          <a:bodyPr wrap="none" rtlCol="0">
            <a:spAutoFit/>
          </a:bodyPr>
          <a:lstStyle/>
          <a:p>
            <a:endParaRPr lang="en-US" dirty="0"/>
          </a:p>
        </p:txBody>
      </p:sp>
      <p:sp>
        <p:nvSpPr>
          <p:cNvPr id="6" name="Content Placeholder 2"/>
          <p:cNvSpPr txBox="1">
            <a:spLocks/>
          </p:cNvSpPr>
          <p:nvPr/>
        </p:nvSpPr>
        <p:spPr>
          <a:xfrm>
            <a:off x="305696" y="1922884"/>
            <a:ext cx="2514600" cy="2552700"/>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dirty="0"/>
              <a:t>Did Chrysler do anything </a:t>
            </a:r>
            <a:r>
              <a:rPr lang="en-US" i="1" dirty="0"/>
              <a:t>wrong</a:t>
            </a:r>
            <a:r>
              <a:rPr lang="en-US" dirty="0"/>
              <a:t>?</a:t>
            </a:r>
          </a:p>
        </p:txBody>
      </p:sp>
    </p:spTree>
    <p:extLst>
      <p:ext uri="{BB962C8B-B14F-4D97-AF65-F5344CB8AC3E}">
        <p14:creationId xmlns:p14="http://schemas.microsoft.com/office/powerpoint/2010/main" val="3105114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12EB6-C387-4745-87C1-EE2F7C2E56AE}"/>
              </a:ext>
            </a:extLst>
          </p:cNvPr>
          <p:cNvSpPr>
            <a:spLocks noGrp="1"/>
          </p:cNvSpPr>
          <p:nvPr>
            <p:ph type="title"/>
          </p:nvPr>
        </p:nvSpPr>
        <p:spPr/>
        <p:txBody>
          <a:bodyPr/>
          <a:lstStyle/>
          <a:p>
            <a:r>
              <a:rPr lang="en-US" sz="7200" dirty="0"/>
              <a:t>Is it…</a:t>
            </a:r>
          </a:p>
        </p:txBody>
      </p:sp>
      <p:sp>
        <p:nvSpPr>
          <p:cNvPr id="3" name="Content Placeholder 2">
            <a:extLst>
              <a:ext uri="{FF2B5EF4-FFF2-40B4-BE49-F238E27FC236}">
                <a16:creationId xmlns:a16="http://schemas.microsoft.com/office/drawing/2014/main" id="{6B015A78-8B3F-4A81-A6F5-31B7290CE13B}"/>
              </a:ext>
            </a:extLst>
          </p:cNvPr>
          <p:cNvSpPr>
            <a:spLocks noGrp="1"/>
          </p:cNvSpPr>
          <p:nvPr>
            <p:ph idx="1"/>
          </p:nvPr>
        </p:nvSpPr>
        <p:spPr/>
        <p:txBody>
          <a:bodyPr/>
          <a:lstStyle/>
          <a:p>
            <a:r>
              <a:rPr lang="en-US" sz="7200" dirty="0"/>
              <a:t> Legal?</a:t>
            </a:r>
          </a:p>
          <a:p>
            <a:r>
              <a:rPr lang="en-US" sz="7200" dirty="0"/>
              <a:t> Ethical?</a:t>
            </a:r>
          </a:p>
          <a:p>
            <a:r>
              <a:rPr lang="en-US" sz="7200" dirty="0"/>
              <a:t> Moral?</a:t>
            </a:r>
          </a:p>
          <a:p>
            <a:endParaRPr lang="en-US" dirty="0"/>
          </a:p>
        </p:txBody>
      </p:sp>
      <p:sp>
        <p:nvSpPr>
          <p:cNvPr id="4" name="Footer Placeholder 3">
            <a:extLst>
              <a:ext uri="{FF2B5EF4-FFF2-40B4-BE49-F238E27FC236}">
                <a16:creationId xmlns:a16="http://schemas.microsoft.com/office/drawing/2014/main" id="{D6C04E5F-534F-4EB4-9938-FA5583B30F6D}"/>
              </a:ext>
            </a:extLst>
          </p:cNvPr>
          <p:cNvSpPr>
            <a:spLocks noGrp="1"/>
          </p:cNvSpPr>
          <p:nvPr>
            <p:ph type="ftr" sz="quarter" idx="11"/>
          </p:nvPr>
        </p:nvSpPr>
        <p:spPr/>
        <p:txBody>
          <a:bodyPr/>
          <a:lstStyle/>
          <a:p>
            <a:pPr>
              <a:defRPr/>
            </a:pPr>
            <a:r>
              <a:rPr lang="en-US" altLang="en-US"/>
              <a:t>CS2911 Dr. Yoder</a:t>
            </a:r>
            <a:endParaRPr lang="en-US" altLang="en-US" dirty="0"/>
          </a:p>
        </p:txBody>
      </p:sp>
      <p:sp>
        <p:nvSpPr>
          <p:cNvPr id="5" name="Slide Number Placeholder 4">
            <a:extLst>
              <a:ext uri="{FF2B5EF4-FFF2-40B4-BE49-F238E27FC236}">
                <a16:creationId xmlns:a16="http://schemas.microsoft.com/office/drawing/2014/main" id="{A938D157-1013-4FE7-87B1-FB11710F3DD6}"/>
              </a:ext>
            </a:extLst>
          </p:cNvPr>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4224191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392C2-C0BB-453E-A7A1-1FD6E9FB08AE}"/>
              </a:ext>
            </a:extLst>
          </p:cNvPr>
          <p:cNvSpPr>
            <a:spLocks noGrp="1"/>
          </p:cNvSpPr>
          <p:nvPr>
            <p:ph type="title"/>
          </p:nvPr>
        </p:nvSpPr>
        <p:spPr/>
        <p:txBody>
          <a:bodyPr/>
          <a:lstStyle/>
          <a:p>
            <a:endParaRPr lang="en-US" dirty="0"/>
          </a:p>
        </p:txBody>
      </p:sp>
      <p:sp>
        <p:nvSpPr>
          <p:cNvPr id="4" name="Footer Placeholder 3">
            <a:extLst>
              <a:ext uri="{FF2B5EF4-FFF2-40B4-BE49-F238E27FC236}">
                <a16:creationId xmlns:a16="http://schemas.microsoft.com/office/drawing/2014/main" id="{2EC42C2B-7B0A-4694-98A2-CFED09826839}"/>
              </a:ext>
            </a:extLst>
          </p:cNvPr>
          <p:cNvSpPr>
            <a:spLocks noGrp="1"/>
          </p:cNvSpPr>
          <p:nvPr>
            <p:ph type="ftr" sz="quarter" idx="11"/>
          </p:nvPr>
        </p:nvSpPr>
        <p:spPr/>
        <p:txBody>
          <a:bodyPr/>
          <a:lstStyle/>
          <a:p>
            <a:pPr>
              <a:defRPr/>
            </a:pPr>
            <a:r>
              <a:rPr lang="en-US" altLang="en-US"/>
              <a:t>CS2911 Dr. Yoder</a:t>
            </a:r>
            <a:endParaRPr lang="en-US" altLang="en-US" dirty="0"/>
          </a:p>
        </p:txBody>
      </p:sp>
      <p:sp>
        <p:nvSpPr>
          <p:cNvPr id="5" name="Slide Number Placeholder 4">
            <a:extLst>
              <a:ext uri="{FF2B5EF4-FFF2-40B4-BE49-F238E27FC236}">
                <a16:creationId xmlns:a16="http://schemas.microsoft.com/office/drawing/2014/main" id="{9D911680-AD66-4F0C-AE73-44D0029F0D83}"/>
              </a:ext>
            </a:extLst>
          </p:cNvPr>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
        <p:nvSpPr>
          <p:cNvPr id="6" name="AutoShape 2" descr="Image result for venn diagram">
            <a:extLst>
              <a:ext uri="{FF2B5EF4-FFF2-40B4-BE49-F238E27FC236}">
                <a16:creationId xmlns:a16="http://schemas.microsoft.com/office/drawing/2014/main" id="{5FAD1E18-130D-478D-B29C-AD94AFA691B7}"/>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https://d2slcw3kip6qmk.cloudfront.net/marketing/pages/chart/seo/venn-diagrams/discovery/featured.svg">
            <a:extLst>
              <a:ext uri="{FF2B5EF4-FFF2-40B4-BE49-F238E27FC236}">
                <a16:creationId xmlns:a16="http://schemas.microsoft.com/office/drawing/2014/main" id="{F8C12552-39C3-4D0A-BE8F-CD4977318EC4}"/>
              </a:ext>
            </a:extLst>
          </p:cNvPr>
          <p:cNvSpPr>
            <a:spLocks noChangeAspect="1" noChangeArrowheads="1"/>
          </p:cNvSpPr>
          <p:nvPr/>
        </p:nvSpPr>
        <p:spPr bwMode="auto">
          <a:xfrm>
            <a:off x="4572000" y="3429000"/>
            <a:ext cx="3200400" cy="3200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a:extLst>
              <a:ext uri="{FF2B5EF4-FFF2-40B4-BE49-F238E27FC236}">
                <a16:creationId xmlns:a16="http://schemas.microsoft.com/office/drawing/2014/main" id="{DD9F293A-DCDF-463F-8B40-72DFCAAD8EC0}"/>
              </a:ext>
            </a:extLst>
          </p:cNvPr>
          <p:cNvPicPr>
            <a:picLocks noChangeAspect="1"/>
          </p:cNvPicPr>
          <p:nvPr/>
        </p:nvPicPr>
        <p:blipFill rotWithShape="1">
          <a:blip r:embed="rId3"/>
          <a:srcRect t="1" b="391"/>
          <a:stretch/>
        </p:blipFill>
        <p:spPr>
          <a:xfrm>
            <a:off x="1869472" y="1724501"/>
            <a:ext cx="5219663" cy="4447699"/>
          </a:xfrm>
          <a:prstGeom prst="rect">
            <a:avLst/>
          </a:prstGeom>
        </p:spPr>
      </p:pic>
      <p:sp>
        <p:nvSpPr>
          <p:cNvPr id="10" name="Rectangle 9">
            <a:extLst>
              <a:ext uri="{FF2B5EF4-FFF2-40B4-BE49-F238E27FC236}">
                <a16:creationId xmlns:a16="http://schemas.microsoft.com/office/drawing/2014/main" id="{775A2BAD-E70E-451D-AF85-9AF36C50BE4D}"/>
              </a:ext>
            </a:extLst>
          </p:cNvPr>
          <p:cNvSpPr/>
          <p:nvPr/>
        </p:nvSpPr>
        <p:spPr>
          <a:xfrm>
            <a:off x="1447800" y="870500"/>
            <a:ext cx="2441694" cy="1200329"/>
          </a:xfrm>
          <a:prstGeom prst="rect">
            <a:avLst/>
          </a:prstGeom>
        </p:spPr>
        <p:txBody>
          <a:bodyPr wrap="none">
            <a:spAutoFit/>
          </a:bodyPr>
          <a:lstStyle/>
          <a:p>
            <a:r>
              <a:rPr lang="en-US" sz="7200" dirty="0"/>
              <a:t>Legal</a:t>
            </a:r>
          </a:p>
        </p:txBody>
      </p:sp>
      <p:sp>
        <p:nvSpPr>
          <p:cNvPr id="11" name="Rectangle 10">
            <a:extLst>
              <a:ext uri="{FF2B5EF4-FFF2-40B4-BE49-F238E27FC236}">
                <a16:creationId xmlns:a16="http://schemas.microsoft.com/office/drawing/2014/main" id="{84035165-A99B-421A-A438-81270A038220}"/>
              </a:ext>
            </a:extLst>
          </p:cNvPr>
          <p:cNvSpPr/>
          <p:nvPr/>
        </p:nvSpPr>
        <p:spPr>
          <a:xfrm>
            <a:off x="26896" y="5677310"/>
            <a:ext cx="2954655" cy="1200329"/>
          </a:xfrm>
          <a:prstGeom prst="rect">
            <a:avLst/>
          </a:prstGeom>
        </p:spPr>
        <p:txBody>
          <a:bodyPr wrap="none">
            <a:spAutoFit/>
          </a:bodyPr>
          <a:lstStyle/>
          <a:p>
            <a:r>
              <a:rPr lang="en-US" sz="7200" dirty="0"/>
              <a:t>Ethical</a:t>
            </a:r>
          </a:p>
        </p:txBody>
      </p:sp>
      <p:sp>
        <p:nvSpPr>
          <p:cNvPr id="12" name="Rectangle 11">
            <a:extLst>
              <a:ext uri="{FF2B5EF4-FFF2-40B4-BE49-F238E27FC236}">
                <a16:creationId xmlns:a16="http://schemas.microsoft.com/office/drawing/2014/main" id="{0BF31EDD-B6EC-46C0-A27A-6E63B94A7CC8}"/>
              </a:ext>
            </a:extLst>
          </p:cNvPr>
          <p:cNvSpPr/>
          <p:nvPr/>
        </p:nvSpPr>
        <p:spPr>
          <a:xfrm>
            <a:off x="6727210" y="2742522"/>
            <a:ext cx="2492990" cy="1200329"/>
          </a:xfrm>
          <a:prstGeom prst="rect">
            <a:avLst/>
          </a:prstGeom>
        </p:spPr>
        <p:txBody>
          <a:bodyPr wrap="none">
            <a:spAutoFit/>
          </a:bodyPr>
          <a:lstStyle/>
          <a:p>
            <a:r>
              <a:rPr lang="en-US" sz="7200" dirty="0"/>
              <a:t>Moral</a:t>
            </a:r>
          </a:p>
        </p:txBody>
      </p:sp>
      <p:cxnSp>
        <p:nvCxnSpPr>
          <p:cNvPr id="14" name="Straight Connector 13">
            <a:extLst>
              <a:ext uri="{FF2B5EF4-FFF2-40B4-BE49-F238E27FC236}">
                <a16:creationId xmlns:a16="http://schemas.microsoft.com/office/drawing/2014/main" id="{2673C6C7-E489-442F-BF9D-EB428FE1552B}"/>
              </a:ext>
            </a:extLst>
          </p:cNvPr>
          <p:cNvCxnSpPr>
            <a:stCxn id="11" idx="0"/>
          </p:cNvCxnSpPr>
          <p:nvPr/>
        </p:nvCxnSpPr>
        <p:spPr bwMode="auto">
          <a:xfrm flipV="1">
            <a:off x="1504224" y="5029200"/>
            <a:ext cx="781776" cy="64811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5" name="Straight Connector 14">
            <a:extLst>
              <a:ext uri="{FF2B5EF4-FFF2-40B4-BE49-F238E27FC236}">
                <a16:creationId xmlns:a16="http://schemas.microsoft.com/office/drawing/2014/main" id="{02DA3B29-348B-413E-9FFC-0278C6940764}"/>
              </a:ext>
            </a:extLst>
          </p:cNvPr>
          <p:cNvCxnSpPr/>
          <p:nvPr/>
        </p:nvCxnSpPr>
        <p:spPr bwMode="auto">
          <a:xfrm flipV="1">
            <a:off x="6850647" y="3723187"/>
            <a:ext cx="781776" cy="64811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6" name="Straight Connector 15">
            <a:extLst>
              <a:ext uri="{FF2B5EF4-FFF2-40B4-BE49-F238E27FC236}">
                <a16:creationId xmlns:a16="http://schemas.microsoft.com/office/drawing/2014/main" id="{951B363B-2B27-42DA-A3AE-13F8D818F2F1}"/>
              </a:ext>
            </a:extLst>
          </p:cNvPr>
          <p:cNvCxnSpPr>
            <a:cxnSpLocks/>
          </p:cNvCxnSpPr>
          <p:nvPr/>
        </p:nvCxnSpPr>
        <p:spPr bwMode="auto">
          <a:xfrm>
            <a:off x="2690336" y="2065748"/>
            <a:ext cx="433864" cy="653191"/>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extLst>
      <p:ext uri="{BB962C8B-B14F-4D97-AF65-F5344CB8AC3E}">
        <p14:creationId xmlns:p14="http://schemas.microsoft.com/office/powerpoint/2010/main" val="2085010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E7938-5614-4ED0-A333-BDFE1CD0784F}"/>
              </a:ext>
            </a:extLst>
          </p:cNvPr>
          <p:cNvSpPr>
            <a:spLocks noGrp="1"/>
          </p:cNvSpPr>
          <p:nvPr>
            <p:ph type="title"/>
          </p:nvPr>
        </p:nvSpPr>
        <p:spPr/>
        <p:txBody>
          <a:bodyPr/>
          <a:lstStyle/>
          <a:p>
            <a:r>
              <a:rPr lang="en-US" dirty="0"/>
              <a:t>The Two Masters problem</a:t>
            </a:r>
          </a:p>
        </p:txBody>
      </p:sp>
      <p:sp>
        <p:nvSpPr>
          <p:cNvPr id="3" name="Content Placeholder 2">
            <a:extLst>
              <a:ext uri="{FF2B5EF4-FFF2-40B4-BE49-F238E27FC236}">
                <a16:creationId xmlns:a16="http://schemas.microsoft.com/office/drawing/2014/main" id="{DD0ECE5C-EEE0-471B-9048-C97B9725972B}"/>
              </a:ext>
            </a:extLst>
          </p:cNvPr>
          <p:cNvSpPr>
            <a:spLocks noGrp="1"/>
          </p:cNvSpPr>
          <p:nvPr>
            <p:ph idx="1"/>
          </p:nvPr>
        </p:nvSpPr>
        <p:spPr/>
        <p:txBody>
          <a:bodyPr/>
          <a:lstStyle/>
          <a:p>
            <a:pPr marL="0" indent="0">
              <a:buNone/>
            </a:pPr>
            <a:r>
              <a:rPr lang="en-US" sz="4200" dirty="0"/>
              <a:t>“No one can serve two masters. Either you will hate the one and love the other, or you will be devoted to the one and despise the other. You cannot serve both God and money.” – Jesus </a:t>
            </a:r>
          </a:p>
        </p:txBody>
      </p:sp>
      <p:sp>
        <p:nvSpPr>
          <p:cNvPr id="4" name="Footer Placeholder 3">
            <a:extLst>
              <a:ext uri="{FF2B5EF4-FFF2-40B4-BE49-F238E27FC236}">
                <a16:creationId xmlns:a16="http://schemas.microsoft.com/office/drawing/2014/main" id="{FA93EF6D-8D69-45DB-9C48-8DD5E5A7C6D4}"/>
              </a:ext>
            </a:extLst>
          </p:cNvPr>
          <p:cNvSpPr>
            <a:spLocks noGrp="1"/>
          </p:cNvSpPr>
          <p:nvPr>
            <p:ph type="ftr" sz="quarter" idx="11"/>
          </p:nvPr>
        </p:nvSpPr>
        <p:spPr/>
        <p:txBody>
          <a:bodyPr/>
          <a:lstStyle/>
          <a:p>
            <a:pPr>
              <a:defRPr/>
            </a:pPr>
            <a:r>
              <a:rPr lang="en-US" altLang="en-US"/>
              <a:t>CS2911 Dr. Yoder</a:t>
            </a:r>
            <a:endParaRPr lang="en-US" altLang="en-US" dirty="0"/>
          </a:p>
        </p:txBody>
      </p:sp>
      <p:sp>
        <p:nvSpPr>
          <p:cNvPr id="5" name="Slide Number Placeholder 4">
            <a:extLst>
              <a:ext uri="{FF2B5EF4-FFF2-40B4-BE49-F238E27FC236}">
                <a16:creationId xmlns:a16="http://schemas.microsoft.com/office/drawing/2014/main" id="{156075AE-F001-4649-BA27-E62755F03A36}"/>
              </a:ext>
            </a:extLst>
          </p:cNvPr>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7378946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5">
      <a:dk1>
        <a:sysClr val="windowText" lastClr="000000"/>
      </a:dk1>
      <a:lt1>
        <a:sysClr val="window" lastClr="FFFFFF"/>
      </a:lt1>
      <a:dk2>
        <a:srgbClr val="000000"/>
      </a:dk2>
      <a:lt2>
        <a:srgbClr val="E7E6E6"/>
      </a:lt2>
      <a:accent1>
        <a:srgbClr val="4472C4"/>
      </a:accent1>
      <a:accent2>
        <a:srgbClr val="ED7D31"/>
      </a:accent2>
      <a:accent3>
        <a:srgbClr val="BF9000"/>
      </a:accent3>
      <a:accent4>
        <a:srgbClr val="BF9000"/>
      </a:accent4>
      <a:accent5>
        <a:srgbClr val="5B9BD5"/>
      </a:accent5>
      <a:accent6>
        <a:srgbClr val="70AD47"/>
      </a:accent6>
      <a:hlink>
        <a:srgbClr val="0563C1"/>
      </a:hlink>
      <a:folHlink>
        <a:srgbClr val="954F72"/>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63798</TotalTime>
  <Words>994</Words>
  <Application>Microsoft Office PowerPoint</Application>
  <PresentationFormat>On-screen Show (4:3)</PresentationFormat>
  <Paragraphs>173</Paragraphs>
  <Slides>19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Tahoma</vt:lpstr>
      <vt:lpstr>Times New Roman</vt:lpstr>
      <vt:lpstr>Wingdings</vt:lpstr>
      <vt:lpstr>Wingdings 2</vt:lpstr>
      <vt:lpstr>2_Network</vt:lpstr>
      <vt:lpstr>    CS2911 Week 8, Thursday</vt:lpstr>
      <vt:lpstr>What do you know?</vt:lpstr>
      <vt:lpstr>As reported by NYT on 2015-23-09:</vt:lpstr>
      <vt:lpstr>A fraud uncovered</vt:lpstr>
      <vt:lpstr>Driving my Jeep</vt:lpstr>
      <vt:lpstr>PowerPoint Presentation</vt:lpstr>
      <vt:lpstr>Is it…</vt:lpstr>
      <vt:lpstr>PowerPoint Presentation</vt:lpstr>
      <vt:lpstr>The Two Masters problem</vt:lpstr>
      <vt:lpstr>The SE Code of Ethics</vt:lpstr>
      <vt:lpstr>PowerPoint Presentation</vt:lpstr>
      <vt:lpstr>PowerPoint Presentation</vt:lpstr>
      <vt:lpstr>PowerPoint Presentation</vt:lpstr>
      <vt:lpstr>PowerPoint Presentation</vt:lpstr>
      <vt:lpstr>Review</vt:lpstr>
      <vt:lpstr>Discussion</vt:lpstr>
      <vt:lpstr>Outcomes</vt:lpstr>
      <vt:lpstr>Acknowledgement</vt:lpstr>
      <vt:lpstr>Acknowledgement</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1861</cp:revision>
  <cp:lastPrinted>2017-10-30T18:51:40Z</cp:lastPrinted>
  <dcterms:created xsi:type="dcterms:W3CDTF">1999-09-06T21:32:20Z</dcterms:created>
  <dcterms:modified xsi:type="dcterms:W3CDTF">2017-10-30T21:32:28Z</dcterms:modified>
</cp:coreProperties>
</file>