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.xml" ContentType="application/vnd.openxmlformats-officedocument.presentationml.tags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tags/tag16.xml" ContentType="application/vnd.openxmlformats-officedocument.presentationml.tags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tags/tag21.xml" ContentType="application/vnd.openxmlformats-officedocument.presentationml.tags+xml"/>
  <Override PartName="/ppt/notesSlides/notesSlide27.xml" ContentType="application/vnd.openxmlformats-officedocument.presentationml.notesSlide+xml"/>
  <Override PartName="/ppt/tags/tag22.xml" ContentType="application/vnd.openxmlformats-officedocument.presentationml.tags+xml"/>
  <Override PartName="/ppt/notesSlides/notesSlide28.xml" ContentType="application/vnd.openxmlformats-officedocument.presentationml.notesSlide+xml"/>
  <Override PartName="/ppt/tags/tag23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25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41"/>
  </p:notesMasterIdLst>
  <p:handoutMasterIdLst>
    <p:handoutMasterId r:id="rId42"/>
  </p:handoutMasterIdLst>
  <p:sldIdLst>
    <p:sldId id="320" r:id="rId2"/>
    <p:sldId id="600" r:id="rId3"/>
    <p:sldId id="601" r:id="rId4"/>
    <p:sldId id="649" r:id="rId5"/>
    <p:sldId id="650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4" r:id="rId17"/>
    <p:sldId id="615" r:id="rId18"/>
    <p:sldId id="616" r:id="rId19"/>
    <p:sldId id="617" r:id="rId20"/>
    <p:sldId id="618" r:id="rId21"/>
    <p:sldId id="651" r:id="rId22"/>
    <p:sldId id="619" r:id="rId23"/>
    <p:sldId id="620" r:id="rId24"/>
    <p:sldId id="623" r:id="rId25"/>
    <p:sldId id="624" r:id="rId26"/>
    <p:sldId id="625" r:id="rId27"/>
    <p:sldId id="626" r:id="rId28"/>
    <p:sldId id="638" r:id="rId29"/>
    <p:sldId id="639" r:id="rId30"/>
    <p:sldId id="640" r:id="rId31"/>
    <p:sldId id="641" r:id="rId32"/>
    <p:sldId id="642" r:id="rId33"/>
    <p:sldId id="643" r:id="rId34"/>
    <p:sldId id="644" r:id="rId35"/>
    <p:sldId id="645" r:id="rId36"/>
    <p:sldId id="646" r:id="rId37"/>
    <p:sldId id="581" r:id="rId38"/>
    <p:sldId id="647" r:id="rId39"/>
    <p:sldId id="648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78839" autoAdjust="0"/>
  </p:normalViewPr>
  <p:slideViewPr>
    <p:cSldViewPr>
      <p:cViewPr varScale="1">
        <p:scale>
          <a:sx n="68" d="100"/>
          <a:sy n="68" d="100"/>
        </p:scale>
        <p:origin x="89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779" y="4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t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6 November 2017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779" y="8832199"/>
            <a:ext cx="3036622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85" tIns="46545" rIns="93085" bIns="46545" numCol="1" anchor="b" anchorCtr="0" compatLnSpc="1">
            <a:prstTxWarp prst="textNoShape">
              <a:avLst/>
            </a:prstTxWarp>
          </a:bodyPr>
          <a:lstStyle>
            <a:lvl1pPr algn="r" defTabSz="93159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4872" y="3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325" y="4426857"/>
            <a:ext cx="5111750" cy="4205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53714"/>
            <a:ext cx="3068571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4872" y="8853714"/>
            <a:ext cx="3065528" cy="44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90" tIns="44044" rIns="88090" bIns="44044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8" y="664032"/>
            <a:ext cx="4819650" cy="36521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6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8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2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4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/>
              <a:t>18q1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6 November 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744705" cy="367965"/>
          </a:xfrm>
          <a:prstGeom prst="rect">
            <a:avLst/>
          </a:prstGeom>
          <a:noFill/>
        </p:spPr>
        <p:txBody>
          <a:bodyPr vert="horz" lIns="90056" tIns="45028" rIns="90056" bIns="45028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24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998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84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3317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17q1: example sequence and acknowledgement numbers added after morning class</a:t>
            </a:r>
          </a:p>
          <a:p>
            <a:endParaRPr lang="en-US" dirty="0"/>
          </a:p>
          <a:p>
            <a:r>
              <a:rPr lang="en-US" dirty="0"/>
              <a:t>Note that the ACK to the FIN also counts</a:t>
            </a:r>
            <a:r>
              <a:rPr lang="en-US" baseline="0" dirty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90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17q1: example sequence and acknowledgement numbers added after morning class</a:t>
            </a:r>
          </a:p>
          <a:p>
            <a:endParaRPr lang="en-US" dirty="0"/>
          </a:p>
          <a:p>
            <a:r>
              <a:rPr lang="en-US" dirty="0"/>
              <a:t>Note that the ACK to the FIN also counts</a:t>
            </a:r>
            <a:r>
              <a:rPr lang="en-US" baseline="0" dirty="0"/>
              <a:t> as 1 "virtual byte"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28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69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like stop and wait, the sliding window requires a buffer on either end.</a:t>
            </a:r>
          </a:p>
          <a:p>
            <a:r>
              <a:rPr lang="en-US" dirty="0"/>
              <a:t>But now the sender can send as many messages as will fill the buffer. This is the window.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5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Receive is willing to accept as many bytes as will fit in its buffer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75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8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77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 the purpose of the flow control window is to make sure we don’t send more packets than the receiver can handle.</a:t>
            </a:r>
          </a:p>
          <a:p>
            <a:endParaRPr lang="en-US" dirty="0"/>
          </a:p>
          <a:p>
            <a:r>
              <a:rPr lang="en-US" dirty="0"/>
              <a:t>In your experience, do different servers operate at different speeds, or is the bottleneck somewhere else? (If somewhere else, where?)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76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Last slide for 18q1-011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32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Note that this is NOT a new field in the headers</a:t>
            </a:r>
            <a:r>
              <a:rPr lang="en-US" baseline="0" dirty="0"/>
              <a:t> – convenient!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421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Stopped roughly here 18q1-031</a:t>
            </a:r>
            <a:endParaRPr lang="en-US" dirty="0"/>
          </a:p>
          <a:p>
            <a:endParaRPr lang="en-US" dirty="0"/>
          </a:p>
          <a:p>
            <a:r>
              <a:rPr lang="en-US" dirty="0"/>
              <a:t>Suppose the window is open and I send a message.</a:t>
            </a:r>
          </a:p>
          <a:p>
            <a:endParaRPr lang="en-US" dirty="0"/>
          </a:p>
          <a:p>
            <a:r>
              <a:rPr lang="en-US" dirty="0"/>
              <a:t>Then I can send enough messages to fill the whole window.</a:t>
            </a:r>
          </a:p>
          <a:p>
            <a:endParaRPr lang="en-US" dirty="0"/>
          </a:p>
          <a:p>
            <a:r>
              <a:rPr lang="en-US" dirty="0"/>
              <a:t>But after that, I will wait for the first message to be </a:t>
            </a:r>
            <a:r>
              <a:rPr lang="en-US" dirty="0" err="1"/>
              <a:t>ack’d</a:t>
            </a:r>
            <a:r>
              <a:rPr lang="en-US" dirty="0"/>
              <a:t> before I can send any more messages – just like with flow control. In flow control, we are making sure we don’t fill a buffer on the receiver. Here, we are making sure we don’t spit too many packets onto the network so that it doesn’t collapse.</a:t>
            </a:r>
          </a:p>
          <a:p>
            <a:endParaRPr lang="en-US" dirty="0"/>
          </a:p>
          <a:p>
            <a:r>
              <a:rPr lang="en-US" dirty="0"/>
              <a:t>So I will send on average </a:t>
            </a:r>
            <a:r>
              <a:rPr lang="en-US" dirty="0" err="1"/>
              <a:t>cwnd</a:t>
            </a:r>
            <a:r>
              <a:rPr lang="en-US" dirty="0"/>
              <a:t>/RTT  bytes/sec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43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[consistent]  </a:t>
            </a:r>
            <a:r>
              <a:rPr lang="en-US" dirty="0" err="1"/>
              <a:t>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47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69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Tahoe – slow start, but not fast recovery (and not what is described in the Congestion Avoidance section on p. 273 of the 7</a:t>
            </a:r>
            <a:r>
              <a:rPr lang="en-US" baseline="30000" dirty="0"/>
              <a:t>th</a:t>
            </a:r>
            <a:r>
              <a:rPr lang="en-US" dirty="0"/>
              <a:t> Ed – see p. 276, first para for explicit statement of this)</a:t>
            </a:r>
          </a:p>
          <a:p>
            <a:r>
              <a:rPr lang="en-US" dirty="0"/>
              <a:t>Reno – slow start, but including fast recovery and Congestion Avoidance. Note that if a timeout occurs, Fast Recovery would also drop back to 1 MSS per round trip</a:t>
            </a:r>
          </a:p>
          <a:p>
            <a:r>
              <a:rPr lang="en-US" dirty="0"/>
              <a:t>See (7</a:t>
            </a:r>
            <a:r>
              <a:rPr lang="en-US" baseline="30000" dirty="0"/>
              <a:t>th</a:t>
            </a:r>
            <a:r>
              <a:rPr lang="en-US" dirty="0"/>
              <a:t> Ed) pp. 275-276 within Sec 3.7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293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699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9261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48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31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Last slide for 18q1-021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6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6438"/>
            <a:ext cx="4710112" cy="3532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5AA57C0C-AC4E-4A96-910A-3A67E0B4749F}" type="datetime1">
              <a:rPr lang="en-US" smtClean="0"/>
              <a:pPr>
                <a:defRPr/>
              </a:pPr>
              <a:t>11/6/2017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40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these slides, we do not consider security issues – only the basics to overcome unintentional network errors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4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way to send a NAK in this case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9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Skipped slide 12 (transfer specifics) and ended with this slide 18q1-wk9-2-011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CS2911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6 November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Josiah Yoder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21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5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D29F5-C7F1-40DF-B5B1-B8CCC5168DA0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160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the Secondary title</a:t>
            </a:r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twork_congestion#Congestive_collaps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vin.edu/academic/rit/webBook/chapter3/Introduction/arpanet.ht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ivinginternet.com/e/ei.htm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CS2911</a:t>
            </a:r>
            <a:br>
              <a:rPr lang="en-US" dirty="0"/>
            </a:br>
            <a:r>
              <a:rPr lang="en-US" dirty="0"/>
              <a:t>Week 9, Sometime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anose="05000000000000000000" pitchFamily="2" charset="2"/>
              </a:rPr>
              <a:t>Today</a:t>
            </a:r>
            <a:endParaRPr lang="en-US" b="1" i="1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TCP</a:t>
            </a:r>
          </a:p>
          <a:p>
            <a:r>
              <a:rPr lang="en-US" dirty="0">
                <a:sym typeface="Wingdings" panose="05000000000000000000" pitchFamily="2" charset="2"/>
              </a:rPr>
              <a:t>Week 10, Tuesday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Class climate evaluations!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TCP concluded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344487" lvl="1" indent="0">
              <a:buNone/>
            </a:pPr>
            <a:r>
              <a:rPr lang="en-US" dirty="0">
                <a:sym typeface="Wingdings" panose="05000000000000000000" pitchFamily="2" charset="2"/>
              </a:rPr>
              <a:t>Credit: Many slides in this deck by Dr. </a:t>
            </a:r>
            <a:r>
              <a:rPr lang="en-US" dirty="0" err="1">
                <a:sym typeface="Wingdings" panose="05000000000000000000" pitchFamily="2" charset="2"/>
              </a:rPr>
              <a:t>Rothe</a:t>
            </a:r>
            <a:r>
              <a:rPr lang="en-US" dirty="0">
                <a:sym typeface="Wingdings" panose="05000000000000000000" pitchFamily="2" charset="2"/>
              </a:rPr>
              <a:t> and the authors of our textbook</a:t>
            </a:r>
          </a:p>
          <a:p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CS2911</a:t>
            </a:r>
          </a:p>
          <a:p>
            <a:pPr>
              <a:defRPr/>
            </a:pPr>
            <a:r>
              <a:rPr lang="en-US" altLang="en-US" dirty="0"/>
              <a:t>Dr. Yoder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Packet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05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166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194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690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Data Transfer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transferred as a stream of octets (bytes)</a:t>
            </a:r>
          </a:p>
          <a:p>
            <a:r>
              <a:rPr lang="en-US" dirty="0"/>
              <a:t>Data is transferred in segments, but acknowledged at the octet level</a:t>
            </a:r>
          </a:p>
          <a:p>
            <a:r>
              <a:rPr lang="en-US" dirty="0"/>
              <a:t>Full duplex – data can be transferred in either direction, or both</a:t>
            </a:r>
          </a:p>
          <a:p>
            <a:r>
              <a:rPr lang="en-US" dirty="0"/>
              <a:t>Both endpoints of connection must maintain buffers/windows for both sending and receiving</a:t>
            </a:r>
          </a:p>
        </p:txBody>
      </p:sp>
    </p:spTree>
    <p:extLst>
      <p:ext uri="{BB962C8B-B14F-4D97-AF65-F5344CB8AC3E}">
        <p14:creationId xmlns:p14="http://schemas.microsoft.com/office/powerpoint/2010/main" val="78869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Acknowledgements are cumulative</a:t>
            </a:r>
          </a:p>
          <a:p>
            <a:pPr lvl="1"/>
            <a:r>
              <a:rPr lang="en-US" dirty="0"/>
              <a:t>Acknowledgement of any octet implies receipt of all previous octets</a:t>
            </a:r>
          </a:p>
          <a:p>
            <a:pPr lvl="1"/>
            <a:r>
              <a:rPr lang="en-US" dirty="0"/>
              <a:t>Simple</a:t>
            </a:r>
          </a:p>
          <a:p>
            <a:pPr lvl="1"/>
            <a:r>
              <a:rPr lang="en-US" dirty="0"/>
              <a:t>Lost acknowledgements will not necessarily result in retransmission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490124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ross 4"/>
          <p:cNvSpPr/>
          <p:nvPr/>
        </p:nvSpPr>
        <p:spPr bwMode="auto">
          <a:xfrm rot="2714238">
            <a:off x="4092311" y="5994478"/>
            <a:ext cx="273577" cy="272892"/>
          </a:xfrm>
          <a:prstGeom prst="plus">
            <a:avLst>
              <a:gd name="adj" fmla="val 37371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269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233334" cy="5029200"/>
          </a:xfrm>
        </p:spPr>
        <p:txBody>
          <a:bodyPr/>
          <a:lstStyle/>
          <a:p>
            <a:r>
              <a:rPr lang="en-US" dirty="0"/>
              <a:t>Acknowledgements are cumulative</a:t>
            </a:r>
          </a:p>
          <a:p>
            <a:pPr lvl="1"/>
            <a:r>
              <a:rPr lang="en-US" dirty="0"/>
              <a:t>Acknowledgement of any octet implies receipt of all previous octets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655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233334" cy="5029200"/>
          </a:xfrm>
        </p:spPr>
        <p:txBody>
          <a:bodyPr/>
          <a:lstStyle/>
          <a:p>
            <a:r>
              <a:rPr lang="en-US" dirty="0"/>
              <a:t>Acknowledgements are cumulative</a:t>
            </a:r>
          </a:p>
          <a:p>
            <a:pPr lvl="1"/>
            <a:r>
              <a:rPr lang="en-US" dirty="0"/>
              <a:t>Acknowledgement of any octet implies receipt of all previous octets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Think (30 s)</a:t>
            </a:r>
          </a:p>
          <a:p>
            <a:pPr lvl="1"/>
            <a:r>
              <a:rPr lang="en-US" dirty="0"/>
              <a:t>Pair (30 s)</a:t>
            </a:r>
          </a:p>
          <a:p>
            <a:pPr lvl="1"/>
            <a:r>
              <a:rPr lang="en-US" dirty="0" err="1"/>
              <a:t>Shair</a:t>
            </a: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11" y="1893358"/>
            <a:ext cx="5381625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34" y="4546948"/>
            <a:ext cx="3371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 bwMode="auto">
          <a:xfrm>
            <a:off x="762000" y="4071582"/>
            <a:ext cx="2057400" cy="685800"/>
          </a:xfrm>
          <a:prstGeom prst="wedgeRectCallout">
            <a:avLst>
              <a:gd name="adj1" fmla="val 159483"/>
              <a:gd name="adj2" fmla="val -915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What if timeout was here?</a:t>
            </a:r>
          </a:p>
        </p:txBody>
      </p:sp>
    </p:spTree>
    <p:extLst>
      <p:ext uri="{BB962C8B-B14F-4D97-AF65-F5344CB8AC3E}">
        <p14:creationId xmlns:p14="http://schemas.microsoft.com/office/powerpoint/2010/main" val="374260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TCP sequence &amp; </a:t>
            </a:r>
            <a:r>
              <a:rPr lang="en-US" dirty="0" err="1"/>
              <a:t>acknowlegement</a:t>
            </a:r>
            <a:r>
              <a:rPr lang="en-US" dirty="0"/>
              <a:t>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TCP sequence numbers actually start at a random number</a:t>
            </a:r>
          </a:p>
          <a:p>
            <a:r>
              <a:rPr lang="en-US" dirty="0"/>
              <a:t>To establish the number, the sender sends the random first sequence number.</a:t>
            </a:r>
          </a:p>
          <a:p>
            <a:r>
              <a:rPr lang="en-US" dirty="0"/>
              <a:t>The receiver replies with the sequence number + 1</a:t>
            </a:r>
          </a:p>
          <a:p>
            <a:r>
              <a:rPr lang="en-US" dirty="0"/>
              <a:t>After this, the current sequence number is always  </a:t>
            </a:r>
            <a:r>
              <a:rPr lang="en-US" i="1" dirty="0"/>
              <a:t>first number </a:t>
            </a:r>
            <a:r>
              <a:rPr lang="en-US" dirty="0"/>
              <a:t>+ 1 + </a:t>
            </a:r>
            <a:r>
              <a:rPr lang="en-US" i="1" dirty="0"/>
              <a:t>total number of bytes sent/received</a:t>
            </a:r>
          </a:p>
        </p:txBody>
      </p:sp>
    </p:spTree>
    <p:extLst>
      <p:ext uri="{BB962C8B-B14F-4D97-AF65-F5344CB8AC3E}">
        <p14:creationId xmlns:p14="http://schemas.microsoft.com/office/powerpoint/2010/main" val="2901185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a TCP sequence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368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0600" y="474892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379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379,   10 bytes data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389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6686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also can send data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11430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824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6073" y="4523853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825, 30 bytes data 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855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855, 20 bytes data  </a:t>
            </a:r>
          </a:p>
        </p:txBody>
      </p:sp>
    </p:spTree>
    <p:extLst>
      <p:ext uri="{BB962C8B-B14F-4D97-AF65-F5344CB8AC3E}">
        <p14:creationId xmlns:p14="http://schemas.microsoft.com/office/powerpoint/2010/main" val="1953425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together now…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74146"/>
            <a:ext cx="5295900" cy="4955254"/>
            <a:chOff x="838200" y="1676400"/>
            <a:chExt cx="5295900" cy="6153551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910300" y="2945367"/>
              <a:ext cx="22098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824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870030" y="37338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Box 20"/>
            <p:cNvSpPr txBox="1"/>
            <p:nvPr/>
          </p:nvSpPr>
          <p:spPr>
            <a:xfrm>
              <a:off x="2895600" y="3707368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825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38200" y="448065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825, 30 bytes data  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870030" y="5591007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855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29496" y="6704977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endParaRPr lang="en-US" dirty="0">
                <a:solidFill>
                  <a:srgbClr val="000000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85463" y="5538829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855, 20 bytes data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51758" y="1767458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SYN, SEQ = 368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26939" y="2412990"/>
            <a:ext cx="22098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ACK, ACK = 369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82578" y="3069211"/>
            <a:ext cx="3238500" cy="29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369,   10 bytes data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8200" y="4175034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ACK, ACK = 379</a:t>
            </a:r>
          </a:p>
        </p:txBody>
      </p:sp>
      <p:cxnSp>
        <p:nvCxnSpPr>
          <p:cNvPr id="40" name="Straight Arrow Connector 39"/>
          <p:cNvCxnSpPr/>
          <p:nvPr/>
        </p:nvCxnSpPr>
        <p:spPr bwMode="auto">
          <a:xfrm flipH="1">
            <a:off x="845916" y="5609109"/>
            <a:ext cx="5029200" cy="6749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873888" y="4823024"/>
            <a:ext cx="5029200" cy="7363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Box 41"/>
          <p:cNvSpPr txBox="1"/>
          <p:nvPr/>
        </p:nvSpPr>
        <p:spPr>
          <a:xfrm>
            <a:off x="2911515" y="4550791"/>
            <a:ext cx="323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SEQ = 379,   10 bytes data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7647" y="5759455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ACK = 389</a:t>
            </a:r>
          </a:p>
        </p:txBody>
      </p:sp>
      <p:sp>
        <p:nvSpPr>
          <p:cNvPr id="3" name="Right Brace 2"/>
          <p:cNvSpPr/>
          <p:nvPr/>
        </p:nvSpPr>
        <p:spPr bwMode="auto">
          <a:xfrm>
            <a:off x="6019800" y="1767458"/>
            <a:ext cx="228600" cy="216486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9850" y="2526723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Three-way Handshake</a:t>
            </a:r>
          </a:p>
        </p:txBody>
      </p:sp>
    </p:spTree>
    <p:extLst>
      <p:ext uri="{BB962C8B-B14F-4D97-AF65-F5344CB8AC3E}">
        <p14:creationId xmlns:p14="http://schemas.microsoft.com/office/powerpoint/2010/main" val="29039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Be familiar with the layout of the TCP header</a:t>
            </a:r>
          </a:p>
          <a:p>
            <a:r>
              <a:rPr lang="en-US" sz="2800" dirty="0"/>
              <a:t>Describe the purpose of the following TCP header fields:</a:t>
            </a:r>
          </a:p>
          <a:p>
            <a:pPr lvl="1"/>
            <a:r>
              <a:rPr lang="en-US" sz="2400" dirty="0"/>
              <a:t>Source Port, </a:t>
            </a:r>
            <a:r>
              <a:rPr lang="en-US" sz="2400" dirty="0" err="1"/>
              <a:t>Dest</a:t>
            </a:r>
            <a:r>
              <a:rPr lang="en-US" sz="2400" dirty="0"/>
              <a:t> Port, </a:t>
            </a:r>
          </a:p>
          <a:p>
            <a:pPr lvl="1"/>
            <a:r>
              <a:rPr lang="en-US" sz="2400" dirty="0"/>
              <a:t>Sequence number, Acknowledgement number</a:t>
            </a:r>
          </a:p>
          <a:p>
            <a:pPr lvl="1"/>
            <a:r>
              <a:rPr lang="en-US" sz="2400" dirty="0"/>
              <a:t>Receive window</a:t>
            </a:r>
          </a:p>
          <a:p>
            <a:pPr lvl="1"/>
            <a:r>
              <a:rPr lang="en-US" sz="2400" dirty="0"/>
              <a:t>Checksum</a:t>
            </a:r>
          </a:p>
          <a:p>
            <a:r>
              <a:rPr lang="en-US" sz="2800" dirty="0"/>
              <a:t>Calculate sequence and acknowledgement numbers</a:t>
            </a:r>
          </a:p>
          <a:p>
            <a:r>
              <a:rPr lang="en-US" sz="2800" dirty="0"/>
              <a:t>Describe the behavior of the 3-way handshake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0397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pending messages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73165" y="1674146"/>
            <a:ext cx="5295900" cy="4955254"/>
            <a:chOff x="838200" y="1676400"/>
            <a:chExt cx="5295900" cy="6153551"/>
          </a:xfrm>
        </p:grpSpPr>
        <p:cxnSp>
          <p:nvCxnSpPr>
            <p:cNvPr id="30" name="Straight Connector 29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2247900" y="1796533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SYN, SEQ = 368</a:t>
              </a: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965522" y="2958626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870030" y="3733800"/>
              <a:ext cx="3206670" cy="5949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TextBox 37"/>
            <p:cNvSpPr txBox="1"/>
            <p:nvPr/>
          </p:nvSpPr>
          <p:spPr>
            <a:xfrm>
              <a:off x="2895600" y="3707368"/>
              <a:ext cx="3238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369,   10 bytes data</a:t>
              </a:r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H="1">
              <a:off x="842058" y="6567185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>
              <a:off x="848810" y="5612762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TextBox 41"/>
            <p:cNvSpPr txBox="1"/>
            <p:nvPr/>
          </p:nvSpPr>
          <p:spPr>
            <a:xfrm>
              <a:off x="2895600" y="556457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379,   20 bytes data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89322" y="6567185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369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065849" y="3643681"/>
            <a:ext cx="1143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4035465" y="3632314"/>
            <a:ext cx="152400" cy="3553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5809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TCP connection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626792"/>
            <a:ext cx="5467351" cy="5002608"/>
            <a:chOff x="838200" y="1617595"/>
            <a:chExt cx="5467351" cy="6212356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43001" y="1617595"/>
              <a:ext cx="3619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  SEQ = 835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371365" y="2796286"/>
              <a:ext cx="3492178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836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3219451" y="4433760"/>
              <a:ext cx="30861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 SEQ = 529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2498204" y="5502856"/>
              <a:ext cx="3238500" cy="458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 = 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17012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a TCP connection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5750" y="11107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Client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14950" y="1263134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Server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8200" y="1427755"/>
            <a:ext cx="5796699" cy="5201645"/>
            <a:chOff x="838200" y="1370426"/>
            <a:chExt cx="5796699" cy="645952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838200" y="1676400"/>
              <a:ext cx="0" cy="6153551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5867400" y="1828800"/>
              <a:ext cx="0" cy="590652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838200" y="1981200"/>
              <a:ext cx="5029200" cy="9144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1179137" y="1370426"/>
              <a:ext cx="36195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FIN, SEQ = 835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529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>
              <a:off x="838200" y="2895600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TextBox 16"/>
            <p:cNvSpPr txBox="1"/>
            <p:nvPr/>
          </p:nvSpPr>
          <p:spPr>
            <a:xfrm>
              <a:off x="2214674" y="2516876"/>
              <a:ext cx="3492178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529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836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H="1">
              <a:off x="842058" y="4709978"/>
              <a:ext cx="5029200" cy="8382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TextBox 21"/>
            <p:cNvSpPr txBox="1"/>
            <p:nvPr/>
          </p:nvSpPr>
          <p:spPr>
            <a:xfrm>
              <a:off x="2620752" y="4000896"/>
              <a:ext cx="30861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FIN, SEQ = 529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836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>
              <a:off x="838200" y="5605381"/>
              <a:ext cx="5029200" cy="91440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" name="TextBox 24"/>
            <p:cNvSpPr txBox="1"/>
            <p:nvPr/>
          </p:nvSpPr>
          <p:spPr>
            <a:xfrm>
              <a:off x="3396399" y="5371111"/>
              <a:ext cx="3238500" cy="802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SEQ = 836</a:t>
              </a:r>
            </a:p>
            <a:p>
              <a:pPr eaLnBrk="0" hangingPunct="0"/>
              <a:r>
                <a:rPr lang="en-US" dirty="0">
                  <a:solidFill>
                    <a:srgbClr val="000000"/>
                  </a:solidFill>
                </a:rPr>
                <a:t>ACK, ACK = 530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2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the blanks of the sample TCP message below</a:t>
            </a:r>
          </a:p>
        </p:txBody>
      </p:sp>
    </p:spTree>
    <p:extLst>
      <p:ext uri="{BB962C8B-B14F-4D97-AF65-F5344CB8AC3E}">
        <p14:creationId xmlns:p14="http://schemas.microsoft.com/office/powerpoint/2010/main" val="317191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2800"/>
            <a:ext cx="4057711" cy="281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19400"/>
            <a:ext cx="482027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830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Sender’s Window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800" dirty="0"/>
              <a:t>1, 2 have been sent and acknowledged</a:t>
            </a:r>
          </a:p>
          <a:p>
            <a:r>
              <a:rPr lang="en-US" sz="2800" dirty="0"/>
              <a:t>3 – 6 sent but not acknowledged</a:t>
            </a:r>
          </a:p>
          <a:p>
            <a:r>
              <a:rPr lang="en-US" sz="2800" dirty="0"/>
              <a:t>7 – 9 have not been sent but can be without delay</a:t>
            </a:r>
          </a:p>
          <a:p>
            <a:r>
              <a:rPr lang="en-US" sz="2800" dirty="0"/>
              <a:t>10 and higher will not be sent until window moves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273381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265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Advertisement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size can vary over time</a:t>
            </a:r>
          </a:p>
          <a:p>
            <a:r>
              <a:rPr lang="en-US" dirty="0"/>
              <a:t>Receiver sends a windows size with acknowledgement that indicates how many octets it is willing to accept</a:t>
            </a:r>
          </a:p>
          <a:p>
            <a:r>
              <a:rPr lang="en-US" dirty="0"/>
              <a:t>Allows flow control</a:t>
            </a:r>
          </a:p>
          <a:p>
            <a:r>
              <a:rPr lang="en-US" dirty="0"/>
              <a:t>An advertisement of 0 will halt transfer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521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- Pipelined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7239000" cy="5029200"/>
          </a:xfrm>
        </p:spPr>
        <p:txBody>
          <a:bodyPr/>
          <a:lstStyle/>
          <a:p>
            <a:r>
              <a:rPr lang="en-US" dirty="0"/>
              <a:t>Requires buffering on each end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1"/>
            <a:ext cx="4439272" cy="23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33020"/>
            <a:ext cx="4626040" cy="188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44958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Remaining space on receiver in last acknowledgement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1447800" y="3581400"/>
            <a:ext cx="22860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2160620" y="3581400"/>
            <a:ext cx="430180" cy="7858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4724399" cy="20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 bwMode="auto">
          <a:xfrm>
            <a:off x="2895600" y="5161587"/>
            <a:ext cx="2819399" cy="2129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5714999" y="5161587"/>
            <a:ext cx="2209801" cy="333970"/>
          </a:xfrm>
          <a:prstGeom prst="ellipse">
            <a:avLst/>
          </a:prstGeom>
          <a:noFill/>
          <a:ln w="63500" cap="flat" cmpd="sng" algn="ctr">
            <a:solidFill>
              <a:schemeClr val="accent1">
                <a:lumMod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29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Sliding Window supports Flow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Won't over-fill receiver's buffer</a:t>
            </a:r>
          </a:p>
          <a:p>
            <a:r>
              <a:rPr lang="en-US" dirty="0"/>
              <a:t>Waits for receiving application to be ready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This is one reason to call </a:t>
            </a:r>
            <a:r>
              <a:rPr lang="en-US" dirty="0" err="1"/>
              <a:t>recv</a:t>
            </a:r>
            <a:r>
              <a:rPr lang="en-US" dirty="0"/>
              <a:t> even before we have gotten the whole message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15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vs. Congestion </a:t>
            </a:r>
            <a:br>
              <a:rPr lang="en-US" dirty="0"/>
            </a:br>
            <a:r>
              <a:rPr lang="en-US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control is a function of the receiver and its ability to accept data</a:t>
            </a:r>
          </a:p>
          <a:p>
            <a:endParaRPr lang="en-US" dirty="0"/>
          </a:p>
          <a:p>
            <a:r>
              <a:rPr lang="en-US" dirty="0"/>
              <a:t>Congestion control is a function of the network and its ability to carry messages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Congestion control avoids sending more data than the network can handle, resulting in </a:t>
            </a:r>
            <a:r>
              <a:rPr lang="en-US" dirty="0">
                <a:hlinkClick r:id="rId3"/>
              </a:rPr>
              <a:t>collapse</a:t>
            </a:r>
            <a:r>
              <a:rPr lang="en-US" dirty="0"/>
              <a:t> of the network</a:t>
            </a:r>
          </a:p>
        </p:txBody>
      </p:sp>
    </p:spTree>
    <p:extLst>
      <p:ext uri="{BB962C8B-B14F-4D97-AF65-F5344CB8AC3E}">
        <p14:creationId xmlns:p14="http://schemas.microsoft.com/office/powerpoint/2010/main" val="1832497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as a Reliable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7249"/>
            <a:ext cx="6553200" cy="5204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47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Variable - </a:t>
            </a:r>
            <a:r>
              <a:rPr lang="en-US" dirty="0" err="1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windows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dirty="0"/>
              <a:t>Un-acknowledged bytes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cwnd</a:t>
            </a:r>
            <a:r>
              <a:rPr lang="en-US" dirty="0"/>
              <a:t> – congestion window</a:t>
            </a:r>
          </a:p>
          <a:p>
            <a:pPr lvl="1"/>
            <a:r>
              <a:rPr lang="en-US" dirty="0" err="1"/>
              <a:t>rwnd</a:t>
            </a:r>
            <a:r>
              <a:rPr lang="en-US" dirty="0"/>
              <a:t> – receive (flow control) window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095499"/>
            <a:ext cx="7863841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Left Brace 3"/>
          <p:cNvSpPr/>
          <p:nvPr/>
        </p:nvSpPr>
        <p:spPr bwMode="auto">
          <a:xfrm rot="16200000">
            <a:off x="2667000" y="800099"/>
            <a:ext cx="457200" cy="4267200"/>
          </a:xfrm>
          <a:prstGeom prst="leftBrac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209" y="1295400"/>
            <a:ext cx="4104191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can send up to </a:t>
            </a:r>
            <a:r>
              <a:rPr lang="en-US" dirty="0" err="1"/>
              <a:t>cwnd</a:t>
            </a:r>
            <a:r>
              <a:rPr lang="en-US" dirty="0"/>
              <a:t> bytes per RTT period</a:t>
            </a:r>
          </a:p>
          <a:p>
            <a:endParaRPr lang="en-US" dirty="0"/>
          </a:p>
          <a:p>
            <a:r>
              <a:rPr lang="en-US" dirty="0"/>
              <a:t>Average transmission rate is roughly </a:t>
            </a:r>
            <a:r>
              <a:rPr lang="en-US" dirty="0" err="1"/>
              <a:t>cwnd</a:t>
            </a:r>
            <a:r>
              <a:rPr lang="en-US" dirty="0"/>
              <a:t>/RTT bytes/sec</a:t>
            </a:r>
          </a:p>
          <a:p>
            <a:endParaRPr lang="en-US" dirty="0"/>
          </a:p>
          <a:p>
            <a:r>
              <a:rPr lang="en-US" dirty="0"/>
              <a:t>By manipulating </a:t>
            </a:r>
            <a:r>
              <a:rPr lang="en-US" dirty="0" err="1"/>
              <a:t>cwnd</a:t>
            </a:r>
            <a:r>
              <a:rPr lang="en-US" dirty="0"/>
              <a:t>, transmission rate can be controlled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" y="1303256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509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segments lost, maybe we are sending too many</a:t>
            </a:r>
          </a:p>
          <a:p>
            <a:pPr lvl="1"/>
            <a:endParaRPr lang="en-US" dirty="0"/>
          </a:p>
          <a:p>
            <a:r>
              <a:rPr lang="en-US" dirty="0"/>
              <a:t>Adjust </a:t>
            </a:r>
            <a:r>
              <a:rPr lang="en-US" dirty="0" err="1"/>
              <a:t>cwnd</a:t>
            </a:r>
            <a:endParaRPr lang="en-US" dirty="0"/>
          </a:p>
          <a:p>
            <a:pPr lvl="1"/>
            <a:r>
              <a:rPr lang="en-US" dirty="0"/>
              <a:t>Decrease when a segment is lost</a:t>
            </a:r>
          </a:p>
          <a:p>
            <a:pPr lvl="1"/>
            <a:r>
              <a:rPr lang="en-US" dirty="0"/>
              <a:t>Increase when ACKs are received</a:t>
            </a:r>
          </a:p>
          <a:p>
            <a:pPr lvl="2"/>
            <a:r>
              <a:rPr lang="en-US" dirty="0"/>
              <a:t>Continue to increase until a segment is lost, then </a:t>
            </a:r>
            <a:r>
              <a:rPr lang="en-US" dirty="0" err="1"/>
              <a:t>backoff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49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Slow Start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3657600" cy="5029200"/>
          </a:xfrm>
        </p:spPr>
        <p:txBody>
          <a:bodyPr/>
          <a:lstStyle/>
          <a:p>
            <a:r>
              <a:rPr lang="en-US" dirty="0"/>
              <a:t>Start with a small </a:t>
            </a:r>
            <a:r>
              <a:rPr lang="en-US" dirty="0" err="1"/>
              <a:t>cwnd</a:t>
            </a:r>
            <a:r>
              <a:rPr lang="en-US" dirty="0"/>
              <a:t> (one MSS)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79054"/>
            <a:ext cx="4038600" cy="5174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416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cwnd</a:t>
            </a:r>
            <a:r>
              <a:rPr lang="en-US" dirty="0"/>
              <a:t> Over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745787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1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How to avoid accidental message?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a TCP message from a previous connection gets stuck in a router for a while, but then eventually gets delivered later?</a:t>
            </a:r>
          </a:p>
          <a:p>
            <a:r>
              <a:rPr lang="en-US" dirty="0"/>
              <a:t>How to avoid it being mistaken for the newer message?</a:t>
            </a:r>
          </a:p>
        </p:txBody>
      </p:sp>
    </p:spTree>
    <p:extLst>
      <p:ext uri="{BB962C8B-B14F-4D97-AF65-F5344CB8AC3E}">
        <p14:creationId xmlns:p14="http://schemas.microsoft.com/office/powerpoint/2010/main" val="1155266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very brief history of the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418" y="1295400"/>
            <a:ext cx="80772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1957 – Sputnik launched, ARPA formed</a:t>
            </a:r>
          </a:p>
          <a:p>
            <a:r>
              <a:rPr lang="en-US" dirty="0"/>
              <a:t>1962 – ARPA forms IPTO to create </a:t>
            </a:r>
            <a:r>
              <a:rPr lang="en-US" dirty="0" err="1"/>
              <a:t>ARPAnet</a:t>
            </a:r>
            <a:endParaRPr lang="en-US" dirty="0"/>
          </a:p>
          <a:p>
            <a:r>
              <a:rPr lang="en-US" dirty="0"/>
              <a:t>1969 – First packet switched network at UCLA</a:t>
            </a:r>
          </a:p>
          <a:p>
            <a:r>
              <a:rPr lang="en-US" dirty="0"/>
              <a:t>1971 – First emails with @ signs</a:t>
            </a:r>
          </a:p>
          <a:p>
            <a:r>
              <a:rPr lang="en-US" dirty="0"/>
              <a:t>1983 – TCP/IP first deployed</a:t>
            </a:r>
          </a:p>
          <a:p>
            <a:r>
              <a:rPr lang="en-US" dirty="0"/>
              <a:t>1986 – NSFNET created (&amp; many others)</a:t>
            </a:r>
          </a:p>
          <a:p>
            <a:r>
              <a:rPr lang="en-US" dirty="0"/>
              <a:t>1989 – HTTP starts with just GET</a:t>
            </a:r>
          </a:p>
          <a:p>
            <a:r>
              <a:rPr lang="en-US" dirty="0"/>
              <a:t>1991 – NSFNET allows commercial activities. e-Bay, Google, Amazon …</a:t>
            </a:r>
          </a:p>
          <a:p>
            <a:r>
              <a:rPr lang="en-US" dirty="0"/>
              <a:t>2000's – Facebook, Twitter, </a:t>
            </a:r>
            <a:r>
              <a:rPr lang="en-US" dirty="0" err="1"/>
              <a:t>Youtube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2418" y="6001434"/>
            <a:ext cx="830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Source: Kurose &amp; Ross, 6</a:t>
            </a:r>
            <a:r>
              <a:rPr lang="en-US" baseline="30000" dirty="0">
                <a:solidFill>
                  <a:srgbClr val="000000"/>
                </a:solidFill>
              </a:rPr>
              <a:t>th</a:t>
            </a:r>
            <a:r>
              <a:rPr lang="en-US" dirty="0">
                <a:solidFill>
                  <a:srgbClr val="000000"/>
                </a:solidFill>
              </a:rPr>
              <a:t>, Ed, Section 1.7 and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  <a:hlinkClick r:id="rId3"/>
              </a:rPr>
              <a:t>http://www.calvin.edu/academic/rit/webBook/chapter3/Introduction/arpanet.htm</a:t>
            </a:r>
            <a:endParaRPr lang="en-US" dirty="0">
              <a:solidFill>
                <a:srgbClr val="000000"/>
              </a:solidFill>
            </a:endParaRPr>
          </a:p>
          <a:p>
            <a:pPr eaLnBrk="0" hangingPunct="0"/>
            <a:r>
              <a:rPr lang="en-US" dirty="0">
                <a:solidFill>
                  <a:srgbClr val="000000"/>
                </a:solidFill>
                <a:hlinkClick r:id="rId4"/>
              </a:rPr>
              <a:t>http://www.livinginternet.com/e/ei.htm</a:t>
            </a:r>
            <a:r>
              <a:rPr lang="en-US" dirty="0">
                <a:solidFill>
                  <a:srgbClr val="000000"/>
                </a:solidFill>
              </a:rPr>
              <a:t> Wiki: HTTP</a:t>
            </a:r>
          </a:p>
        </p:txBody>
      </p:sp>
    </p:spTree>
    <p:extLst>
      <p:ext uri="{BB962C8B-B14F-4D97-AF65-F5344CB8AC3E}">
        <p14:creationId xmlns:p14="http://schemas.microsoft.com/office/powerpoint/2010/main" val="1274062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on lecture slides from a very good textbook, and used with the author’s permission: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7</a:t>
            </a:r>
            <a:r>
              <a:rPr lang="en-US" sz="2400" baseline="30000" dirty="0"/>
              <a:t>th</a:t>
            </a:r>
            <a:r>
              <a:rPr lang="en-US" sz="2400" dirty="0"/>
              <a:t> edition, 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2017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Timeout and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use for a timeout?</a:t>
            </a:r>
          </a:p>
          <a:p>
            <a:pPr lvl="1"/>
            <a:r>
              <a:rPr lang="en-US" dirty="0"/>
              <a:t>LAN – round-trip time for ACK might be </a:t>
            </a:r>
            <a:r>
              <a:rPr lang="en-US" dirty="0" err="1"/>
              <a:t>ms</a:t>
            </a:r>
            <a:endParaRPr lang="en-US" dirty="0"/>
          </a:p>
          <a:p>
            <a:pPr lvl="1"/>
            <a:r>
              <a:rPr lang="en-US" dirty="0"/>
              <a:t>Internet – 100x</a:t>
            </a:r>
          </a:p>
          <a:p>
            <a:pPr lvl="1"/>
            <a:r>
              <a:rPr lang="en-US" dirty="0"/>
              <a:t>Varies over time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836" y="2514600"/>
            <a:ext cx="4195762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8734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Round-trip time (RTT) is monitored for each transmission/ACK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sz="2000" dirty="0"/>
              <a:t>0 ≤ α &lt; 1</a:t>
            </a:r>
          </a:p>
          <a:p>
            <a:pPr marL="457200" lvl="1" indent="0">
              <a:buNone/>
            </a:pPr>
            <a:r>
              <a:rPr lang="en-US" sz="1600" dirty="0"/>
              <a:t>	      Recommended value of α = 0.128 [RFC 6298]</a:t>
            </a:r>
          </a:p>
          <a:p>
            <a:endParaRPr lang="en-US" dirty="0"/>
          </a:p>
          <a:p>
            <a:endParaRPr lang="en-US" dirty="0"/>
          </a:p>
          <a:p>
            <a:pPr marL="914400" lvl="2" indent="0">
              <a:buNone/>
            </a:pPr>
            <a:r>
              <a:rPr lang="en-US" sz="1600" dirty="0"/>
              <a:t>        Recommended </a:t>
            </a:r>
            <a:r>
              <a:rPr lang="el-GR" sz="1600" dirty="0"/>
              <a:t>β</a:t>
            </a:r>
            <a:r>
              <a:rPr lang="en-US" sz="1600" dirty="0"/>
              <a:t> is 0.25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0" y="2819400"/>
            <a:ext cx="7158456" cy="51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5" y="5339644"/>
            <a:ext cx="648392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15233"/>
            <a:ext cx="7158456" cy="61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98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 Header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SE-2811</a:t>
            </a:r>
          </a:p>
          <a:p>
            <a:pPr>
              <a:defRPr/>
            </a:pPr>
            <a:r>
              <a:rPr lang="en-US" altLang="en-US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026" name="Picture 2" descr="http://ps-2.kev009.com/wisclibrary/aix51/usr/share/man/info/en_US/a_doc_lib/aixbman/commadmn/figures/comma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364144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56910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http://ps-2.kev009.com/wisclibrary/aix51/usr/share/man/info/en_US/a_doc_lib/aixbman/commadmn/tcp_protocols.htm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091D7CB-CA24-4E0C-AE36-4470756439CE}"/>
              </a:ext>
            </a:extLst>
          </p:cNvPr>
          <p:cNvSpPr/>
          <p:nvPr/>
        </p:nvSpPr>
        <p:spPr bwMode="auto">
          <a:xfrm>
            <a:off x="1219200" y="2209800"/>
            <a:ext cx="23622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21FEABB-BD73-4DC2-A39E-8BA02BC50AA0}"/>
              </a:ext>
            </a:extLst>
          </p:cNvPr>
          <p:cNvSpPr/>
          <p:nvPr/>
        </p:nvSpPr>
        <p:spPr bwMode="auto">
          <a:xfrm>
            <a:off x="5372100" y="2219227"/>
            <a:ext cx="23622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C041CB3-2E33-484C-9C5A-829FB3F15673}"/>
              </a:ext>
            </a:extLst>
          </p:cNvPr>
          <p:cNvSpPr/>
          <p:nvPr/>
        </p:nvSpPr>
        <p:spPr bwMode="auto">
          <a:xfrm>
            <a:off x="3200400" y="2700337"/>
            <a:ext cx="2514600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EE47EBA-72CD-4AC2-8CD2-B6CF67D42C6A}"/>
              </a:ext>
            </a:extLst>
          </p:cNvPr>
          <p:cNvSpPr/>
          <p:nvPr/>
        </p:nvSpPr>
        <p:spPr bwMode="auto">
          <a:xfrm>
            <a:off x="2823720" y="3152434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DE76E23-0C7B-4822-9A9E-87304894C27A}"/>
              </a:ext>
            </a:extLst>
          </p:cNvPr>
          <p:cNvSpPr/>
          <p:nvPr/>
        </p:nvSpPr>
        <p:spPr bwMode="auto">
          <a:xfrm>
            <a:off x="4917060" y="3633544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50A4F5-29B5-4B9E-AA82-D5CAB2EA0295}"/>
              </a:ext>
            </a:extLst>
          </p:cNvPr>
          <p:cNvSpPr/>
          <p:nvPr/>
        </p:nvSpPr>
        <p:spPr bwMode="auto">
          <a:xfrm>
            <a:off x="838200" y="4095068"/>
            <a:ext cx="3272279" cy="381000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50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Formatting of Field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Like UDP, all fields are stored in raw binary in a big-endian order (most significant byte first)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SE-2811</a:t>
            </a:r>
          </a:p>
          <a:p>
            <a:pPr>
              <a:defRPr/>
            </a:pPr>
            <a:r>
              <a:rPr lang="en-US" altLang="en-US"/>
              <a:t>Dr.Yoder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915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things can go wrong…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Corrupted packets</a:t>
            </a:r>
          </a:p>
          <a:p>
            <a:r>
              <a:rPr lang="en-US" dirty="0"/>
              <a:t>Lost packets</a:t>
            </a:r>
          </a:p>
          <a:p>
            <a:r>
              <a:rPr lang="en-US" dirty="0"/>
              <a:t>Reordered packets</a:t>
            </a:r>
          </a:p>
          <a:p>
            <a:r>
              <a:rPr lang="en-US" dirty="0"/>
              <a:t>…Malicious packets…</a:t>
            </a:r>
          </a:p>
        </p:txBody>
      </p:sp>
    </p:spTree>
    <p:extLst>
      <p:ext uri="{BB962C8B-B14F-4D97-AF65-F5344CB8AC3E}">
        <p14:creationId xmlns:p14="http://schemas.microsoft.com/office/powerpoint/2010/main" val="2715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Receiver Feedback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Retransmission</a:t>
            </a:r>
          </a:p>
        </p:txBody>
      </p:sp>
    </p:spTree>
    <p:extLst>
      <p:ext uri="{BB962C8B-B14F-4D97-AF65-F5344CB8AC3E}">
        <p14:creationId xmlns:p14="http://schemas.microsoft.com/office/powerpoint/2010/main" val="51441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Detection</a:t>
            </a:r>
          </a:p>
          <a:p>
            <a:pPr lvl="1"/>
            <a:r>
              <a:rPr lang="en-US" dirty="0"/>
              <a:t>Checksum</a:t>
            </a:r>
          </a:p>
          <a:p>
            <a:r>
              <a:rPr lang="en-US" dirty="0"/>
              <a:t>Receiver Feedback</a:t>
            </a:r>
          </a:p>
          <a:p>
            <a:pPr lvl="1"/>
            <a:r>
              <a:rPr lang="en-US" dirty="0"/>
              <a:t>ACK – acknowledgment</a:t>
            </a:r>
          </a:p>
          <a:p>
            <a:pPr lvl="1"/>
            <a:r>
              <a:rPr lang="en-US" dirty="0"/>
              <a:t>NAK – negative acknowledgment</a:t>
            </a:r>
          </a:p>
          <a:p>
            <a:pPr lvl="1"/>
            <a:r>
              <a:rPr lang="en-US" dirty="0"/>
              <a:t>Missing ACK</a:t>
            </a:r>
          </a:p>
          <a:p>
            <a:r>
              <a:rPr lang="en-US" dirty="0"/>
              <a:t>Retransmission</a:t>
            </a:r>
          </a:p>
          <a:p>
            <a:pPr lvl="1"/>
            <a:r>
              <a:rPr lang="en-US" dirty="0"/>
              <a:t>Sender resends the segment requested in the NAK or which had the ACK missing</a:t>
            </a:r>
          </a:p>
        </p:txBody>
      </p:sp>
    </p:spTree>
    <p:extLst>
      <p:ext uri="{BB962C8B-B14F-4D97-AF65-F5344CB8AC3E}">
        <p14:creationId xmlns:p14="http://schemas.microsoft.com/office/powerpoint/2010/main" val="3677552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66" y="1676400"/>
            <a:ext cx="717072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 bwMode="auto">
          <a:xfrm>
            <a:off x="1295400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2400" y="2514600"/>
            <a:ext cx="114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</a:rPr>
              <a:t>RTT – 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Round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Trip</a:t>
            </a:r>
          </a:p>
          <a:p>
            <a:pPr eaLnBrk="0" hangingPunct="0"/>
            <a:r>
              <a:rPr lang="en-US" dirty="0">
                <a:solidFill>
                  <a:srgbClr val="000000"/>
                </a:solidFill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001539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2_Network">
  <a:themeElements>
    <a:clrScheme name="Custom 5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4472C4"/>
      </a:accent1>
      <a:accent2>
        <a:srgbClr val="ED7D31"/>
      </a:accent2>
      <a:accent3>
        <a:srgbClr val="BF9000"/>
      </a:accent3>
      <a:accent4>
        <a:srgbClr val="BF9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64603</TotalTime>
  <Words>1689</Words>
  <Application>Microsoft Office PowerPoint</Application>
  <PresentationFormat>On-screen Show (4:3)</PresentationFormat>
  <Paragraphs>329</Paragraphs>
  <Slides>39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Tahoma</vt:lpstr>
      <vt:lpstr>Times New Roman</vt:lpstr>
      <vt:lpstr>Wingdings</vt:lpstr>
      <vt:lpstr>2_Network</vt:lpstr>
      <vt:lpstr>    CS2911 Week 9, Sometime</vt:lpstr>
      <vt:lpstr>Outcomes</vt:lpstr>
      <vt:lpstr>TCP as a Reliable Transport</vt:lpstr>
      <vt:lpstr>TCP Header format</vt:lpstr>
      <vt:lpstr>Formatting of Field Values</vt:lpstr>
      <vt:lpstr>How things can go wrong…</vt:lpstr>
      <vt:lpstr>Requirements for Reliability</vt:lpstr>
      <vt:lpstr>Requirements for Reliability</vt:lpstr>
      <vt:lpstr>Stop and Wait</vt:lpstr>
      <vt:lpstr>Packet Loss</vt:lpstr>
      <vt:lpstr>Sliding Window - Pipelined</vt:lpstr>
      <vt:lpstr>TCP Data Transfer Specifics</vt:lpstr>
      <vt:lpstr>Acknowledgement</vt:lpstr>
      <vt:lpstr>Acknowledgement</vt:lpstr>
      <vt:lpstr>Acknowledgement</vt:lpstr>
      <vt:lpstr>Exercise: TCP sequence &amp; acknowlegement numbers</vt:lpstr>
      <vt:lpstr>Starting a TCP sequence</vt:lpstr>
      <vt:lpstr>Server also can send data</vt:lpstr>
      <vt:lpstr>All together now…</vt:lpstr>
      <vt:lpstr>Multiple pending messages</vt:lpstr>
      <vt:lpstr>Closing a TCP connection</vt:lpstr>
      <vt:lpstr>Closing a TCP connection</vt:lpstr>
      <vt:lpstr>Exercise</vt:lpstr>
      <vt:lpstr>Sliding Window - Pipelined</vt:lpstr>
      <vt:lpstr>Sender’s Window</vt:lpstr>
      <vt:lpstr>Window Advertisement</vt:lpstr>
      <vt:lpstr>Sliding Window - Pipelined</vt:lpstr>
      <vt:lpstr>Sliding Window supports Flow Control</vt:lpstr>
      <vt:lpstr>Flow vs. Congestion  Control</vt:lpstr>
      <vt:lpstr>New Variable - cwnd</vt:lpstr>
      <vt:lpstr>cwnd</vt:lpstr>
      <vt:lpstr>Congestion Detection</vt:lpstr>
      <vt:lpstr>TCP Slow Start</vt:lpstr>
      <vt:lpstr>cwnd Over Time</vt:lpstr>
      <vt:lpstr>Challenge: How to avoid accidental message?</vt:lpstr>
      <vt:lpstr>A very brief history of the internet</vt:lpstr>
      <vt:lpstr>Acknowledgement</vt:lpstr>
      <vt:lpstr>Timeout and Retransmission</vt:lpstr>
      <vt:lpstr>Adaptive Retransmission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1877</cp:revision>
  <cp:lastPrinted>2017-10-30T18:51:40Z</cp:lastPrinted>
  <dcterms:created xsi:type="dcterms:W3CDTF">1999-09-06T21:32:20Z</dcterms:created>
  <dcterms:modified xsi:type="dcterms:W3CDTF">2017-11-06T20:56:55Z</dcterms:modified>
</cp:coreProperties>
</file>