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tags/tag10.xml" ContentType="application/vnd.openxmlformats-officedocument.presentationml.tags+xml"/>
  <Override PartName="/ppt/notesSlides/notesSlide11.xml" ContentType="application/vnd.openxmlformats-officedocument.presentationml.notesSlide+xml"/>
  <Override PartName="/ppt/tags/tag11.xml" ContentType="application/vnd.openxmlformats-officedocument.presentationml.tags+xml"/>
  <Override PartName="/ppt/notesSlides/notesSlide12.xml" ContentType="application/vnd.openxmlformats-officedocument.presentationml.notesSlide+xml"/>
  <Override PartName="/ppt/tags/tag12.xml" ContentType="application/vnd.openxmlformats-officedocument.presentationml.tags+xml"/>
  <Override PartName="/ppt/notesSlides/notesSlide13.xml" ContentType="application/vnd.openxmlformats-officedocument.presentationml.notesSlide+xml"/>
  <Override PartName="/ppt/tags/tag13.xml" ContentType="application/vnd.openxmlformats-officedocument.presentationml.tags+xml"/>
  <Override PartName="/ppt/notesSlides/notesSlide14.xml" ContentType="application/vnd.openxmlformats-officedocument.presentationml.notesSlide+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notesSlides/notesSlide16.xml" ContentType="application/vnd.openxmlformats-officedocument.presentationml.notesSlide+xml"/>
  <Override PartName="/ppt/tags/tag16.xml" ContentType="application/vnd.openxmlformats-officedocument.presentationml.tags+xml"/>
  <Override PartName="/ppt/notesSlides/notesSlide17.xml" ContentType="application/vnd.openxmlformats-officedocument.presentationml.notesSlide+xml"/>
  <Override PartName="/ppt/tags/tag17.xml" ContentType="application/vnd.openxmlformats-officedocument.presentationml.tags+xml"/>
  <Override PartName="/ppt/notesSlides/notesSlide18.xml" ContentType="application/vnd.openxmlformats-officedocument.presentationml.notesSlide+xml"/>
  <Override PartName="/ppt/tags/tag18.xml" ContentType="application/vnd.openxmlformats-officedocument.presentationml.tags+xml"/>
  <Override PartName="/ppt/notesSlides/notesSlide19.xml" ContentType="application/vnd.openxmlformats-officedocument.presentationml.notesSlide+xml"/>
  <Override PartName="/ppt/tags/tag19.xml" ContentType="application/vnd.openxmlformats-officedocument.presentationml.tags+xml"/>
  <Override PartName="/ppt/notesSlides/notesSlide20.xml" ContentType="application/vnd.openxmlformats-officedocument.presentationml.notesSlide+xml"/>
  <Override PartName="/ppt/tags/tag20.xml" ContentType="application/vnd.openxmlformats-officedocument.presentationml.tags+xml"/>
  <Override PartName="/ppt/notesSlides/notesSlide21.xml" ContentType="application/vnd.openxmlformats-officedocument.presentationml.notesSlide+xml"/>
  <Override PartName="/ppt/tags/tag21.xml" ContentType="application/vnd.openxmlformats-officedocument.presentationml.tags+xml"/>
  <Override PartName="/ppt/notesSlides/notesSlide22.xml" ContentType="application/vnd.openxmlformats-officedocument.presentationml.notesSlide+xml"/>
  <Override PartName="/ppt/tags/tag22.xml" ContentType="application/vnd.openxmlformats-officedocument.presentationml.tags+xml"/>
  <Override PartName="/ppt/notesSlides/notesSlide23.xml" ContentType="application/vnd.openxmlformats-officedocument.presentationml.notesSlide+xml"/>
  <Override PartName="/ppt/tags/tag23.xml" ContentType="application/vnd.openxmlformats-officedocument.presentationml.tags+xml"/>
  <Override PartName="/ppt/notesSlides/notesSlide24.xml" ContentType="application/vnd.openxmlformats-officedocument.presentationml.notesSlide+xml"/>
  <Override PartName="/ppt/tags/tag24.xml" ContentType="application/vnd.openxmlformats-officedocument.presentationml.tags+xml"/>
  <Override PartName="/ppt/notesSlides/notesSlide25.xml" ContentType="application/vnd.openxmlformats-officedocument.presentationml.notesSlide+xml"/>
  <Override PartName="/ppt/tags/tag25.xml" ContentType="application/vnd.openxmlformats-officedocument.presentationml.tags+xml"/>
  <Override PartName="/ppt/notesSlides/notesSlide26.xml" ContentType="application/vnd.openxmlformats-officedocument.presentationml.notesSlide+xml"/>
  <Override PartName="/ppt/tags/tag26.xml" ContentType="application/vnd.openxmlformats-officedocument.presentationml.tags+xml"/>
  <Override PartName="/ppt/notesSlides/notesSlide27.xml" ContentType="application/vnd.openxmlformats-officedocument.presentationml.notesSlide+xml"/>
  <Override PartName="/ppt/tags/tag27.xml" ContentType="application/vnd.openxmlformats-officedocument.presentationml.tags+xml"/>
  <Override PartName="/ppt/notesSlides/notesSlide28.xml" ContentType="application/vnd.openxmlformats-officedocument.presentationml.notesSlide+xml"/>
  <Override PartName="/ppt/tags/tag28.xml" ContentType="application/vnd.openxmlformats-officedocument.presentationml.tags+xml"/>
  <Override PartName="/ppt/notesSlides/notesSlide29.xml" ContentType="application/vnd.openxmlformats-officedocument.presentationml.notesSlide+xml"/>
  <Override PartName="/ppt/tags/tag29.xml" ContentType="application/vnd.openxmlformats-officedocument.presentationml.tags+xml"/>
  <Override PartName="/ppt/notesSlides/notesSlide30.xml" ContentType="application/vnd.openxmlformats-officedocument.presentationml.notesSlide+xml"/>
  <Override PartName="/ppt/tags/tag30.xml" ContentType="application/vnd.openxmlformats-officedocument.presentationml.tags+xml"/>
  <Override PartName="/ppt/notesSlides/notesSlide31.xml" ContentType="application/vnd.openxmlformats-officedocument.presentationml.notesSlide+xml"/>
  <Override PartName="/ppt/tags/tag31.xml" ContentType="application/vnd.openxmlformats-officedocument.presentationml.tags+xml"/>
  <Override PartName="/ppt/notesSlides/notesSlide32.xml" ContentType="application/vnd.openxmlformats-officedocument.presentationml.notesSlide+xml"/>
  <Override PartName="/ppt/tags/tag32.xml" ContentType="application/vnd.openxmlformats-officedocument.presentationml.tags+xml"/>
  <Override PartName="/ppt/notesSlides/notesSlide33.xml" ContentType="application/vnd.openxmlformats-officedocument.presentationml.notesSlide+xml"/>
  <Override PartName="/ppt/tags/tag33.xml" ContentType="application/vnd.openxmlformats-officedocument.presentationml.tags+xml"/>
  <Override PartName="/ppt/notesSlides/notesSlide34.xml" ContentType="application/vnd.openxmlformats-officedocument.presentationml.notesSlide+xml"/>
  <Override PartName="/ppt/tags/tag34.xml" ContentType="application/vnd.openxmlformats-officedocument.presentationml.tags+xml"/>
  <Override PartName="/ppt/notesSlides/notesSlide35.xml" ContentType="application/vnd.openxmlformats-officedocument.presentationml.notesSlide+xml"/>
  <Override PartName="/ppt/tags/tag35.xml" ContentType="application/vnd.openxmlformats-officedocument.presentationml.tags+xml"/>
  <Override PartName="/ppt/notesSlides/notesSlide36.xml" ContentType="application/vnd.openxmlformats-officedocument.presentationml.notesSlide+xml"/>
  <Override PartName="/ppt/tags/tag36.xml" ContentType="application/vnd.openxmlformats-officedocument.presentationml.tags+xml"/>
  <Override PartName="/ppt/notesSlides/notesSlide37.xml" ContentType="application/vnd.openxmlformats-officedocument.presentationml.notesSlide+xml"/>
  <Override PartName="/ppt/tags/tag37.xml" ContentType="application/vnd.openxmlformats-officedocument.presentationml.tags+xml"/>
  <Override PartName="/ppt/notesSlides/notesSlide38.xml" ContentType="application/vnd.openxmlformats-officedocument.presentationml.notesSlide+xml"/>
  <Override PartName="/ppt/tags/tag38.xml" ContentType="application/vnd.openxmlformats-officedocument.presentationml.tags+xml"/>
  <Override PartName="/ppt/notesSlides/notesSlide39.xml" ContentType="application/vnd.openxmlformats-officedocument.presentationml.notesSlide+xml"/>
  <Override PartName="/ppt/tags/tag39.xml" ContentType="application/vnd.openxmlformats-officedocument.presentationml.tags+xml"/>
  <Override PartName="/ppt/notesSlides/notesSlide40.xml" ContentType="application/vnd.openxmlformats-officedocument.presentationml.notesSlide+xml"/>
  <Override PartName="/ppt/tags/tag40.xml" ContentType="application/vnd.openxmlformats-officedocument.presentationml.tags+xml"/>
  <Override PartName="/ppt/notesSlides/notesSlide41.xml" ContentType="application/vnd.openxmlformats-officedocument.presentationml.notesSlide+xml"/>
  <Override PartName="/ppt/tags/tag41.xml" ContentType="application/vnd.openxmlformats-officedocument.presentationml.tags+xml"/>
  <Override PartName="/ppt/notesSlides/notesSlide42.xml" ContentType="application/vnd.openxmlformats-officedocument.presentationml.notesSlide+xml"/>
  <Override PartName="/ppt/tags/tag42.xml" ContentType="application/vnd.openxmlformats-officedocument.presentationml.tags+xml"/>
  <Override PartName="/ppt/notesSlides/notesSlide43.xml" ContentType="application/vnd.openxmlformats-officedocument.presentationml.notesSlide+xml"/>
  <Override PartName="/ppt/tags/tag43.xml" ContentType="application/vnd.openxmlformats-officedocument.presentationml.tags+xml"/>
  <Override PartName="/ppt/notesSlides/notesSlide44.xml" ContentType="application/vnd.openxmlformats-officedocument.presentationml.notesSlide+xml"/>
  <Override PartName="/ppt/tags/tag44.xml" ContentType="application/vnd.openxmlformats-officedocument.presentationml.tags+xml"/>
  <Override PartName="/ppt/notesSlides/notesSlide45.xml" ContentType="application/vnd.openxmlformats-officedocument.presentationml.notesSlide+xml"/>
  <Override PartName="/ppt/tags/tag45.xml" ContentType="application/vnd.openxmlformats-officedocument.presentationml.tags+xml"/>
  <Override PartName="/ppt/notesSlides/notesSlide46.xml" ContentType="application/vnd.openxmlformats-officedocument.presentationml.notesSlide+xml"/>
  <Override PartName="/ppt/tags/tag46.xml" ContentType="application/vnd.openxmlformats-officedocument.presentationml.tags+xml"/>
  <Override PartName="/ppt/notesSlides/notesSlide47.xml" ContentType="application/vnd.openxmlformats-officedocument.presentationml.notesSlide+xml"/>
  <Override PartName="/ppt/tags/tag47.xml" ContentType="application/vnd.openxmlformats-officedocument.presentationml.tags+xml"/>
  <Override PartName="/ppt/notesSlides/notesSlide48.xml" ContentType="application/vnd.openxmlformats-officedocument.presentationml.notesSlide+xml"/>
  <Override PartName="/ppt/tags/tag48.xml" ContentType="application/vnd.openxmlformats-officedocument.presentationml.tags+xml"/>
  <Override PartName="/ppt/notesSlides/notesSlide49.xml" ContentType="application/vnd.openxmlformats-officedocument.presentationml.notesSlide+xml"/>
  <Override PartName="/ppt/tags/tag49.xml" ContentType="application/vnd.openxmlformats-officedocument.presentationml.tags+xml"/>
  <Override PartName="/ppt/notesSlides/notesSlide50.xml" ContentType="application/vnd.openxmlformats-officedocument.presentationml.notesSlide+xml"/>
  <Override PartName="/ppt/tags/tag50.xml" ContentType="application/vnd.openxmlformats-officedocument.presentationml.tags+xml"/>
  <Override PartName="/ppt/notesSlides/notesSlide51.xml" ContentType="application/vnd.openxmlformats-officedocument.presentationml.notesSlide+xml"/>
  <Override PartName="/ppt/tags/tag51.xml" ContentType="application/vnd.openxmlformats-officedocument.presentationml.tags+xml"/>
  <Override PartName="/ppt/notesSlides/notesSlide52.xml" ContentType="application/vnd.openxmlformats-officedocument.presentationml.notesSlide+xml"/>
  <Override PartName="/ppt/tags/tag52.xml" ContentType="application/vnd.openxmlformats-officedocument.presentationml.tags+xml"/>
  <Override PartName="/ppt/notesSlides/notesSlide53.xml" ContentType="application/vnd.openxmlformats-officedocument.presentationml.notesSlide+xml"/>
  <Override PartName="/ppt/tags/tag53.xml" ContentType="application/vnd.openxmlformats-officedocument.presentationml.tags+xml"/>
  <Override PartName="/ppt/notesSlides/notesSlide54.xml" ContentType="application/vnd.openxmlformats-officedocument.presentationml.notesSlide+xml"/>
  <Override PartName="/ppt/tags/tag5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56"/>
  </p:notesMasterIdLst>
  <p:handoutMasterIdLst>
    <p:handoutMasterId r:id="rId57"/>
  </p:handoutMasterIdLst>
  <p:sldIdLst>
    <p:sldId id="320" r:id="rId2"/>
    <p:sldId id="375" r:id="rId3"/>
    <p:sldId id="376" r:id="rId4"/>
    <p:sldId id="377" r:id="rId5"/>
    <p:sldId id="326"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 id="350" r:id="rId30"/>
    <p:sldId id="351" r:id="rId31"/>
    <p:sldId id="352" r:id="rId32"/>
    <p:sldId id="353" r:id="rId33"/>
    <p:sldId id="354" r:id="rId34"/>
    <p:sldId id="355" r:id="rId35"/>
    <p:sldId id="356" r:id="rId36"/>
    <p:sldId id="357" r:id="rId37"/>
    <p:sldId id="358" r:id="rId38"/>
    <p:sldId id="359" r:id="rId39"/>
    <p:sldId id="360" r:id="rId40"/>
    <p:sldId id="361" r:id="rId41"/>
    <p:sldId id="362" r:id="rId42"/>
    <p:sldId id="363" r:id="rId43"/>
    <p:sldId id="364" r:id="rId44"/>
    <p:sldId id="365" r:id="rId45"/>
    <p:sldId id="366" r:id="rId46"/>
    <p:sldId id="367" r:id="rId47"/>
    <p:sldId id="368" r:id="rId48"/>
    <p:sldId id="369" r:id="rId49"/>
    <p:sldId id="370" r:id="rId50"/>
    <p:sldId id="371" r:id="rId51"/>
    <p:sldId id="372" r:id="rId52"/>
    <p:sldId id="373" r:id="rId53"/>
    <p:sldId id="374" r:id="rId54"/>
    <p:sldId id="325" r:id="rId55"/>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8">
          <p15:clr>
            <a:srgbClr val="A4A3A4"/>
          </p15:clr>
        </p15:guide>
        <p15:guide id="2" pos="22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BFA6"/>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900" autoAdjust="0"/>
    <p:restoredTop sz="71517" autoAdjust="0"/>
  </p:normalViewPr>
  <p:slideViewPr>
    <p:cSldViewPr>
      <p:cViewPr varScale="1">
        <p:scale>
          <a:sx n="73" d="100"/>
          <a:sy n="73" d="100"/>
        </p:scale>
        <p:origin x="1109" y="67"/>
      </p:cViewPr>
      <p:guideLst>
        <p:guide orient="horz" pos="2160"/>
        <p:guide pos="2880"/>
      </p:guideLst>
    </p:cSldViewPr>
  </p:slideViewPr>
  <p:outlineViewPr>
    <p:cViewPr>
      <p:scale>
        <a:sx n="33" d="100"/>
        <a:sy n="33" d="100"/>
      </p:scale>
      <p:origin x="0" y="7243"/>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8"/>
        <p:guide pos="22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2"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defTabSz="945586">
              <a:defRPr sz="1200">
                <a:latin typeface="Tahoma" pitchFamily="34" charset="0"/>
              </a:defRPr>
            </a:lvl1pPr>
          </a:lstStyle>
          <a:p>
            <a:pPr>
              <a:defRPr/>
            </a:pPr>
            <a:r>
              <a:rPr lang="en-US" smtClean="0"/>
              <a:t>CS2911</a:t>
            </a:r>
            <a:endParaRPr lang="en-US"/>
          </a:p>
        </p:txBody>
      </p:sp>
      <p:sp>
        <p:nvSpPr>
          <p:cNvPr id="33795" name="Rectangle 3"/>
          <p:cNvSpPr>
            <a:spLocks noGrp="1" noChangeArrowheads="1"/>
          </p:cNvSpPr>
          <p:nvPr>
            <p:ph type="dt" sz="quarter" idx="1"/>
          </p:nvPr>
        </p:nvSpPr>
        <p:spPr bwMode="auto">
          <a:xfrm>
            <a:off x="4043068" y="3"/>
            <a:ext cx="3089571" cy="470309"/>
          </a:xfrm>
          <a:prstGeom prst="rect">
            <a:avLst/>
          </a:prstGeom>
          <a:noFill/>
          <a:ln w="9525">
            <a:noFill/>
            <a:miter lim="800000"/>
            <a:headEnd/>
            <a:tailEnd/>
          </a:ln>
          <a:effectLst/>
        </p:spPr>
        <p:txBody>
          <a:bodyPr vert="horz" wrap="square" lIns="94483" tIns="47244" rIns="94483" bIns="47244" numCol="1" anchor="t" anchorCtr="0" compatLnSpc="1">
            <a:prstTxWarp prst="textNoShape">
              <a:avLst/>
            </a:prstTxWarp>
          </a:bodyPr>
          <a:lstStyle>
            <a:lvl1pPr algn="r" defTabSz="945586">
              <a:defRPr sz="1200">
                <a:latin typeface="Tahoma" pitchFamily="34" charset="0"/>
              </a:defRPr>
            </a:lvl1pPr>
          </a:lstStyle>
          <a:p>
            <a:pPr>
              <a:defRPr/>
            </a:pPr>
            <a:fld id="{DE8B1CED-C93D-41D8-9F8E-94DD0065226D}" type="datetime3">
              <a:rPr lang="en-US" smtClean="0"/>
              <a:t>6 September 2017</a:t>
            </a:fld>
            <a:endParaRPr lang="en-US"/>
          </a:p>
        </p:txBody>
      </p:sp>
      <p:sp>
        <p:nvSpPr>
          <p:cNvPr id="33796" name="Rectangle 4"/>
          <p:cNvSpPr>
            <a:spLocks noGrp="1" noChangeArrowheads="1"/>
          </p:cNvSpPr>
          <p:nvPr>
            <p:ph type="ftr" sz="quarter" idx="2"/>
          </p:nvPr>
        </p:nvSpPr>
        <p:spPr bwMode="auto">
          <a:xfrm>
            <a:off x="2"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defTabSz="945586">
              <a:defRPr sz="1200">
                <a:latin typeface="Tahoma" pitchFamily="34" charset="0"/>
              </a:defRPr>
            </a:lvl1pPr>
          </a:lstStyle>
          <a:p>
            <a:pPr>
              <a:defRPr/>
            </a:pPr>
            <a:r>
              <a:rPr lang="en-US" smtClean="0"/>
              <a:t>Dr. Josiah Yoder</a:t>
            </a:r>
            <a:endParaRPr lang="en-US"/>
          </a:p>
        </p:txBody>
      </p:sp>
      <p:sp>
        <p:nvSpPr>
          <p:cNvPr id="33797" name="Rectangle 5"/>
          <p:cNvSpPr>
            <a:spLocks noGrp="1" noChangeArrowheads="1"/>
          </p:cNvSpPr>
          <p:nvPr>
            <p:ph type="sldNum" sz="quarter" idx="3"/>
          </p:nvPr>
        </p:nvSpPr>
        <p:spPr bwMode="auto">
          <a:xfrm>
            <a:off x="4043068" y="8948333"/>
            <a:ext cx="3089571" cy="470309"/>
          </a:xfrm>
          <a:prstGeom prst="rect">
            <a:avLst/>
          </a:prstGeom>
          <a:noFill/>
          <a:ln w="9525">
            <a:noFill/>
            <a:miter lim="800000"/>
            <a:headEnd/>
            <a:tailEnd/>
          </a:ln>
          <a:effectLst/>
        </p:spPr>
        <p:txBody>
          <a:bodyPr vert="horz" wrap="square" lIns="94483" tIns="47244" rIns="94483" bIns="47244" numCol="1" anchor="b" anchorCtr="0" compatLnSpc="1">
            <a:prstTxWarp prst="textNoShape">
              <a:avLst/>
            </a:prstTxWarp>
          </a:bodyPr>
          <a:lstStyle>
            <a:lvl1pPr algn="r" defTabSz="945586">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2" y="2"/>
            <a:ext cx="3122077"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defRPr sz="1200" b="1">
                <a:latin typeface="Times New Roman" pitchFamily="18" charset="0"/>
              </a:defRPr>
            </a:lvl1pPr>
          </a:lstStyle>
          <a:p>
            <a:pPr>
              <a:defRPr/>
            </a:pPr>
            <a:r>
              <a:rPr lang="en-US" smtClean="0"/>
              <a:t>CS2911</a:t>
            </a:r>
            <a:endParaRPr lang="en-US"/>
          </a:p>
        </p:txBody>
      </p:sp>
      <p:sp>
        <p:nvSpPr>
          <p:cNvPr id="770051" name="Rectangle 3"/>
          <p:cNvSpPr>
            <a:spLocks noGrp="1" noChangeArrowheads="1"/>
          </p:cNvSpPr>
          <p:nvPr>
            <p:ph type="dt" idx="1"/>
          </p:nvPr>
        </p:nvSpPr>
        <p:spPr bwMode="auto">
          <a:xfrm>
            <a:off x="4013657" y="2"/>
            <a:ext cx="3118981" cy="448507"/>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lvl1pPr algn="r">
              <a:defRPr sz="1200" b="1">
                <a:latin typeface="Times New Roman" pitchFamily="18" charset="0"/>
              </a:defRPr>
            </a:lvl1pPr>
          </a:lstStyle>
          <a:p>
            <a:pPr>
              <a:defRPr/>
            </a:pPr>
            <a:fld id="{AD9863CD-0A67-4F48-B5BB-9616DC8F127C}" type="datetime3">
              <a:rPr lang="en-US" smtClean="0"/>
              <a:t>6 September 2017</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13" tIns="44706" rIns="89413" bIns="447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2" y="8970131"/>
            <a:ext cx="3122077"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defRPr sz="1200" b="1">
                <a:latin typeface="Times New Roman" pitchFamily="18" charset="0"/>
              </a:defRPr>
            </a:lvl1pPr>
          </a:lstStyle>
          <a:p>
            <a:pPr>
              <a:defRPr/>
            </a:pPr>
            <a:r>
              <a:rPr lang="en-US" smtClean="0"/>
              <a:t>Dr. Josiah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13" tIns="44706" rIns="89413" bIns="44706"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7" y="672763"/>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15.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17.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1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20.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23.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27.xml"/></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2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tags" Target="../tags/tag29.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30.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notesMaster" Target="../notesMasters/notesMaster1.xml"/><Relationship Id="rId1" Type="http://schemas.openxmlformats.org/officeDocument/2006/relationships/tags" Target="../tags/tag30.xml"/></Relationships>
</file>

<file path=ppt/notesSlides/_rels/notesSlide31.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tags" Target="../tags/tag31.xml"/></Relationships>
</file>

<file path=ppt/notesSlides/_rels/notesSlide32.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notesMaster" Target="../notesMasters/notesMaster1.xml"/><Relationship Id="rId1" Type="http://schemas.openxmlformats.org/officeDocument/2006/relationships/tags" Target="../tags/tag33.xml"/></Relationships>
</file>

<file path=ppt/notesSlides/_rels/notesSlide34.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notesMaster" Target="../notesMasters/notesMaster1.xml"/><Relationship Id="rId1" Type="http://schemas.openxmlformats.org/officeDocument/2006/relationships/tags" Target="../tags/tag34.xml"/></Relationships>
</file>

<file path=ppt/notesSlides/_rels/notesSlide35.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notesMaster" Target="../notesMasters/notesMaster1.xml"/><Relationship Id="rId1" Type="http://schemas.openxmlformats.org/officeDocument/2006/relationships/tags" Target="../tags/tag35.xml"/></Relationships>
</file>

<file path=ppt/notesSlides/_rels/notesSlide36.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notesMaster" Target="../notesMasters/notesMaster1.xml"/><Relationship Id="rId1" Type="http://schemas.openxmlformats.org/officeDocument/2006/relationships/tags" Target="../tags/tag36.xml"/></Relationships>
</file>

<file path=ppt/notesSlides/_rels/notesSlide37.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notesMaster" Target="../notesMasters/notesMaster1.xml"/><Relationship Id="rId1" Type="http://schemas.openxmlformats.org/officeDocument/2006/relationships/tags" Target="../tags/tag37.xml"/></Relationships>
</file>

<file path=ppt/notesSlides/_rels/notesSlide38.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notesMaster" Target="../notesMasters/notesMaster1.xml"/><Relationship Id="rId1" Type="http://schemas.openxmlformats.org/officeDocument/2006/relationships/tags" Target="../tags/tag38.xml"/></Relationships>
</file>

<file path=ppt/notesSlides/_rels/notesSlide39.xml.rels><?xml version="1.0" encoding="UTF-8" standalone="yes"?>
<Relationships xmlns="http://schemas.openxmlformats.org/package/2006/relationships"><Relationship Id="rId3" Type="http://schemas.openxmlformats.org/officeDocument/2006/relationships/slide" Target="../slides/slide39.xml"/><Relationship Id="rId2" Type="http://schemas.openxmlformats.org/officeDocument/2006/relationships/notesMaster" Target="../notesMasters/notesMaster1.xml"/><Relationship Id="rId1" Type="http://schemas.openxmlformats.org/officeDocument/2006/relationships/tags" Target="../tags/tag39.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40.xml.rels><?xml version="1.0" encoding="UTF-8" standalone="yes"?>
<Relationships xmlns="http://schemas.openxmlformats.org/package/2006/relationships"><Relationship Id="rId3" Type="http://schemas.openxmlformats.org/officeDocument/2006/relationships/slide" Target="../slides/slide40.xml"/><Relationship Id="rId2" Type="http://schemas.openxmlformats.org/officeDocument/2006/relationships/notesMaster" Target="../notesMasters/notesMaster1.xml"/><Relationship Id="rId1" Type="http://schemas.openxmlformats.org/officeDocument/2006/relationships/tags" Target="../tags/tag40.xml"/></Relationships>
</file>

<file path=ppt/notesSlides/_rels/notesSlide41.xml.rels><?xml version="1.0" encoding="UTF-8" standalone="yes"?>
<Relationships xmlns="http://schemas.openxmlformats.org/package/2006/relationships"><Relationship Id="rId3" Type="http://schemas.openxmlformats.org/officeDocument/2006/relationships/slide" Target="../slides/slide41.xml"/><Relationship Id="rId2" Type="http://schemas.openxmlformats.org/officeDocument/2006/relationships/notesMaster" Target="../notesMasters/notesMaster1.xml"/><Relationship Id="rId1" Type="http://schemas.openxmlformats.org/officeDocument/2006/relationships/tags" Target="../tags/tag41.xml"/></Relationships>
</file>

<file path=ppt/notesSlides/_rels/notesSlide42.xml.rels><?xml version="1.0" encoding="UTF-8" standalone="yes"?>
<Relationships xmlns="http://schemas.openxmlformats.org/package/2006/relationships"><Relationship Id="rId3" Type="http://schemas.openxmlformats.org/officeDocument/2006/relationships/slide" Target="../slides/slide42.xml"/><Relationship Id="rId2" Type="http://schemas.openxmlformats.org/officeDocument/2006/relationships/notesMaster" Target="../notesMasters/notesMaster1.xml"/><Relationship Id="rId1" Type="http://schemas.openxmlformats.org/officeDocument/2006/relationships/tags" Target="../tags/tag42.xml"/></Relationships>
</file>

<file path=ppt/notesSlides/_rels/notesSlide43.xml.rels><?xml version="1.0" encoding="UTF-8" standalone="yes"?>
<Relationships xmlns="http://schemas.openxmlformats.org/package/2006/relationships"><Relationship Id="rId3" Type="http://schemas.openxmlformats.org/officeDocument/2006/relationships/slide" Target="../slides/slide43.xml"/><Relationship Id="rId2" Type="http://schemas.openxmlformats.org/officeDocument/2006/relationships/notesMaster" Target="../notesMasters/notesMaster1.xml"/><Relationship Id="rId1" Type="http://schemas.openxmlformats.org/officeDocument/2006/relationships/tags" Target="../tags/tag43.xml"/></Relationships>
</file>

<file path=ppt/notesSlides/_rels/notesSlide44.xml.rels><?xml version="1.0" encoding="UTF-8" standalone="yes"?>
<Relationships xmlns="http://schemas.openxmlformats.org/package/2006/relationships"><Relationship Id="rId3" Type="http://schemas.openxmlformats.org/officeDocument/2006/relationships/slide" Target="../slides/slide44.xml"/><Relationship Id="rId2" Type="http://schemas.openxmlformats.org/officeDocument/2006/relationships/notesMaster" Target="../notesMasters/notesMaster1.xml"/><Relationship Id="rId1" Type="http://schemas.openxmlformats.org/officeDocument/2006/relationships/tags" Target="../tags/tag44.xml"/></Relationships>
</file>

<file path=ppt/notesSlides/_rels/notesSlide45.xml.rels><?xml version="1.0" encoding="UTF-8" standalone="yes"?>
<Relationships xmlns="http://schemas.openxmlformats.org/package/2006/relationships"><Relationship Id="rId3" Type="http://schemas.openxmlformats.org/officeDocument/2006/relationships/slide" Target="../slides/slide45.xml"/><Relationship Id="rId2" Type="http://schemas.openxmlformats.org/officeDocument/2006/relationships/notesMaster" Target="../notesMasters/notesMaster1.xml"/><Relationship Id="rId1" Type="http://schemas.openxmlformats.org/officeDocument/2006/relationships/tags" Target="../tags/tag45.xml"/></Relationships>
</file>

<file path=ppt/notesSlides/_rels/notesSlide46.xml.rels><?xml version="1.0" encoding="UTF-8" standalone="yes"?>
<Relationships xmlns="http://schemas.openxmlformats.org/package/2006/relationships"><Relationship Id="rId3" Type="http://schemas.openxmlformats.org/officeDocument/2006/relationships/slide" Target="../slides/slide46.xml"/><Relationship Id="rId2" Type="http://schemas.openxmlformats.org/officeDocument/2006/relationships/notesMaster" Target="../notesMasters/notesMaster1.xml"/><Relationship Id="rId1" Type="http://schemas.openxmlformats.org/officeDocument/2006/relationships/tags" Target="../tags/tag46.xml"/></Relationships>
</file>

<file path=ppt/notesSlides/_rels/notesSlide47.xml.rels><?xml version="1.0" encoding="UTF-8" standalone="yes"?>
<Relationships xmlns="http://schemas.openxmlformats.org/package/2006/relationships"><Relationship Id="rId3" Type="http://schemas.openxmlformats.org/officeDocument/2006/relationships/slide" Target="../slides/slide47.xml"/><Relationship Id="rId2" Type="http://schemas.openxmlformats.org/officeDocument/2006/relationships/notesMaster" Target="../notesMasters/notesMaster1.xml"/><Relationship Id="rId1" Type="http://schemas.openxmlformats.org/officeDocument/2006/relationships/tags" Target="../tags/tag47.xml"/></Relationships>
</file>

<file path=ppt/notesSlides/_rels/notesSlide48.xml.rels><?xml version="1.0" encoding="UTF-8" standalone="yes"?>
<Relationships xmlns="http://schemas.openxmlformats.org/package/2006/relationships"><Relationship Id="rId3" Type="http://schemas.openxmlformats.org/officeDocument/2006/relationships/slide" Target="../slides/slide48.xml"/><Relationship Id="rId2" Type="http://schemas.openxmlformats.org/officeDocument/2006/relationships/notesMaster" Target="../notesMasters/notesMaster1.xml"/><Relationship Id="rId1" Type="http://schemas.openxmlformats.org/officeDocument/2006/relationships/tags" Target="../tags/tag48.xml"/></Relationships>
</file>

<file path=ppt/notesSlides/_rels/notesSlide49.xml.rels><?xml version="1.0" encoding="UTF-8" standalone="yes"?>
<Relationships xmlns="http://schemas.openxmlformats.org/package/2006/relationships"><Relationship Id="rId3" Type="http://schemas.openxmlformats.org/officeDocument/2006/relationships/slide" Target="../slides/slide49.xml"/><Relationship Id="rId2" Type="http://schemas.openxmlformats.org/officeDocument/2006/relationships/notesMaster" Target="../notesMasters/notesMaster1.xml"/><Relationship Id="rId1" Type="http://schemas.openxmlformats.org/officeDocument/2006/relationships/tags" Target="../tags/tag49.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50.xml.rels><?xml version="1.0" encoding="UTF-8" standalone="yes"?>
<Relationships xmlns="http://schemas.openxmlformats.org/package/2006/relationships"><Relationship Id="rId3" Type="http://schemas.openxmlformats.org/officeDocument/2006/relationships/slide" Target="../slides/slide50.xml"/><Relationship Id="rId2" Type="http://schemas.openxmlformats.org/officeDocument/2006/relationships/notesMaster" Target="../notesMasters/notesMaster1.xml"/><Relationship Id="rId1" Type="http://schemas.openxmlformats.org/officeDocument/2006/relationships/tags" Target="../tags/tag50.xml"/></Relationships>
</file>

<file path=ppt/notesSlides/_rels/notesSlide51.xml.rels><?xml version="1.0" encoding="UTF-8" standalone="yes"?>
<Relationships xmlns="http://schemas.openxmlformats.org/package/2006/relationships"><Relationship Id="rId3" Type="http://schemas.openxmlformats.org/officeDocument/2006/relationships/slide" Target="../slides/slide51.xml"/><Relationship Id="rId2" Type="http://schemas.openxmlformats.org/officeDocument/2006/relationships/notesMaster" Target="../notesMasters/notesMaster1.xml"/><Relationship Id="rId1" Type="http://schemas.openxmlformats.org/officeDocument/2006/relationships/tags" Target="../tags/tag51.xml"/></Relationships>
</file>

<file path=ppt/notesSlides/_rels/notesSlide52.xml.rels><?xml version="1.0" encoding="UTF-8" standalone="yes"?>
<Relationships xmlns="http://schemas.openxmlformats.org/package/2006/relationships"><Relationship Id="rId3" Type="http://schemas.openxmlformats.org/officeDocument/2006/relationships/slide" Target="../slides/slide52.xml"/><Relationship Id="rId2" Type="http://schemas.openxmlformats.org/officeDocument/2006/relationships/notesMaster" Target="../notesMasters/notesMaster1.xml"/><Relationship Id="rId1" Type="http://schemas.openxmlformats.org/officeDocument/2006/relationships/tags" Target="../tags/tag52.xml"/></Relationships>
</file>

<file path=ppt/notesSlides/_rels/notesSlide53.xml.rels><?xml version="1.0" encoding="UTF-8" standalone="yes"?>
<Relationships xmlns="http://schemas.openxmlformats.org/package/2006/relationships"><Relationship Id="rId3" Type="http://schemas.openxmlformats.org/officeDocument/2006/relationships/slide" Target="../slides/slide53.xml"/><Relationship Id="rId2" Type="http://schemas.openxmlformats.org/officeDocument/2006/relationships/notesMaster" Target="../notesMasters/notesMaster1.xml"/><Relationship Id="rId1" Type="http://schemas.openxmlformats.org/officeDocument/2006/relationships/tags" Target="../tags/tag53.xml"/></Relationships>
</file>

<file path=ppt/notesSlides/_rels/notesSlide54.xml.rels><?xml version="1.0" encoding="UTF-8" standalone="yes"?>
<Relationships xmlns="http://schemas.openxmlformats.org/package/2006/relationships"><Relationship Id="rId3" Type="http://schemas.openxmlformats.org/officeDocument/2006/relationships/slide" Target="../slides/slide54.xml"/><Relationship Id="rId2" Type="http://schemas.openxmlformats.org/officeDocument/2006/relationships/notesMaster" Target="../notesMasters/notesMaster1.xml"/><Relationship Id="rId1" Type="http://schemas.openxmlformats.org/officeDocument/2006/relationships/tags" Target="../tags/tag54.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pPr lvl="0"/>
            <a:r>
              <a:rPr lang="en-US" dirty="0" smtClean="0"/>
              <a:t>print</a:t>
            </a:r>
            <a:r>
              <a:rPr lang="en-US" baseline="0" dirty="0" smtClean="0"/>
              <a:t> </a:t>
            </a:r>
            <a:r>
              <a:rPr lang="en-US" dirty="0" smtClean="0"/>
              <a:t>1,12,13,16-19,22-26</a:t>
            </a:r>
          </a:p>
        </p:txBody>
      </p:sp>
      <p:sp>
        <p:nvSpPr>
          <p:cNvPr id="4" name="Header Placeholder 3"/>
          <p:cNvSpPr>
            <a:spLocks noGrp="1"/>
          </p:cNvSpPr>
          <p:nvPr>
            <p:ph type="hdr" sz="quarter" idx="10"/>
          </p:nvPr>
        </p:nvSpPr>
        <p:spPr/>
        <p:txBody>
          <a:bodyPr/>
          <a:lstStyle/>
          <a:p>
            <a:pPr>
              <a:defRPr/>
            </a:pPr>
            <a:r>
              <a:rPr lang="en-US" smtClean="0"/>
              <a:t>CS2911</a:t>
            </a:r>
            <a:endParaRPr lang="en-US" dirty="0"/>
          </a:p>
        </p:txBody>
      </p:sp>
      <p:sp>
        <p:nvSpPr>
          <p:cNvPr id="5" name="Date Placeholder 4"/>
          <p:cNvSpPr>
            <a:spLocks noGrp="1"/>
          </p:cNvSpPr>
          <p:nvPr>
            <p:ph type="dt" idx="11"/>
          </p:nvPr>
        </p:nvSpPr>
        <p:spPr/>
        <p:txBody>
          <a:bodyPr/>
          <a:lstStyle/>
          <a:p>
            <a:pPr>
              <a:defRPr/>
            </a:pPr>
            <a:fld id="{DB9E87DB-F672-4B09-91EE-D9B60909AF6F}" type="datetime3">
              <a:rPr lang="en-US" smtClean="0"/>
              <a:t>6 September 2017</a:t>
            </a:fld>
            <a:endParaRPr lang="en-US" dirty="0"/>
          </a:p>
        </p:txBody>
      </p:sp>
      <p:sp>
        <p:nvSpPr>
          <p:cNvPr id="6" name="Footer Placeholder 5"/>
          <p:cNvSpPr>
            <a:spLocks noGrp="1"/>
          </p:cNvSpPr>
          <p:nvPr>
            <p:ph type="ftr" sz="quarter" idx="12"/>
          </p:nvPr>
        </p:nvSpPr>
        <p:spPr/>
        <p:txBody>
          <a:bodyPr/>
          <a:lstStyle/>
          <a:p>
            <a:pPr>
              <a:defRPr/>
            </a:pPr>
            <a:r>
              <a:rPr lang="en-US" dirty="0" smtClean="0"/>
              <a:t>Dr. Josiah Yoder</a:t>
            </a:r>
            <a:endParaRPr lang="en-US" dirty="0"/>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dirty="0"/>
          </a:p>
        </p:txBody>
      </p:sp>
      <p:sp>
        <p:nvSpPr>
          <p:cNvPr id="8" name="TextBox 7"/>
          <p:cNvSpPr txBox="1"/>
          <p:nvPr>
            <p:custDataLst>
              <p:tags r:id="rId1"/>
            </p:custDataLst>
          </p:nvPr>
        </p:nvSpPr>
        <p:spPr>
          <a:xfrm>
            <a:off x="2" y="3"/>
            <a:ext cx="3810000" cy="372803"/>
          </a:xfrm>
          <a:prstGeom prst="rect">
            <a:avLst/>
          </a:prstGeom>
          <a:noFill/>
        </p:spPr>
        <p:txBody>
          <a:bodyPr vert="horz" lIns="91409" tIns="45704" rIns="91409" bIns="45704" rtlCol="0">
            <a:spAutoFit/>
          </a:bodyPr>
          <a:lstStyle/>
          <a:p>
            <a:endParaRPr lang="en-US" dirty="0"/>
          </a:p>
        </p:txBody>
      </p:sp>
    </p:spTree>
    <p:extLst>
      <p:ext uri="{BB962C8B-B14F-4D97-AF65-F5344CB8AC3E}">
        <p14:creationId xmlns:p14="http://schemas.microsoft.com/office/powerpoint/2010/main" val="1159441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953510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332289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0958DF16-CBBE-4E4A-AE77-B4C082823FB6}" type="datetime3">
              <a:rPr lang="en-US" smtClean="0"/>
              <a:t>6 September 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12</a:t>
            </a:fld>
            <a:endParaRPr lang="en-US"/>
          </a:p>
        </p:txBody>
      </p:sp>
      <p:sp>
        <p:nvSpPr>
          <p:cNvPr id="8" name="TextBox 7"/>
          <p:cNvSpPr txBox="1"/>
          <p:nvPr>
            <p:custDataLst>
              <p:tags r:id="rId1"/>
            </p:custDataLst>
          </p:nvPr>
        </p:nvSpPr>
        <p:spPr>
          <a:xfrm>
            <a:off x="2" y="3"/>
            <a:ext cx="3810000" cy="372803"/>
          </a:xfrm>
          <a:prstGeom prst="rect">
            <a:avLst/>
          </a:prstGeom>
          <a:noFill/>
        </p:spPr>
        <p:txBody>
          <a:bodyPr vert="horz" lIns="91409" tIns="45704" rIns="91409" bIns="45704" rtlCol="0">
            <a:spAutoFit/>
          </a:bodyPr>
          <a:lstStyle/>
          <a:p>
            <a:endParaRPr lang="en-US"/>
          </a:p>
        </p:txBody>
      </p:sp>
    </p:spTree>
    <p:extLst>
      <p:ext uri="{BB962C8B-B14F-4D97-AF65-F5344CB8AC3E}">
        <p14:creationId xmlns:p14="http://schemas.microsoft.com/office/powerpoint/2010/main" val="14814504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8025"/>
            <a:ext cx="4710112" cy="3532188"/>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17q1 added after class, "Hex code" added</a:t>
            </a:r>
            <a:r>
              <a:rPr lang="en-US" baseline="0" dirty="0" smtClean="0"/>
              <a:t> day of Lab 3</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13</a:t>
            </a:fld>
            <a:endParaRPr lang="en-US"/>
          </a:p>
        </p:txBody>
      </p:sp>
      <p:sp>
        <p:nvSpPr>
          <p:cNvPr id="8" name="TextBox 7"/>
          <p:cNvSpPr txBox="1"/>
          <p:nvPr>
            <p:custDataLst>
              <p:tags r:id="rId1"/>
            </p:custDataLst>
          </p:nvPr>
        </p:nvSpPr>
        <p:spPr>
          <a:xfrm>
            <a:off x="2" y="3"/>
            <a:ext cx="3810000" cy="372803"/>
          </a:xfrm>
          <a:prstGeom prst="rect">
            <a:avLst/>
          </a:prstGeom>
          <a:noFill/>
        </p:spPr>
        <p:txBody>
          <a:bodyPr vert="horz" lIns="91409" tIns="45704" rIns="91409" bIns="45704" rtlCol="0">
            <a:spAutoFit/>
          </a:bodyPr>
          <a:lstStyle/>
          <a:p>
            <a:endParaRPr lang="en-US"/>
          </a:p>
        </p:txBody>
      </p:sp>
    </p:spTree>
    <p:extLst>
      <p:ext uri="{BB962C8B-B14F-4D97-AF65-F5344CB8AC3E}">
        <p14:creationId xmlns:p14="http://schemas.microsoft.com/office/powerpoint/2010/main" val="25032171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(Length is also stored, and bigger numbers are internally broken up into chunks)</a:t>
            </a:r>
          </a:p>
          <a:p>
            <a:endParaRPr lang="en-US" dirty="0" smtClean="0"/>
          </a:p>
          <a:p>
            <a:r>
              <a:rPr lang="en-US" dirty="0" smtClean="0"/>
              <a:t>2147483647 = 2^31-1</a:t>
            </a:r>
            <a:r>
              <a:rPr lang="en-US" baseline="0" dirty="0" smtClean="0"/>
              <a:t> is the Java's </a:t>
            </a:r>
            <a:r>
              <a:rPr lang="en-US" baseline="0" dirty="0" err="1" smtClean="0"/>
              <a:t>Integer.MAX_VALUE</a:t>
            </a:r>
            <a:r>
              <a:rPr lang="en-US" baseline="0" dirty="0" smtClean="0"/>
              <a:t>. But Python 3 integers can be as large as you want them to be.</a:t>
            </a:r>
          </a:p>
          <a:p>
            <a:endParaRPr lang="en-US" baseline="0" dirty="0" smtClean="0"/>
          </a:p>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990514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Worth noting that MANY LANGUAGES HISTORICALLY</a:t>
            </a:r>
            <a:r>
              <a:rPr lang="en-US" baseline="0" dirty="0" smtClean="0"/>
              <a:t> </a:t>
            </a:r>
            <a:r>
              <a:rPr lang="en-US" dirty="0" smtClean="0"/>
              <a:t>(C, C++, Java) treat</a:t>
            </a:r>
            <a:r>
              <a:rPr lang="en-US" baseline="0" dirty="0" smtClean="0"/>
              <a:t> leading zeros as a sign that the number is octal (!!!)</a:t>
            </a:r>
          </a:p>
          <a:p>
            <a:endParaRPr lang="en-US" dirty="0" smtClean="0"/>
          </a:p>
          <a:p>
            <a:r>
              <a:rPr lang="en-US" dirty="0" smtClean="0"/>
              <a:t>(C# only has decimal and hexadecimal</a:t>
            </a:r>
            <a:r>
              <a:rPr lang="en-US" baseline="0" dirty="0" smtClean="0"/>
              <a:t> literals… probably a good thing.)</a:t>
            </a:r>
          </a:p>
          <a:p>
            <a:r>
              <a:rPr lang="en-US" dirty="0" smtClean="0"/>
              <a:t>(Scala has</a:t>
            </a:r>
            <a:r>
              <a:rPr lang="en-US" baseline="0" dirty="0" smtClean="0"/>
              <a:t> dropped Octal support)</a:t>
            </a:r>
          </a:p>
          <a:p>
            <a:endParaRPr lang="en-US" dirty="0" smtClean="0"/>
          </a:p>
          <a:p>
            <a:r>
              <a:rPr lang="en-US" dirty="0" smtClean="0"/>
              <a:t>In all my reading on this subject,</a:t>
            </a:r>
            <a:r>
              <a:rPr lang="en-US" baseline="0" dirty="0" smtClean="0"/>
              <a:t> Unix permissions are the only use of Octal I have seen anyone discuss.</a:t>
            </a:r>
          </a:p>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5346768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4 minute exercise</a:t>
            </a:r>
          </a:p>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200283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824378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5406673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200760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323775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034878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822333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Python stores characters up to 21 bits long</a:t>
            </a:r>
            <a:r>
              <a:rPr lang="en-US" baseline="0" dirty="0" smtClean="0"/>
              <a:t>.  It stores code points (characters) </a:t>
            </a:r>
            <a:r>
              <a:rPr lang="en-US" dirty="0" smtClean="0"/>
              <a:t>0-0x10FFFF.</a:t>
            </a:r>
            <a:r>
              <a:rPr lang="en-US" baseline="0" dirty="0" smtClean="0"/>
              <a:t>  In a single string object, it uses the same number of bits to store each character.  If all characters use less than 8 bits, like in the example above, it will actually only store one byte per character (and fill in the extra zeros if needed).  If all characters use less than 16 bits, it will use 2 bytes per character.  If any character uses 17 to 21 bits, it will use 4 bytes (32 bits) to store each character.</a:t>
            </a:r>
          </a:p>
          <a:p>
            <a:endParaRPr lang="en-US" baseline="0" dirty="0" smtClean="0"/>
          </a:p>
          <a:p>
            <a:r>
              <a:rPr lang="en-US" baseline="0" dirty="0" smtClean="0"/>
              <a:t>To decide which character goes with each numeric value, Python uses Unicode encoding.</a:t>
            </a:r>
          </a:p>
          <a:p>
            <a:endParaRPr lang="en-US" baseline="0" dirty="0" smtClean="0"/>
          </a:p>
          <a:p>
            <a:r>
              <a:rPr lang="en-US" baseline="0" dirty="0" smtClean="0"/>
              <a:t>This page </a:t>
            </a:r>
            <a:r>
              <a:rPr lang="en-US" baseline="0" smtClean="0"/>
              <a:t>mentions Python </a:t>
            </a:r>
            <a:r>
              <a:rPr lang="en-US" baseline="0" dirty="0" smtClean="0"/>
              <a:t>3.3+, strings that only require 8 or 16 bits are only stored using 8 or 16 bits.</a:t>
            </a:r>
          </a:p>
          <a:p>
            <a:r>
              <a:rPr lang="en-US" baseline="0" dirty="0" smtClean="0"/>
              <a:t>http://python-notes.curiousefficiency.org/en/latest/python3/questions_and_answers.html#why-not-just-assume-utf-8-and-avoid-having-to-decode-at-system-boundaries</a:t>
            </a:r>
          </a:p>
          <a:p>
            <a:endParaRPr lang="en-US" baseline="0" dirty="0" smtClean="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894614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(Actually,</a:t>
            </a:r>
            <a:r>
              <a:rPr lang="en-US" baseline="0" dirty="0" smtClean="0"/>
              <a:t> 32 bits are stored for each character, but only the first 21 bits are used.)</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8897304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AD9863CD-0A67-4F48-B5BB-9616DC8F127C}" type="datetime3">
              <a:rPr lang="en-US" smtClean="0"/>
              <a:t>6 September 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7085105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Strings are actually stored with 32 bits, but only</a:t>
            </a:r>
            <a:r>
              <a:rPr lang="en-US" baseline="0" dirty="0" smtClean="0"/>
              <a:t> the first 2 bits are used for a Unicode code-point, because so far, those are the only Unicode code-points defined.</a:t>
            </a:r>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71822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6746221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These</a:t>
            </a:r>
            <a:r>
              <a:rPr lang="en-US" baseline="0" dirty="0" smtClean="0"/>
              <a:t> really do store just one byte, even though you use four characters to type them in your code:</a:t>
            </a:r>
            <a:endParaRPr lang="en-US" dirty="0" smtClean="0"/>
          </a:p>
          <a:p>
            <a:r>
              <a:rPr lang="en-US" dirty="0" smtClean="0"/>
              <a:t>b</a:t>
            </a:r>
            <a:r>
              <a:rPr lang="en-US" baseline="0" dirty="0" smtClean="0"/>
              <a:t> = '\x05'</a:t>
            </a:r>
          </a:p>
          <a:p>
            <a:r>
              <a:rPr lang="en-US" baseline="0" dirty="0" err="1" smtClean="0"/>
              <a:t>len</a:t>
            </a:r>
            <a:r>
              <a:rPr lang="en-US" baseline="0" dirty="0" smtClean="0"/>
              <a:t>(b)</a:t>
            </a:r>
          </a:p>
          <a:p>
            <a:r>
              <a:rPr lang="en-US" baseline="0" dirty="0" smtClean="0"/>
              <a:t># 1</a:t>
            </a:r>
          </a:p>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508230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2507813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29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919419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8040522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7711010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6865933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776690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hex(</a:t>
            </a:r>
            <a:r>
              <a:rPr lang="en-US" dirty="0" err="1" smtClean="0"/>
              <a:t>i</a:t>
            </a:r>
            <a:r>
              <a:rPr lang="en-US" dirty="0" smtClean="0"/>
              <a:t>)[2:]</a:t>
            </a:r>
            <a:r>
              <a:rPr lang="en-US" baseline="0" dirty="0" smtClean="0"/>
              <a:t> is popular, but doesn't have a way to include padding zeros.  It also doesn't work for negative numbers. format(0xAFF,'+05x') is quite predictable. format(0xAFF,'x') also works nicely if you don't care how many digits there are.</a:t>
            </a:r>
          </a:p>
          <a:p>
            <a:endParaRPr lang="en-US" baseline="0" dirty="0" smtClean="0"/>
          </a:p>
          <a:p>
            <a:endParaRPr lang="en-US" baseline="0" dirty="0" smtClean="0"/>
          </a:p>
          <a:p>
            <a:r>
              <a:rPr lang="en-US" baseline="0" dirty="0" smtClean="0"/>
              <a:t>Note that you can also use 'b', 'o' bases</a:t>
            </a:r>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9688792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0354166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76054446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5909676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Why are </a:t>
            </a:r>
            <a:r>
              <a:rPr lang="en-US" dirty="0" err="1" smtClean="0"/>
              <a:t>int</a:t>
            </a:r>
            <a:r>
              <a:rPr lang="en-US" dirty="0" smtClean="0"/>
              <a:t>(…)</a:t>
            </a:r>
            <a:r>
              <a:rPr lang="en-US" baseline="0" dirty="0" smtClean="0"/>
              <a:t> and </a:t>
            </a:r>
            <a:r>
              <a:rPr lang="en-US" baseline="0" dirty="0" err="1" smtClean="0"/>
              <a:t>chr</a:t>
            </a:r>
            <a:r>
              <a:rPr lang="en-US" baseline="0" dirty="0" smtClean="0"/>
              <a:t>(…) less natural?</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3061344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486741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767388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Emphasize:</a:t>
            </a:r>
            <a:r>
              <a:rPr lang="en-US" baseline="0" dirty="0" smtClean="0"/>
              <a:t> See next slide for how this is possible…</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5080927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69048593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54146545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9603810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0380178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31231026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70459961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Inte</a:t>
            </a:r>
            <a:r>
              <a:rPr lang="en-US" baseline="0" dirty="0" smtClean="0"/>
              <a:t>l machines can operate in any mode (I believe), but there is one endian-ness that is the "standard default"</a:t>
            </a:r>
          </a:p>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41644740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04031942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03063417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4774943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kumimoji="1" lang="en-US" sz="1200" b="0" i="0" kern="1200" dirty="0" smtClean="0">
                <a:solidFill>
                  <a:schemeClr val="tx1"/>
                </a:solidFill>
                <a:effectLst/>
                <a:latin typeface="Arial" charset="0"/>
                <a:ea typeface="+mn-ea"/>
                <a:cs typeface="+mn-cs"/>
              </a:rPr>
              <a:t>"The string data type is also used to represent arrays of bytes, e.g., to hold data read from a file."</a:t>
            </a:r>
            <a:endParaRPr lang="en-US" dirty="0" smtClean="0"/>
          </a:p>
          <a:p>
            <a:r>
              <a:rPr lang="en-US" dirty="0" smtClean="0"/>
              <a:t>https://docs.python.org/2/reference/datamodel.html</a:t>
            </a:r>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47416512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15882092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77152403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52</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3862384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79640166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7800" y="1177925"/>
            <a:ext cx="4237038" cy="3178175"/>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Book image added</a:t>
            </a:r>
            <a:r>
              <a:rPr lang="en-US" baseline="0" dirty="0" smtClean="0"/>
              <a:t> later</a:t>
            </a:r>
            <a:endParaRPr lang="en-US" dirty="0"/>
          </a:p>
        </p:txBody>
      </p:sp>
      <p:sp>
        <p:nvSpPr>
          <p:cNvPr id="4" name="Header Placeholder 3"/>
          <p:cNvSpPr>
            <a:spLocks noGrp="1"/>
          </p:cNvSpPr>
          <p:nvPr>
            <p:ph type="hdr" sz="quarter" idx="10"/>
          </p:nvPr>
        </p:nvSpPr>
        <p:spPr/>
        <p:txBody>
          <a:bodyPr/>
          <a:lstStyle/>
          <a:p>
            <a:pPr>
              <a:defRPr/>
            </a:pPr>
            <a:r>
              <a:rPr lang="en-US" smtClean="0"/>
              <a:t>CS2911</a:t>
            </a:r>
            <a:endParaRPr lang="en-US"/>
          </a:p>
        </p:txBody>
      </p:sp>
      <p:sp>
        <p:nvSpPr>
          <p:cNvPr id="5" name="Date Placeholder 4"/>
          <p:cNvSpPr>
            <a:spLocks noGrp="1"/>
          </p:cNvSpPr>
          <p:nvPr>
            <p:ph type="dt" idx="11"/>
          </p:nvPr>
        </p:nvSpPr>
        <p:spPr/>
        <p:txBody>
          <a:bodyPr/>
          <a:lstStyle/>
          <a:p>
            <a:pPr>
              <a:defRPr/>
            </a:pPr>
            <a:fld id="{17C68054-FD2B-4B02-9DCB-25F8542E8EF6}" type="datetime3">
              <a:rPr lang="en-US" smtClean="0"/>
              <a:t>6 September 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423820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638445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141510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Note that Python</a:t>
            </a:r>
            <a:r>
              <a:rPr lang="en-US" baseline="0" dirty="0" smtClean="0"/>
              <a:t> ONLY uses for-each loops.  Range returns an iterator which the for-each loop repeatedly calls next() on internally</a:t>
            </a:r>
          </a:p>
          <a:p>
            <a:endParaRPr lang="en-US" dirty="0"/>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53298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CS2910</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9/6/2017</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850899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smtClean="0"/>
              <a:t>SE-2811</a:t>
            </a:r>
          </a:p>
          <a:p>
            <a:pPr>
              <a:defRPr/>
            </a:pPr>
            <a:r>
              <a:rPr lang="en-US" altLang="en-US" dirty="0" smtClean="0"/>
              <a:t>Slide design: Dr. Mark L. Hornick</a:t>
            </a:r>
          </a:p>
          <a:p>
            <a:pPr>
              <a:defRPr/>
            </a:pPr>
            <a:r>
              <a:rPr lang="en-US" altLang="en-US" dirty="0" smtClean="0"/>
              <a:t>Most Content: Dr. Hornick</a:t>
            </a:r>
          </a:p>
          <a:p>
            <a:pPr>
              <a:defRPr/>
            </a:pPr>
            <a:r>
              <a:rPr lang="en-US" altLang="en-US" dirty="0" smtClean="0"/>
              <a:t>Some Content and Most Errors: Dr. Yoder</a:t>
            </a:r>
            <a:endParaRPr lang="en-US"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err="1" smtClean="0"/>
              <a:t>Dr.Yoder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2"/>
          <p:cNvSpPr>
            <a:spLocks noGrp="1"/>
          </p:cNvSpPr>
          <p:nvPr>
            <p:ph idx="13"/>
          </p:nvPr>
        </p:nvSpPr>
        <p:spPr>
          <a:xfrm>
            <a:off x="457200" y="4360677"/>
            <a:ext cx="8229600" cy="18877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itle 13"/>
          <p:cNvSpPr>
            <a:spLocks noGrp="1"/>
          </p:cNvSpPr>
          <p:nvPr>
            <p:ph type="title"/>
          </p:nvPr>
        </p:nvSpPr>
        <p:spPr/>
        <p:txBody>
          <a:bodyPr/>
          <a:lstStyle/>
          <a:p>
            <a:r>
              <a:rPr lang="en-US" dirty="0" smtClean="0"/>
              <a:t>Click to edit Master title style</a:t>
            </a:r>
            <a:endParaRPr lang="en-US" dirty="0"/>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smtClean="0"/>
              <a:t>Click to edit the Secondary title</a:t>
            </a:r>
            <a:endParaRPr lang="en-US" dirty="0"/>
          </a:p>
        </p:txBody>
      </p:sp>
    </p:spTree>
    <p:extLst>
      <p:ext uri="{BB962C8B-B14F-4D97-AF65-F5344CB8AC3E}">
        <p14:creationId xmlns:p14="http://schemas.microsoft.com/office/powerpoint/2010/main" val="40475416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Josiah Yoder</a:t>
            </a:r>
          </a:p>
          <a:p>
            <a:pPr>
              <a:defRPr/>
            </a:pPr>
            <a:r>
              <a:rPr lang="en-US" altLang="en-US" dirty="0" smtClean="0"/>
              <a:t>Slide Design: Dr. Hornick</a:t>
            </a:r>
            <a:endParaRPr lang="en-US" alt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Josiah Yoder</a:t>
            </a:r>
            <a:endParaRPr lang="en-US" alt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smtClean="0"/>
              <a:t>SE-2811</a:t>
            </a:r>
          </a:p>
          <a:p>
            <a:pPr>
              <a:defRPr/>
            </a:pPr>
            <a:r>
              <a:rPr lang="en-US" altLang="en-US" dirty="0" smtClean="0"/>
              <a:t>Dr. Yoder</a:t>
            </a:r>
            <a:endParaRPr lang="en-US" alt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python-notes.curiousefficiency.org/en/latest/python3/binary_protocols.html#binary-protoco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docs.python.org/3/library/stdtypes.html#int.to_bytes"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s://docs.python.org/3/library/stdtypes.html#int.from_bytes"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docs.python.org/3/library/stdtypes.html#int.to_bytes"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docs.python.org/3/library/stdtypes.html#int.from_bytes"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r>
              <a:rPr lang="en-US" dirty="0" smtClean="0"/>
              <a:t/>
            </a:r>
            <a:br>
              <a:rPr lang="en-US" dirty="0" smtClean="0"/>
            </a:br>
            <a:r>
              <a:rPr lang="en-US" dirty="0" smtClean="0"/>
              <a:t/>
            </a:r>
            <a:br>
              <a:rPr lang="en-US" dirty="0" smtClean="0"/>
            </a:br>
            <a:r>
              <a:rPr lang="en-US" dirty="0"/>
              <a:t/>
            </a:r>
            <a:br>
              <a:rPr lang="en-US" dirty="0"/>
            </a:br>
            <a:r>
              <a:rPr lang="en-US" dirty="0" smtClean="0"/>
              <a:t/>
            </a:r>
            <a:br>
              <a:rPr lang="en-US" dirty="0" smtClean="0"/>
            </a:br>
            <a:r>
              <a:rPr lang="en-US" dirty="0" smtClean="0"/>
              <a:t>CS2911</a:t>
            </a:r>
            <a:br>
              <a:rPr lang="en-US" dirty="0" smtClean="0"/>
            </a:br>
            <a:r>
              <a:rPr lang="en-US" dirty="0" smtClean="0"/>
              <a:t>Week 1, Class 1</a:t>
            </a:r>
            <a:endParaRPr lang="en-US" dirty="0"/>
          </a:p>
        </p:txBody>
      </p:sp>
      <p:sp>
        <p:nvSpPr>
          <p:cNvPr id="3" name="Content Placeholder 2"/>
          <p:cNvSpPr>
            <a:spLocks noGrp="1"/>
          </p:cNvSpPr>
          <p:nvPr>
            <p:ph idx="1"/>
          </p:nvPr>
        </p:nvSpPr>
        <p:spPr>
          <a:xfrm>
            <a:off x="457200" y="1828800"/>
            <a:ext cx="8229600" cy="4724400"/>
          </a:xfrm>
        </p:spPr>
        <p:txBody>
          <a:bodyPr>
            <a:normAutofit/>
          </a:bodyPr>
          <a:lstStyle/>
          <a:p>
            <a:r>
              <a:rPr lang="en-US" dirty="0" smtClean="0">
                <a:sym typeface="Wingdings" panose="05000000000000000000" pitchFamily="2" charset="2"/>
              </a:rPr>
              <a:t>Today</a:t>
            </a:r>
          </a:p>
          <a:p>
            <a:pPr lvl="1"/>
            <a:r>
              <a:rPr lang="en-US" dirty="0" smtClean="0">
                <a:sym typeface="Wingdings" panose="05000000000000000000" pitchFamily="2" charset="2"/>
              </a:rPr>
              <a:t>Introductions</a:t>
            </a:r>
          </a:p>
          <a:p>
            <a:pPr lvl="1"/>
            <a:r>
              <a:rPr lang="en-US" dirty="0" smtClean="0">
                <a:sym typeface="Wingdings" panose="05000000000000000000" pitchFamily="2" charset="2"/>
              </a:rPr>
              <a:t>Syllabus</a:t>
            </a:r>
          </a:p>
          <a:p>
            <a:pPr lvl="1"/>
            <a:r>
              <a:rPr lang="en-US" dirty="0" smtClean="0">
                <a:sym typeface="Wingdings" panose="05000000000000000000" pitchFamily="2" charset="2"/>
              </a:rPr>
              <a:t>Safety Review</a:t>
            </a:r>
          </a:p>
          <a:p>
            <a:pPr lvl="1"/>
            <a:r>
              <a:rPr lang="en-US" dirty="0" smtClean="0">
                <a:sym typeface="Wingdings" panose="05000000000000000000" pitchFamily="2" charset="2"/>
              </a:rPr>
              <a:t>Lab </a:t>
            </a:r>
            <a:r>
              <a:rPr lang="en-US" dirty="0">
                <a:sym typeface="Wingdings" panose="05000000000000000000" pitchFamily="2" charset="2"/>
              </a:rPr>
              <a:t>2 starts </a:t>
            </a:r>
            <a:r>
              <a:rPr lang="en-US" dirty="0" smtClean="0">
                <a:sym typeface="Wingdings" panose="05000000000000000000" pitchFamily="2" charset="2"/>
              </a:rPr>
              <a:t>at our next meeting!</a:t>
            </a:r>
            <a:endParaRPr lang="en-US" dirty="0">
              <a:sym typeface="Wingdings" panose="05000000000000000000" pitchFamily="2" charset="2"/>
            </a:endParaRPr>
          </a:p>
          <a:p>
            <a:pPr lvl="1"/>
            <a:r>
              <a:rPr lang="en-US" dirty="0" smtClean="0">
                <a:sym typeface="Wingdings" panose="05000000000000000000" pitchFamily="2" charset="2"/>
              </a:rPr>
              <a:t>Binary encodings</a:t>
            </a:r>
          </a:p>
          <a:p>
            <a:pPr lvl="1"/>
            <a:r>
              <a:rPr lang="en-US" dirty="0" smtClean="0">
                <a:sym typeface="Wingdings" panose="05000000000000000000" pitchFamily="2" charset="2"/>
              </a:rPr>
              <a:t>Muddiest Point</a:t>
            </a:r>
            <a:endParaRPr lang="en-US" b="1" dirty="0" smtClean="0">
              <a:sym typeface="Wingdings" panose="05000000000000000000" pitchFamily="2" charset="2"/>
            </a:endParaRPr>
          </a:p>
        </p:txBody>
      </p:sp>
      <p:sp>
        <p:nvSpPr>
          <p:cNvPr id="4" name="Footer Placeholder 3"/>
          <p:cNvSpPr>
            <a:spLocks noGrp="1"/>
          </p:cNvSpPr>
          <p:nvPr>
            <p:ph type="ftr" sz="quarter" idx="11"/>
          </p:nvPr>
        </p:nvSpPr>
        <p:spPr>
          <a:xfrm>
            <a:off x="6019800" y="6172200"/>
            <a:ext cx="2895600" cy="457200"/>
          </a:xfrm>
        </p:spPr>
        <p:txBody>
          <a:body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Conversions</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b="1" i="1" dirty="0" smtClean="0"/>
              <a:t>Parsing Strings</a:t>
            </a:r>
          </a:p>
          <a:p>
            <a:pPr marL="0" indent="0">
              <a:buNone/>
            </a:pPr>
            <a:r>
              <a:rPr lang="en-US" dirty="0" smtClean="0"/>
              <a:t>s = '1'</a:t>
            </a:r>
          </a:p>
          <a:p>
            <a:pPr marL="0" indent="0">
              <a:buNone/>
            </a:pPr>
            <a:r>
              <a:rPr lang="en-US" dirty="0" err="1" smtClean="0"/>
              <a:t>i</a:t>
            </a:r>
            <a:r>
              <a:rPr lang="en-US" dirty="0" smtClean="0"/>
              <a:t> = </a:t>
            </a:r>
            <a:r>
              <a:rPr lang="en-US" dirty="0" err="1" smtClean="0"/>
              <a:t>int</a:t>
            </a:r>
            <a:r>
              <a:rPr lang="en-US" dirty="0" smtClean="0"/>
              <a:t>(s)</a:t>
            </a:r>
          </a:p>
          <a:p>
            <a:pPr marL="0" indent="0">
              <a:buNone/>
            </a:pPr>
            <a:r>
              <a:rPr lang="en-US" dirty="0" smtClean="0"/>
              <a:t>s = </a:t>
            </a:r>
            <a:r>
              <a:rPr lang="en-US" dirty="0" err="1" smtClean="0"/>
              <a:t>str</a:t>
            </a:r>
            <a:r>
              <a:rPr lang="en-US" dirty="0" smtClean="0"/>
              <a:t>(</a:t>
            </a:r>
            <a:r>
              <a:rPr lang="en-US" dirty="0" err="1" smtClean="0"/>
              <a:t>i</a:t>
            </a:r>
            <a:r>
              <a:rPr lang="en-US" dirty="0" smtClean="0"/>
              <a:t>)</a:t>
            </a:r>
          </a:p>
          <a:p>
            <a:pPr marL="0" indent="0">
              <a:buNone/>
            </a:pPr>
            <a:r>
              <a:rPr lang="en-US" b="1" i="1" dirty="0" smtClean="0"/>
              <a:t>Encoding/Decoding Unicode</a:t>
            </a:r>
          </a:p>
          <a:p>
            <a:pPr marL="0" indent="0">
              <a:buNone/>
            </a:pPr>
            <a:r>
              <a:rPr lang="en-US" dirty="0" smtClean="0"/>
              <a:t>s2 = s[0]</a:t>
            </a:r>
          </a:p>
          <a:p>
            <a:pPr marL="0" indent="0">
              <a:buNone/>
            </a:pPr>
            <a:r>
              <a:rPr lang="en-US" dirty="0" err="1" smtClean="0"/>
              <a:t>i</a:t>
            </a:r>
            <a:r>
              <a:rPr lang="en-US" dirty="0" smtClean="0"/>
              <a:t> = </a:t>
            </a:r>
            <a:r>
              <a:rPr lang="en-US" dirty="0" err="1" smtClean="0"/>
              <a:t>ord</a:t>
            </a:r>
            <a:r>
              <a:rPr lang="en-US" dirty="0" smtClean="0"/>
              <a:t>(s2)</a:t>
            </a:r>
          </a:p>
          <a:p>
            <a:pPr marL="0" indent="0">
              <a:buNone/>
            </a:pPr>
            <a:r>
              <a:rPr lang="en-US" dirty="0" smtClean="0"/>
              <a:t>s3 = </a:t>
            </a:r>
            <a:r>
              <a:rPr lang="en-US" dirty="0" err="1" smtClean="0"/>
              <a:t>chr</a:t>
            </a:r>
            <a:r>
              <a:rPr lang="en-US" dirty="0" smtClean="0"/>
              <a:t>(</a:t>
            </a:r>
            <a:r>
              <a:rPr lang="en-US" dirty="0" err="1" smtClean="0"/>
              <a:t>i</a:t>
            </a:r>
            <a:r>
              <a:rPr lang="en-US" dirty="0" smtClean="0"/>
              <a:t>)</a:t>
            </a:r>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p:txBody>
          <a:bodyPr/>
          <a:lstStyle/>
          <a:p>
            <a:pPr marL="0" indent="0">
              <a:buNone/>
            </a:pPr>
            <a:r>
              <a:rPr lang="en-US" b="1" i="1" dirty="0" smtClean="0"/>
              <a:t>Parsing Strings</a:t>
            </a:r>
          </a:p>
          <a:p>
            <a:pPr marL="0" indent="0">
              <a:buNone/>
            </a:pPr>
            <a:r>
              <a:rPr lang="en-US" dirty="0" smtClean="0"/>
              <a:t>String s = "1";</a:t>
            </a:r>
          </a:p>
          <a:p>
            <a:pPr marL="0" indent="0">
              <a:buNone/>
            </a:pPr>
            <a:r>
              <a:rPr lang="en-US" dirty="0" err="1"/>
              <a:t>int</a:t>
            </a:r>
            <a:r>
              <a:rPr lang="en-US" dirty="0"/>
              <a:t> </a:t>
            </a:r>
            <a:r>
              <a:rPr lang="en-US" dirty="0" err="1"/>
              <a:t>i</a:t>
            </a:r>
            <a:r>
              <a:rPr lang="en-US" dirty="0"/>
              <a:t> = </a:t>
            </a:r>
            <a:r>
              <a:rPr lang="en-US" dirty="0" err="1" smtClean="0"/>
              <a:t>Integer.parseInt</a:t>
            </a:r>
            <a:r>
              <a:rPr lang="en-US" dirty="0" smtClean="0"/>
              <a:t>(s);</a:t>
            </a:r>
          </a:p>
          <a:p>
            <a:pPr marL="0" indent="0">
              <a:buNone/>
            </a:pPr>
            <a:r>
              <a:rPr lang="en-US" dirty="0" smtClean="0"/>
              <a:t>s = ""+</a:t>
            </a:r>
            <a:r>
              <a:rPr lang="en-US" dirty="0" err="1" smtClean="0"/>
              <a:t>i</a:t>
            </a:r>
            <a:r>
              <a:rPr lang="en-US" dirty="0" smtClean="0"/>
              <a:t>;</a:t>
            </a:r>
            <a:endParaRPr lang="en-US" dirty="0"/>
          </a:p>
          <a:p>
            <a:pPr marL="0" indent="0">
              <a:buNone/>
            </a:pPr>
            <a:r>
              <a:rPr lang="en-US" b="1" i="1" dirty="0" smtClean="0"/>
              <a:t>Encoding/Decoding Unicode</a:t>
            </a:r>
          </a:p>
          <a:p>
            <a:pPr marL="0" indent="0">
              <a:buNone/>
            </a:pPr>
            <a:r>
              <a:rPr lang="en-US" dirty="0" smtClean="0"/>
              <a:t>char c = </a:t>
            </a:r>
            <a:r>
              <a:rPr lang="en-US" dirty="0" err="1" smtClean="0"/>
              <a:t>s.charAt</a:t>
            </a:r>
            <a:r>
              <a:rPr lang="en-US" dirty="0" smtClean="0"/>
              <a:t>(0);</a:t>
            </a:r>
          </a:p>
          <a:p>
            <a:pPr marL="0" indent="0">
              <a:buNone/>
            </a:pPr>
            <a:r>
              <a:rPr lang="en-US" dirty="0" smtClean="0"/>
              <a:t>long </a:t>
            </a:r>
            <a:r>
              <a:rPr lang="en-US" dirty="0" err="1" smtClean="0"/>
              <a:t>i</a:t>
            </a:r>
            <a:r>
              <a:rPr lang="en-US" dirty="0" smtClean="0"/>
              <a:t> = c;</a:t>
            </a:r>
          </a:p>
          <a:p>
            <a:pPr marL="0" indent="0">
              <a:buNone/>
            </a:pPr>
            <a:r>
              <a:rPr lang="en-US" dirty="0" smtClean="0"/>
              <a:t>char c3 = </a:t>
            </a:r>
            <a:r>
              <a:rPr lang="en-US" dirty="0" err="1" smtClean="0"/>
              <a:t>i</a:t>
            </a:r>
            <a:r>
              <a:rPr lang="en-US" dirty="0" smtClean="0"/>
              <a:t>;</a:t>
            </a:r>
            <a:endParaRPr lang="en-US"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10</a:t>
            </a:fld>
            <a:endParaRPr lang="en-US" altLang="en-US"/>
          </a:p>
        </p:txBody>
      </p:sp>
      <p:sp>
        <p:nvSpPr>
          <p:cNvPr id="9" name="TextBox 8"/>
          <p:cNvSpPr txBox="1"/>
          <p:nvPr/>
        </p:nvSpPr>
        <p:spPr>
          <a:xfrm>
            <a:off x="4942244" y="6320135"/>
            <a:ext cx="3048000" cy="461665"/>
          </a:xfrm>
          <a:prstGeom prst="rect">
            <a:avLst/>
          </a:prstGeom>
          <a:noFill/>
        </p:spPr>
        <p:txBody>
          <a:bodyPr wrap="square" rtlCol="0">
            <a:spAutoFit/>
          </a:bodyPr>
          <a:lstStyle/>
          <a:p>
            <a:r>
              <a:rPr lang="en-US" sz="2400" dirty="0" smtClean="0"/>
              <a:t>Last class: Slide 17</a:t>
            </a:r>
            <a:endParaRPr lang="en-US" sz="2400" dirty="0"/>
          </a:p>
        </p:txBody>
      </p:sp>
    </p:spTree>
    <p:extLst>
      <p:ext uri="{BB962C8B-B14F-4D97-AF65-F5344CB8AC3E}">
        <p14:creationId xmlns:p14="http://schemas.microsoft.com/office/powerpoint/2010/main" val="4178689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Python 2 vs. Python 3</a:t>
            </a:r>
            <a:endParaRPr lang="en-US" dirty="0"/>
          </a:p>
        </p:txBody>
      </p:sp>
      <p:sp>
        <p:nvSpPr>
          <p:cNvPr id="10" name="Content Placeholder 9"/>
          <p:cNvSpPr>
            <a:spLocks noGrp="1"/>
          </p:cNvSpPr>
          <p:nvPr>
            <p:ph idx="1"/>
          </p:nvPr>
        </p:nvSpPr>
        <p:spPr/>
        <p:txBody>
          <a:bodyPr/>
          <a:lstStyle/>
          <a:p>
            <a:pPr marL="0" indent="0">
              <a:buNone/>
            </a:pPr>
            <a:r>
              <a:rPr lang="en-US" dirty="0" smtClean="0"/>
              <a:t>Python 3 makes very clear the difference between DATA (bytes) and TEXT (</a:t>
            </a:r>
            <a:r>
              <a:rPr lang="en-US" dirty="0" err="1" smtClean="0"/>
              <a:t>str</a:t>
            </a:r>
            <a:r>
              <a:rPr lang="en-US" dirty="0" smtClean="0"/>
              <a:t>)</a:t>
            </a:r>
          </a:p>
          <a:p>
            <a:pPr marL="0" indent="0">
              <a:buNone/>
            </a:pPr>
            <a:r>
              <a:rPr lang="en-US" dirty="0" smtClean="0"/>
              <a:t>This requires web framework developers to explicitly decide what encoding their data is in</a:t>
            </a:r>
          </a:p>
          <a:p>
            <a:pPr marL="0" indent="0">
              <a:buNone/>
            </a:pPr>
            <a:r>
              <a:rPr lang="en-US" dirty="0" smtClean="0"/>
              <a:t>This can be inconvenient at times, but helps avoid very subtle bugs</a:t>
            </a:r>
            <a:endParaRPr lang="en-US" dirty="0">
              <a:hlinkClick r:id="rId3"/>
            </a:endParaRPr>
          </a:p>
          <a:p>
            <a:r>
              <a:rPr lang="en-US" dirty="0" smtClean="0">
                <a:hlinkClick r:id="rId3"/>
              </a:rPr>
              <a:t>http</a:t>
            </a:r>
            <a:r>
              <a:rPr lang="en-US" dirty="0">
                <a:hlinkClick r:id="rId3"/>
              </a:rPr>
              <a:t>://</a:t>
            </a:r>
            <a:r>
              <a:rPr lang="en-US" dirty="0" smtClean="0">
                <a:hlinkClick r:id="rId3"/>
              </a:rPr>
              <a:t>python-notes.curiousefficiency.org/en/latest/python3/binary_protocols.html#binary-protocols</a:t>
            </a:r>
            <a:endParaRPr lang="en-US" dirty="0" smtClean="0"/>
          </a:p>
          <a:p>
            <a:endParaRPr lang="en-US" dirty="0"/>
          </a:p>
          <a:p>
            <a:endParaRPr lang="en-US" dirty="0" smtClean="0"/>
          </a:p>
          <a:p>
            <a:endParaRPr lang="en-US"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11</a:t>
            </a:fld>
            <a:endParaRPr lang="en-US" altLang="en-US"/>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18</a:t>
            </a:r>
            <a:endParaRPr lang="en-US" sz="2400" dirty="0"/>
          </a:p>
        </p:txBody>
      </p:sp>
    </p:spTree>
    <p:extLst>
      <p:ext uri="{BB962C8B-B14F-4D97-AF65-F5344CB8AC3E}">
        <p14:creationId xmlns:p14="http://schemas.microsoft.com/office/powerpoint/2010/main" val="3080517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Representing characters with bytes</a:t>
            </a:r>
            <a:endParaRPr lang="en-US" dirty="0"/>
          </a:p>
        </p:txBody>
      </p:sp>
      <p:sp>
        <p:nvSpPr>
          <p:cNvPr id="3" name="Content Placeholder 2"/>
          <p:cNvSpPr>
            <a:spLocks noGrp="1"/>
          </p:cNvSpPr>
          <p:nvPr>
            <p:ph idx="1"/>
          </p:nvPr>
        </p:nvSpPr>
        <p:spPr/>
        <p:txBody>
          <a:bodyPr/>
          <a:lstStyle/>
          <a:p>
            <a:pPr marL="0" indent="0">
              <a:buNone/>
            </a:pPr>
            <a:r>
              <a:rPr lang="en-US" dirty="0" smtClean="0"/>
              <a:t>ASCII characters:</a:t>
            </a:r>
          </a:p>
          <a:p>
            <a:r>
              <a:rPr lang="en-US" dirty="0" smtClean="0"/>
              <a:t>0100 0001 ‘A’</a:t>
            </a:r>
          </a:p>
          <a:p>
            <a:r>
              <a:rPr lang="en-US" dirty="0" smtClean="0"/>
              <a:t>0100 0010 ‘B’    </a:t>
            </a:r>
          </a:p>
          <a:p>
            <a:r>
              <a:rPr lang="en-US" dirty="0" smtClean="0"/>
              <a:t>0110 </a:t>
            </a:r>
            <a:r>
              <a:rPr lang="en-US" dirty="0"/>
              <a:t>0001 </a:t>
            </a:r>
            <a:r>
              <a:rPr lang="en-US" dirty="0" smtClean="0"/>
              <a:t>‘a’</a:t>
            </a:r>
          </a:p>
          <a:p>
            <a:r>
              <a:rPr lang="en-US" dirty="0" smtClean="0"/>
              <a:t>0011 0000 ‘0’</a:t>
            </a:r>
            <a:endParaRPr lang="en-US" dirty="0"/>
          </a:p>
          <a:p>
            <a:r>
              <a:rPr lang="en-US" dirty="0"/>
              <a:t>0011 </a:t>
            </a:r>
            <a:r>
              <a:rPr lang="en-US" dirty="0" smtClean="0"/>
              <a:t>0001 ‘1’</a:t>
            </a:r>
          </a:p>
          <a:p>
            <a:r>
              <a:rPr lang="en-US" dirty="0" smtClean="0"/>
              <a:t>0000 </a:t>
            </a:r>
            <a:r>
              <a:rPr lang="en-US" dirty="0"/>
              <a:t>1101 </a:t>
            </a:r>
            <a:r>
              <a:rPr lang="en-US" dirty="0" smtClean="0"/>
              <a:t>‘\r’ CR (Carriage return)</a:t>
            </a:r>
          </a:p>
          <a:p>
            <a:r>
              <a:rPr lang="en-US" dirty="0" smtClean="0"/>
              <a:t>0000 </a:t>
            </a:r>
            <a:r>
              <a:rPr lang="en-US" dirty="0"/>
              <a:t>1010 ‘\</a:t>
            </a:r>
            <a:r>
              <a:rPr lang="en-US" dirty="0" smtClean="0"/>
              <a:t>n’ LF (Line feed, New line)</a:t>
            </a:r>
          </a:p>
          <a:p>
            <a:r>
              <a:rPr lang="en-US" dirty="0" smtClean="0"/>
              <a:t>0010 0000 ‘ ’ (Space)</a:t>
            </a:r>
          </a:p>
        </p:txBody>
      </p:sp>
      <p:sp>
        <p:nvSpPr>
          <p:cNvPr id="5" name="Slide Number Placeholder 4"/>
          <p:cNvSpPr>
            <a:spLocks noGrp="1"/>
          </p:cNvSpPr>
          <p:nvPr>
            <p:ph type="sldNum" sz="quarter" idx="12"/>
          </p:nvPr>
        </p:nvSpPr>
        <p:spPr>
          <a:xfrm>
            <a:off x="6705600" y="6203950"/>
            <a:ext cx="2133600" cy="457200"/>
          </a:xfrm>
        </p:spPr>
        <p:txBody>
          <a:bodyPr/>
          <a:lstStyle/>
          <a:p>
            <a:pPr>
              <a:defRPr/>
            </a:pPr>
            <a:fld id="{7F893BA9-EED0-4C55-A7BC-486A0027BAD0}" type="slidenum">
              <a:rPr lang="en-US" altLang="en-US" smtClean="0"/>
              <a:pPr>
                <a:defRPr/>
              </a:pPr>
              <a:t>12</a:t>
            </a:fld>
            <a:endParaRPr lang="en-US" altLang="en-US" dirty="0"/>
          </a:p>
        </p:txBody>
      </p:sp>
      <p:sp>
        <p:nvSpPr>
          <p:cNvPr id="4" name="TextBox 3"/>
          <p:cNvSpPr txBox="1"/>
          <p:nvPr/>
        </p:nvSpPr>
        <p:spPr>
          <a:xfrm>
            <a:off x="7983625" y="4561265"/>
            <a:ext cx="955711" cy="1569660"/>
          </a:xfrm>
          <a:prstGeom prst="rect">
            <a:avLst/>
          </a:prstGeom>
          <a:noFill/>
        </p:spPr>
        <p:txBody>
          <a:bodyPr wrap="none" rtlCol="0">
            <a:spAutoFit/>
          </a:bodyPr>
          <a:lstStyle/>
          <a:p>
            <a:r>
              <a:rPr lang="en-US" sz="2400" dirty="0" smtClean="0"/>
              <a:t>Class</a:t>
            </a:r>
          </a:p>
          <a:p>
            <a:r>
              <a:rPr lang="en-US" sz="2400" dirty="0" smtClean="0"/>
              <a:t>1-1:</a:t>
            </a:r>
          </a:p>
          <a:p>
            <a:r>
              <a:rPr lang="en-US" sz="2400" dirty="0" smtClean="0"/>
              <a:t>Slide</a:t>
            </a:r>
          </a:p>
          <a:p>
            <a:r>
              <a:rPr lang="en-US" sz="2400" dirty="0" smtClean="0"/>
              <a:t>18</a:t>
            </a:r>
            <a:endParaRPr lang="en-US" sz="2400" dirty="0"/>
          </a:p>
        </p:txBody>
      </p:sp>
      <p:sp>
        <p:nvSpPr>
          <p:cNvPr id="6" name="Rectangle 5"/>
          <p:cNvSpPr/>
          <p:nvPr/>
        </p:nvSpPr>
        <p:spPr>
          <a:xfrm>
            <a:off x="5529346" y="1981200"/>
            <a:ext cx="2492990" cy="646331"/>
          </a:xfrm>
          <a:prstGeom prst="rect">
            <a:avLst/>
          </a:prstGeom>
        </p:spPr>
        <p:txBody>
          <a:bodyPr wrap="none">
            <a:spAutoFit/>
          </a:bodyPr>
          <a:lstStyle/>
          <a:p>
            <a:r>
              <a:rPr lang="en-US" sz="3600" dirty="0"/>
              <a:t>0100 0001 </a:t>
            </a:r>
          </a:p>
        </p:txBody>
      </p:sp>
      <p:sp>
        <p:nvSpPr>
          <p:cNvPr id="7" name="Rectangle 6"/>
          <p:cNvSpPr/>
          <p:nvPr/>
        </p:nvSpPr>
        <p:spPr>
          <a:xfrm>
            <a:off x="5529346" y="1261844"/>
            <a:ext cx="663387" cy="646331"/>
          </a:xfrm>
          <a:prstGeom prst="rect">
            <a:avLst/>
          </a:prstGeom>
        </p:spPr>
        <p:txBody>
          <a:bodyPr wrap="none">
            <a:spAutoFit/>
          </a:bodyPr>
          <a:lstStyle/>
          <a:p>
            <a:r>
              <a:rPr lang="en-US" sz="3600" dirty="0"/>
              <a:t>‘A’</a:t>
            </a:r>
          </a:p>
        </p:txBody>
      </p:sp>
      <p:sp>
        <p:nvSpPr>
          <p:cNvPr id="8" name="Oval 7"/>
          <p:cNvSpPr/>
          <p:nvPr/>
        </p:nvSpPr>
        <p:spPr bwMode="auto">
          <a:xfrm>
            <a:off x="5459105" y="1981199"/>
            <a:ext cx="2492990" cy="646331"/>
          </a:xfrm>
          <a:prstGeom prst="ellipse">
            <a:avLst/>
          </a:prstGeom>
          <a:noFill/>
          <a:ln w="25400" cap="flat" cmpd="sng" algn="ctr">
            <a:solidFill>
              <a:srgbClr val="FF0000"/>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ectangle 8"/>
          <p:cNvSpPr/>
          <p:nvPr/>
        </p:nvSpPr>
        <p:spPr>
          <a:xfrm>
            <a:off x="4795718" y="2889466"/>
            <a:ext cx="1107996" cy="646331"/>
          </a:xfrm>
          <a:prstGeom prst="rect">
            <a:avLst/>
          </a:prstGeom>
        </p:spPr>
        <p:txBody>
          <a:bodyPr wrap="none">
            <a:spAutoFit/>
          </a:bodyPr>
          <a:lstStyle/>
          <a:p>
            <a:r>
              <a:rPr lang="en-US" sz="3600" dirty="0" smtClean="0">
                <a:solidFill>
                  <a:srgbClr val="FF0000"/>
                </a:solidFill>
              </a:rPr>
              <a:t>Byte</a:t>
            </a:r>
            <a:endParaRPr lang="en-US" sz="3600" dirty="0">
              <a:solidFill>
                <a:srgbClr val="FF0000"/>
              </a:solidFill>
            </a:endParaRPr>
          </a:p>
        </p:txBody>
      </p:sp>
      <p:cxnSp>
        <p:nvCxnSpPr>
          <p:cNvPr id="11" name="Straight Connector 10"/>
          <p:cNvCxnSpPr>
            <a:stCxn id="8" idx="3"/>
          </p:cNvCxnSpPr>
          <p:nvPr/>
        </p:nvCxnSpPr>
        <p:spPr bwMode="auto">
          <a:xfrm flipH="1">
            <a:off x="5529346" y="2532877"/>
            <a:ext cx="294849" cy="356589"/>
          </a:xfrm>
          <a:prstGeom prst="line">
            <a:avLst/>
          </a:prstGeom>
          <a:solidFill>
            <a:schemeClr val="accent1"/>
          </a:solidFill>
          <a:ln w="25400" cap="flat" cmpd="sng" algn="ctr">
            <a:solidFill>
              <a:srgbClr val="FF0000"/>
            </a:solidFill>
            <a:prstDash val="solid"/>
            <a:miter lim="800000"/>
            <a:headEnd type="none" w="med" len="med"/>
            <a:tailEnd type="none" w="med" len="med"/>
          </a:ln>
          <a:effectLst/>
        </p:spPr>
      </p:cxnSp>
      <p:sp>
        <p:nvSpPr>
          <p:cNvPr id="12" name="Oval 11"/>
          <p:cNvSpPr/>
          <p:nvPr/>
        </p:nvSpPr>
        <p:spPr bwMode="auto">
          <a:xfrm>
            <a:off x="6705599" y="1988564"/>
            <a:ext cx="1246495" cy="646331"/>
          </a:xfrm>
          <a:prstGeom prst="ellipse">
            <a:avLst/>
          </a:prstGeom>
          <a:noFill/>
          <a:ln w="25400" cap="flat" cmpd="sng" algn="ctr">
            <a:solidFill>
              <a:schemeClr val="accent5">
                <a:lumMod val="50000"/>
              </a:schemeClr>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92D050"/>
              </a:solidFill>
              <a:effectLst/>
              <a:latin typeface="Arial" charset="0"/>
            </a:endParaRPr>
          </a:p>
        </p:txBody>
      </p:sp>
      <p:sp>
        <p:nvSpPr>
          <p:cNvPr id="13" name="Rectangle 12"/>
          <p:cNvSpPr/>
          <p:nvPr/>
        </p:nvSpPr>
        <p:spPr>
          <a:xfrm>
            <a:off x="6384289" y="2969973"/>
            <a:ext cx="1415772" cy="646331"/>
          </a:xfrm>
          <a:prstGeom prst="rect">
            <a:avLst/>
          </a:prstGeom>
        </p:spPr>
        <p:txBody>
          <a:bodyPr wrap="none">
            <a:spAutoFit/>
          </a:bodyPr>
          <a:lstStyle/>
          <a:p>
            <a:r>
              <a:rPr lang="en-US" sz="3600" dirty="0" smtClean="0">
                <a:solidFill>
                  <a:schemeClr val="accent5">
                    <a:lumMod val="50000"/>
                  </a:schemeClr>
                </a:solidFill>
              </a:rPr>
              <a:t>nibble</a:t>
            </a:r>
            <a:endParaRPr lang="en-US" sz="3600" dirty="0">
              <a:solidFill>
                <a:schemeClr val="accent5">
                  <a:lumMod val="50000"/>
                </a:schemeClr>
              </a:solidFill>
            </a:endParaRPr>
          </a:p>
        </p:txBody>
      </p:sp>
      <p:cxnSp>
        <p:nvCxnSpPr>
          <p:cNvPr id="14" name="Straight Connector 13"/>
          <p:cNvCxnSpPr/>
          <p:nvPr/>
        </p:nvCxnSpPr>
        <p:spPr bwMode="auto">
          <a:xfrm flipH="1">
            <a:off x="6785118" y="2627530"/>
            <a:ext cx="215330" cy="342443"/>
          </a:xfrm>
          <a:prstGeom prst="line">
            <a:avLst/>
          </a:prstGeom>
          <a:solidFill>
            <a:schemeClr val="accent1"/>
          </a:solidFill>
          <a:ln w="25400" cap="flat" cmpd="sng" algn="ctr">
            <a:solidFill>
              <a:schemeClr val="accent5">
                <a:lumMod val="50000"/>
              </a:schemeClr>
            </a:solidFill>
            <a:prstDash val="solid"/>
            <a:miter lim="800000"/>
            <a:headEnd type="none" w="med" len="med"/>
            <a:tailEnd type="none" w="med" len="med"/>
          </a:ln>
          <a:effectLst/>
        </p:spPr>
      </p:cxnSp>
    </p:spTree>
    <p:extLst>
      <p:ext uri="{BB962C8B-B14F-4D97-AF65-F5344CB8AC3E}">
        <p14:creationId xmlns:p14="http://schemas.microsoft.com/office/powerpoint/2010/main" val="26342019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Required</a:t>
            </a:r>
            <a:br>
              <a:rPr lang="en-US" dirty="0" smtClean="0"/>
            </a:br>
            <a:r>
              <a:rPr lang="en-US" dirty="0" smtClean="0"/>
              <a:t>ASCII characters</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13</a:t>
            </a:fld>
            <a:endParaRPr lang="en-US" altLang="en-US" dirty="0"/>
          </a:p>
        </p:txBody>
      </p:sp>
      <p:graphicFrame>
        <p:nvGraphicFramePr>
          <p:cNvPr id="9" name="Content Placeholder 8"/>
          <p:cNvGraphicFramePr>
            <a:graphicFrameLocks noGrp="1"/>
          </p:cNvGraphicFramePr>
          <p:nvPr>
            <p:ph idx="1"/>
            <p:extLst/>
          </p:nvPr>
        </p:nvGraphicFramePr>
        <p:xfrm>
          <a:off x="457200" y="1719263"/>
          <a:ext cx="8219465" cy="4836000"/>
        </p:xfrm>
        <a:graphic>
          <a:graphicData uri="http://schemas.openxmlformats.org/drawingml/2006/table">
            <a:tbl>
              <a:tblPr firstRow="1" bandRow="1">
                <a:tableStyleId>{073A0DAA-6AF3-43AB-8588-CEC1D06C72B9}</a:tableStyleId>
              </a:tblPr>
              <a:tblGrid>
                <a:gridCol w="934378">
                  <a:extLst>
                    <a:ext uri="{9D8B030D-6E8A-4147-A177-3AD203B41FA5}">
                      <a16:colId xmlns:a16="http://schemas.microsoft.com/office/drawing/2014/main" val="20000"/>
                    </a:ext>
                  </a:extLst>
                </a:gridCol>
                <a:gridCol w="934378">
                  <a:extLst>
                    <a:ext uri="{9D8B030D-6E8A-4147-A177-3AD203B41FA5}">
                      <a16:colId xmlns:a16="http://schemas.microsoft.com/office/drawing/2014/main" val="20001"/>
                    </a:ext>
                  </a:extLst>
                </a:gridCol>
                <a:gridCol w="251527">
                  <a:extLst>
                    <a:ext uri="{9D8B030D-6E8A-4147-A177-3AD203B41FA5}">
                      <a16:colId xmlns:a16="http://schemas.microsoft.com/office/drawing/2014/main" val="20002"/>
                    </a:ext>
                  </a:extLst>
                </a:gridCol>
                <a:gridCol w="932688">
                  <a:extLst>
                    <a:ext uri="{9D8B030D-6E8A-4147-A177-3AD203B41FA5}">
                      <a16:colId xmlns:a16="http://schemas.microsoft.com/office/drawing/2014/main" val="20003"/>
                    </a:ext>
                  </a:extLst>
                </a:gridCol>
                <a:gridCol w="932688">
                  <a:extLst>
                    <a:ext uri="{9D8B030D-6E8A-4147-A177-3AD203B41FA5}">
                      <a16:colId xmlns:a16="http://schemas.microsoft.com/office/drawing/2014/main" val="20004"/>
                    </a:ext>
                  </a:extLst>
                </a:gridCol>
                <a:gridCol w="251527">
                  <a:extLst>
                    <a:ext uri="{9D8B030D-6E8A-4147-A177-3AD203B41FA5}">
                      <a16:colId xmlns:a16="http://schemas.microsoft.com/office/drawing/2014/main" val="20005"/>
                    </a:ext>
                  </a:extLst>
                </a:gridCol>
                <a:gridCol w="932688">
                  <a:extLst>
                    <a:ext uri="{9D8B030D-6E8A-4147-A177-3AD203B41FA5}">
                      <a16:colId xmlns:a16="http://schemas.microsoft.com/office/drawing/2014/main" val="20006"/>
                    </a:ext>
                  </a:extLst>
                </a:gridCol>
                <a:gridCol w="932688">
                  <a:extLst>
                    <a:ext uri="{9D8B030D-6E8A-4147-A177-3AD203B41FA5}">
                      <a16:colId xmlns:a16="http://schemas.microsoft.com/office/drawing/2014/main" val="20007"/>
                    </a:ext>
                  </a:extLst>
                </a:gridCol>
                <a:gridCol w="251527">
                  <a:extLst>
                    <a:ext uri="{9D8B030D-6E8A-4147-A177-3AD203B41FA5}">
                      <a16:colId xmlns:a16="http://schemas.microsoft.com/office/drawing/2014/main" val="20008"/>
                    </a:ext>
                  </a:extLst>
                </a:gridCol>
                <a:gridCol w="932688">
                  <a:extLst>
                    <a:ext uri="{9D8B030D-6E8A-4147-A177-3AD203B41FA5}">
                      <a16:colId xmlns:a16="http://schemas.microsoft.com/office/drawing/2014/main" val="20009"/>
                    </a:ext>
                  </a:extLst>
                </a:gridCol>
                <a:gridCol w="932688">
                  <a:extLst>
                    <a:ext uri="{9D8B030D-6E8A-4147-A177-3AD203B41FA5}">
                      <a16:colId xmlns:a16="http://schemas.microsoft.com/office/drawing/2014/main" val="20010"/>
                    </a:ext>
                  </a:extLst>
                </a:gridCol>
              </a:tblGrid>
              <a:tr h="729456">
                <a:tc>
                  <a:txBody>
                    <a:bodyPr/>
                    <a:lstStyle/>
                    <a:p>
                      <a:pPr algn="ctr"/>
                      <a:r>
                        <a:rPr lang="en-US" dirty="0" smtClean="0"/>
                        <a:t>Hex code</a:t>
                      </a:r>
                      <a:endParaRPr lang="en-US" dirty="0"/>
                    </a:p>
                  </a:txBody>
                  <a:tcPr anchor="ctr"/>
                </a:tc>
                <a:tc>
                  <a:txBody>
                    <a:bodyPr/>
                    <a:lstStyle/>
                    <a:p>
                      <a:pPr algn="ctr"/>
                      <a:r>
                        <a:rPr lang="en-US" dirty="0" smtClean="0"/>
                        <a:t>Char</a:t>
                      </a:r>
                      <a:endParaRPr lang="en-US" dirty="0"/>
                    </a:p>
                  </a:txBody>
                  <a:tcPr anchor="ctr"/>
                </a:tc>
                <a:tc>
                  <a:txBody>
                    <a:bodyPr/>
                    <a:lstStyle/>
                    <a:p>
                      <a:pPr algn="ctr"/>
                      <a:endParaRPr lang="en-US" dirty="0"/>
                    </a:p>
                  </a:txBody>
                  <a:tcPr anchor="c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Hex code</a:t>
                      </a:r>
                    </a:p>
                  </a:txBody>
                  <a:tcPr anchor="ctr"/>
                </a:tc>
                <a:tc>
                  <a:txBody>
                    <a:bodyPr/>
                    <a:lstStyle/>
                    <a:p>
                      <a:pPr algn="ctr"/>
                      <a:r>
                        <a:rPr lang="en-US" dirty="0" smtClean="0"/>
                        <a:t>Char</a:t>
                      </a:r>
                      <a:endParaRPr lang="en-US" dirty="0"/>
                    </a:p>
                  </a:txBody>
                  <a:tcPr anchor="ctr"/>
                </a:tc>
                <a:tc>
                  <a:txBody>
                    <a:bodyPr/>
                    <a:lstStyle/>
                    <a:p>
                      <a:pPr algn="ctr"/>
                      <a:endParaRPr lang="en-US" dirty="0"/>
                    </a:p>
                  </a:txBody>
                  <a:tcPr anchor="ctr">
                    <a:noFill/>
                  </a:tcPr>
                </a:tc>
                <a:tc>
                  <a:txBody>
                    <a:bodyPr/>
                    <a:lstStyle/>
                    <a:p>
                      <a:pPr algn="ctr"/>
                      <a:r>
                        <a:rPr lang="en-US" dirty="0" smtClean="0"/>
                        <a:t>Hex code</a:t>
                      </a:r>
                      <a:endParaRPr lang="en-US" dirty="0"/>
                    </a:p>
                  </a:txBody>
                  <a:tcPr anchor="ctr"/>
                </a:tc>
                <a:tc>
                  <a:txBody>
                    <a:bodyPr/>
                    <a:lstStyle/>
                    <a:p>
                      <a:pPr algn="ctr"/>
                      <a:r>
                        <a:rPr lang="en-US" dirty="0" smtClean="0"/>
                        <a:t>Char</a:t>
                      </a:r>
                      <a:endParaRPr lang="en-US" dirty="0"/>
                    </a:p>
                  </a:txBody>
                  <a:tcPr anchor="ctr"/>
                </a:tc>
                <a:tc>
                  <a:txBody>
                    <a:bodyPr/>
                    <a:lstStyle/>
                    <a:p>
                      <a:pPr algn="ctr"/>
                      <a:endParaRPr lang="en-US" dirty="0"/>
                    </a:p>
                  </a:txBody>
                  <a:tcPr anchor="ctr">
                    <a:noFill/>
                  </a:tcPr>
                </a:tc>
                <a:tc>
                  <a:txBody>
                    <a:bodyPr/>
                    <a:lstStyle/>
                    <a:p>
                      <a:pPr algn="ctr"/>
                      <a:r>
                        <a:rPr lang="en-US" dirty="0" smtClean="0"/>
                        <a:t>Hex code</a:t>
                      </a:r>
                      <a:endParaRPr lang="en-US" dirty="0"/>
                    </a:p>
                  </a:txBody>
                  <a:tcPr anchor="ctr"/>
                </a:tc>
                <a:tc>
                  <a:txBody>
                    <a:bodyPr/>
                    <a:lstStyle/>
                    <a:p>
                      <a:pPr algn="ctr"/>
                      <a:r>
                        <a:rPr lang="en-US" dirty="0" smtClean="0"/>
                        <a:t>Char</a:t>
                      </a:r>
                      <a:endParaRPr lang="en-US" dirty="0"/>
                    </a:p>
                  </a:txBody>
                  <a:tcPr anchor="ctr"/>
                </a:tc>
                <a:extLst>
                  <a:ext uri="{0D108BD9-81ED-4DB2-BD59-A6C34878D82A}">
                    <a16:rowId xmlns:a16="http://schemas.microsoft.com/office/drawing/2014/main" val="10000"/>
                  </a:ext>
                </a:extLst>
              </a:tr>
              <a:tr h="729456">
                <a:tc rowSpan="2">
                  <a:txBody>
                    <a:bodyPr/>
                    <a:lstStyle/>
                    <a:p>
                      <a:r>
                        <a:rPr lang="en-US" sz="3600" dirty="0" smtClean="0"/>
                        <a:t>0d</a:t>
                      </a:r>
                      <a:endParaRPr lang="en-US" sz="3600" dirty="0"/>
                    </a:p>
                  </a:txBody>
                  <a:tcPr/>
                </a:tc>
                <a:tc rowSpan="2">
                  <a:txBody>
                    <a:bodyPr/>
                    <a:lstStyle/>
                    <a:p>
                      <a:r>
                        <a:rPr lang="en-US" sz="3600" dirty="0" smtClean="0"/>
                        <a:t>'\r' CR</a:t>
                      </a:r>
                      <a:endParaRPr lang="en-US" sz="3600" dirty="0"/>
                    </a:p>
                  </a:txBody>
                  <a:tcPr/>
                </a:tc>
                <a:tc>
                  <a:txBody>
                    <a:bodyPr/>
                    <a:lstStyle/>
                    <a:p>
                      <a:endParaRPr lang="en-US" sz="3600" dirty="0"/>
                    </a:p>
                  </a:txBody>
                  <a:tcPr>
                    <a:solidFill>
                      <a:schemeClr val="bg1"/>
                    </a:solidFill>
                  </a:tcPr>
                </a:tc>
                <a:tc>
                  <a:txBody>
                    <a:bodyPr/>
                    <a:lstStyle/>
                    <a:p>
                      <a:r>
                        <a:rPr lang="en-US" sz="3600" dirty="0" smtClean="0"/>
                        <a:t>30</a:t>
                      </a:r>
                      <a:endParaRPr lang="en-US" sz="3600" dirty="0"/>
                    </a:p>
                  </a:txBody>
                  <a:tcPr/>
                </a:tc>
                <a:tc>
                  <a:txBody>
                    <a:bodyPr/>
                    <a:lstStyle/>
                    <a:p>
                      <a:r>
                        <a:rPr lang="en-US" sz="3600" dirty="0" smtClean="0"/>
                        <a:t>'0'</a:t>
                      </a:r>
                      <a:endParaRPr lang="en-US" sz="3600" dirty="0"/>
                    </a:p>
                  </a:txBody>
                  <a:tcPr/>
                </a:tc>
                <a:tc>
                  <a:txBody>
                    <a:bodyPr/>
                    <a:lstStyle/>
                    <a:p>
                      <a:endParaRPr lang="en-US" sz="3600" dirty="0"/>
                    </a:p>
                  </a:txBody>
                  <a:tcPr>
                    <a:noFill/>
                  </a:tcPr>
                </a:tc>
                <a:tc>
                  <a:txBody>
                    <a:bodyPr/>
                    <a:lstStyle/>
                    <a:p>
                      <a:r>
                        <a:rPr lang="en-US" sz="3600" dirty="0" smtClean="0"/>
                        <a:t>41</a:t>
                      </a:r>
                      <a:endParaRPr lang="en-US" sz="3600" dirty="0"/>
                    </a:p>
                  </a:txBody>
                  <a:tcPr/>
                </a:tc>
                <a:tc>
                  <a:txBody>
                    <a:bodyPr/>
                    <a:lstStyle/>
                    <a:p>
                      <a:r>
                        <a:rPr lang="en-US" sz="3600" dirty="0" smtClean="0"/>
                        <a:t>'A'</a:t>
                      </a:r>
                      <a:endParaRPr lang="en-US" sz="3600" dirty="0"/>
                    </a:p>
                  </a:txBody>
                  <a:tcPr/>
                </a:tc>
                <a:tc>
                  <a:txBody>
                    <a:bodyPr/>
                    <a:lstStyle/>
                    <a:p>
                      <a:endParaRPr lang="en-US" sz="3600" dirty="0"/>
                    </a:p>
                  </a:txBody>
                  <a:tcPr>
                    <a:noFill/>
                  </a:tcPr>
                </a:tc>
                <a:tc>
                  <a:txBody>
                    <a:bodyPr/>
                    <a:lstStyle/>
                    <a:p>
                      <a:r>
                        <a:rPr lang="en-US" sz="3600" dirty="0" smtClean="0"/>
                        <a:t>61</a:t>
                      </a:r>
                      <a:endParaRPr lang="en-US" sz="3600" dirty="0"/>
                    </a:p>
                  </a:txBody>
                  <a:tcPr/>
                </a:tc>
                <a:tc>
                  <a:txBody>
                    <a:bodyPr/>
                    <a:lstStyle/>
                    <a:p>
                      <a:r>
                        <a:rPr lang="en-US" sz="3600" dirty="0" smtClean="0"/>
                        <a:t>'a'</a:t>
                      </a:r>
                      <a:endParaRPr lang="en-US" sz="3600" dirty="0"/>
                    </a:p>
                  </a:txBody>
                  <a:tcPr/>
                </a:tc>
                <a:extLst>
                  <a:ext uri="{0D108BD9-81ED-4DB2-BD59-A6C34878D82A}">
                    <a16:rowId xmlns:a16="http://schemas.microsoft.com/office/drawing/2014/main" val="10001"/>
                  </a:ext>
                </a:extLst>
              </a:tr>
              <a:tr h="729456">
                <a:tc vMerge="1">
                  <a:txBody>
                    <a:bodyPr/>
                    <a:lstStyle/>
                    <a:p>
                      <a:endParaRPr lang="en-US" dirty="0"/>
                    </a:p>
                  </a:txBody>
                  <a:tcPr/>
                </a:tc>
                <a:tc vMerge="1">
                  <a:txBody>
                    <a:bodyPr/>
                    <a:lstStyle/>
                    <a:p>
                      <a:endParaRPr lang="en-US" dirty="0"/>
                    </a:p>
                  </a:txBody>
                  <a:tcPr/>
                </a:tc>
                <a:tc>
                  <a:txBody>
                    <a:bodyPr/>
                    <a:lstStyle/>
                    <a:p>
                      <a:endParaRPr lang="en-US" sz="3600" dirty="0"/>
                    </a:p>
                  </a:txBody>
                  <a:tcPr>
                    <a:solidFill>
                      <a:schemeClr val="bg1"/>
                    </a:solidFill>
                  </a:tcPr>
                </a:tc>
                <a:tc>
                  <a:txBody>
                    <a:bodyPr/>
                    <a:lstStyle/>
                    <a:p>
                      <a:r>
                        <a:rPr lang="en-US" sz="3600" dirty="0" smtClean="0"/>
                        <a:t>31</a:t>
                      </a:r>
                      <a:endParaRPr lang="en-US" sz="3600" dirty="0"/>
                    </a:p>
                  </a:txBody>
                  <a:tcPr/>
                </a:tc>
                <a:tc>
                  <a:txBody>
                    <a:bodyPr/>
                    <a:lstStyle/>
                    <a:p>
                      <a:r>
                        <a:rPr lang="en-US" sz="3600" dirty="0" smtClean="0"/>
                        <a:t>'1'</a:t>
                      </a:r>
                      <a:endParaRPr lang="en-US" sz="3600" dirty="0"/>
                    </a:p>
                  </a:txBody>
                  <a:tcPr/>
                </a:tc>
                <a:tc>
                  <a:txBody>
                    <a:bodyPr/>
                    <a:lstStyle/>
                    <a:p>
                      <a:endParaRPr lang="en-US" sz="3600" dirty="0"/>
                    </a:p>
                  </a:txBody>
                  <a:tcPr>
                    <a:noFill/>
                  </a:tcPr>
                </a:tc>
                <a:tc>
                  <a:txBody>
                    <a:bodyPr/>
                    <a:lstStyle/>
                    <a:p>
                      <a:r>
                        <a:rPr lang="en-US" sz="3600" dirty="0" smtClean="0"/>
                        <a:t>42</a:t>
                      </a:r>
                      <a:endParaRPr lang="en-US" sz="3600" dirty="0"/>
                    </a:p>
                  </a:txBody>
                  <a:tcPr/>
                </a:tc>
                <a:tc>
                  <a:txBody>
                    <a:bodyPr/>
                    <a:lstStyle/>
                    <a:p>
                      <a:r>
                        <a:rPr lang="en-US" sz="3600" dirty="0" smtClean="0"/>
                        <a:t>'B'</a:t>
                      </a:r>
                      <a:endParaRPr lang="en-US" sz="3600" dirty="0"/>
                    </a:p>
                  </a:txBody>
                  <a:tcPr/>
                </a:tc>
                <a:tc>
                  <a:txBody>
                    <a:bodyPr/>
                    <a:lstStyle/>
                    <a:p>
                      <a:endParaRPr lang="en-US" sz="3600" dirty="0"/>
                    </a:p>
                  </a:txBody>
                  <a:tcPr>
                    <a:noFill/>
                  </a:tcPr>
                </a:tc>
                <a:tc>
                  <a:txBody>
                    <a:bodyPr/>
                    <a:lstStyle/>
                    <a:p>
                      <a:r>
                        <a:rPr lang="en-US" sz="3600" dirty="0" smtClean="0"/>
                        <a:t>62</a:t>
                      </a:r>
                      <a:endParaRPr lang="en-US" sz="3600" dirty="0"/>
                    </a:p>
                  </a:txBody>
                  <a:tcPr/>
                </a:tc>
                <a:tc>
                  <a:txBody>
                    <a:bodyPr/>
                    <a:lstStyle/>
                    <a:p>
                      <a:r>
                        <a:rPr lang="en-US" sz="3600" dirty="0" smtClean="0"/>
                        <a:t>'b'</a:t>
                      </a:r>
                      <a:endParaRPr lang="en-US" sz="3600" dirty="0"/>
                    </a:p>
                  </a:txBody>
                  <a:tcPr/>
                </a:tc>
                <a:extLst>
                  <a:ext uri="{0D108BD9-81ED-4DB2-BD59-A6C34878D82A}">
                    <a16:rowId xmlns:a16="http://schemas.microsoft.com/office/drawing/2014/main" val="10002"/>
                  </a:ext>
                </a:extLst>
              </a:tr>
              <a:tr h="729456">
                <a:tc rowSpan="2">
                  <a:txBody>
                    <a:bodyPr/>
                    <a:lstStyle/>
                    <a:p>
                      <a:r>
                        <a:rPr lang="en-US" sz="3600" dirty="0" smtClean="0"/>
                        <a:t>0a</a:t>
                      </a:r>
                      <a:endParaRPr lang="en-US" sz="3600" dirty="0"/>
                    </a:p>
                  </a:txBody>
                  <a:tcPr/>
                </a:tc>
                <a:tc rowSpan="2">
                  <a:txBody>
                    <a:bodyPr/>
                    <a:lstStyle/>
                    <a:p>
                      <a:r>
                        <a:rPr lang="en-US" sz="3600" dirty="0" smtClean="0"/>
                        <a:t>'\n'</a:t>
                      </a:r>
                      <a:r>
                        <a:rPr lang="en-US" sz="3600" baseline="0" dirty="0" smtClean="0"/>
                        <a:t> LF</a:t>
                      </a:r>
                      <a:endParaRPr lang="en-US" sz="3600" dirty="0"/>
                    </a:p>
                  </a:txBody>
                  <a:tcPr/>
                </a:tc>
                <a:tc>
                  <a:txBody>
                    <a:bodyPr/>
                    <a:lstStyle/>
                    <a:p>
                      <a:endParaRPr lang="en-US" sz="3600" dirty="0"/>
                    </a:p>
                  </a:txBody>
                  <a:tcPr>
                    <a:solidFill>
                      <a:schemeClr val="bg1"/>
                    </a:solidFill>
                  </a:tcPr>
                </a:tc>
                <a:tc>
                  <a:txBody>
                    <a:bodyPr/>
                    <a:lstStyle/>
                    <a:p>
                      <a:r>
                        <a:rPr lang="en-US" sz="3600" dirty="0" smtClean="0"/>
                        <a:t>…</a:t>
                      </a:r>
                      <a:endParaRPr lang="en-US" sz="3600" dirty="0"/>
                    </a:p>
                  </a:txBody>
                  <a:tcPr/>
                </a:tc>
                <a:tc>
                  <a:txBody>
                    <a:bodyPr/>
                    <a:lstStyle/>
                    <a:p>
                      <a:r>
                        <a:rPr lang="en-US" sz="3600" dirty="0" smtClean="0"/>
                        <a:t>…</a:t>
                      </a:r>
                      <a:endParaRPr lang="en-US" sz="3600" dirty="0"/>
                    </a:p>
                  </a:txBody>
                  <a:tcPr/>
                </a:tc>
                <a:tc>
                  <a:txBody>
                    <a:bodyPr/>
                    <a:lstStyle/>
                    <a:p>
                      <a:endParaRPr lang="en-US" sz="3600" dirty="0"/>
                    </a:p>
                  </a:txBody>
                  <a:tcPr>
                    <a:noFill/>
                  </a:tcPr>
                </a:tc>
                <a:tc>
                  <a:txBody>
                    <a:bodyPr/>
                    <a:lstStyle/>
                    <a:p>
                      <a:r>
                        <a:rPr lang="en-US" sz="3600" dirty="0" smtClean="0"/>
                        <a:t>43</a:t>
                      </a:r>
                      <a:endParaRPr lang="en-US" sz="3600" dirty="0"/>
                    </a:p>
                  </a:txBody>
                  <a:tcPr/>
                </a:tc>
                <a:tc>
                  <a:txBody>
                    <a:bodyPr/>
                    <a:lstStyle/>
                    <a:p>
                      <a:r>
                        <a:rPr lang="en-US" sz="3600" dirty="0" smtClean="0"/>
                        <a:t>'C'</a:t>
                      </a:r>
                      <a:endParaRPr lang="en-US" sz="3600" dirty="0"/>
                    </a:p>
                  </a:txBody>
                  <a:tcPr/>
                </a:tc>
                <a:tc>
                  <a:txBody>
                    <a:bodyPr/>
                    <a:lstStyle/>
                    <a:p>
                      <a:endParaRPr lang="en-US" sz="3600" dirty="0"/>
                    </a:p>
                  </a:txBody>
                  <a:tcPr>
                    <a:noFill/>
                  </a:tcPr>
                </a:tc>
                <a:tc>
                  <a:txBody>
                    <a:bodyPr/>
                    <a:lstStyle/>
                    <a:p>
                      <a:r>
                        <a:rPr lang="en-US" sz="3600" dirty="0" smtClean="0"/>
                        <a:t>63</a:t>
                      </a:r>
                      <a:endParaRPr lang="en-US" sz="3600" dirty="0"/>
                    </a:p>
                  </a:txBody>
                  <a:tcPr/>
                </a:tc>
                <a:tc>
                  <a:txBody>
                    <a:bodyPr/>
                    <a:lstStyle/>
                    <a:p>
                      <a:r>
                        <a:rPr lang="en-US" sz="3600" dirty="0" smtClean="0"/>
                        <a:t>'c'</a:t>
                      </a:r>
                      <a:endParaRPr lang="en-US" sz="3600" dirty="0"/>
                    </a:p>
                  </a:txBody>
                  <a:tcPr/>
                </a:tc>
                <a:extLst>
                  <a:ext uri="{0D108BD9-81ED-4DB2-BD59-A6C34878D82A}">
                    <a16:rowId xmlns:a16="http://schemas.microsoft.com/office/drawing/2014/main" val="10003"/>
                  </a:ext>
                </a:extLst>
              </a:tr>
              <a:tr h="729456">
                <a:tc vMerge="1">
                  <a:txBody>
                    <a:bodyPr/>
                    <a:lstStyle/>
                    <a:p>
                      <a:endParaRPr lang="en-US" dirty="0"/>
                    </a:p>
                  </a:txBody>
                  <a:tcPr/>
                </a:tc>
                <a:tc vMerge="1">
                  <a:txBody>
                    <a:bodyPr/>
                    <a:lstStyle/>
                    <a:p>
                      <a:endParaRPr lang="en-US" dirty="0"/>
                    </a:p>
                  </a:txBody>
                  <a:tcPr/>
                </a:tc>
                <a:tc>
                  <a:txBody>
                    <a:bodyPr/>
                    <a:lstStyle/>
                    <a:p>
                      <a:endParaRPr lang="en-US" sz="3600" dirty="0"/>
                    </a:p>
                  </a:txBody>
                  <a:tcPr>
                    <a:solidFill>
                      <a:schemeClr val="bg1"/>
                    </a:solidFill>
                  </a:tcPr>
                </a:tc>
                <a:tc>
                  <a:txBody>
                    <a:bodyPr/>
                    <a:lstStyle/>
                    <a:p>
                      <a:r>
                        <a:rPr lang="en-US" sz="3600" dirty="0" smtClean="0"/>
                        <a:t>38</a:t>
                      </a:r>
                      <a:endParaRPr lang="en-US" sz="3600" dirty="0"/>
                    </a:p>
                  </a:txBody>
                  <a:tcPr/>
                </a:tc>
                <a:tc>
                  <a:txBody>
                    <a:bodyPr/>
                    <a:lstStyle/>
                    <a:p>
                      <a:r>
                        <a:rPr lang="en-US" sz="3600" dirty="0" smtClean="0"/>
                        <a:t>'8'</a:t>
                      </a:r>
                      <a:endParaRPr lang="en-US" sz="3600" dirty="0"/>
                    </a:p>
                  </a:txBody>
                  <a:tcPr/>
                </a:tc>
                <a:tc>
                  <a:txBody>
                    <a:bodyPr/>
                    <a:lstStyle/>
                    <a:p>
                      <a:endParaRPr lang="en-US" sz="3600" dirty="0"/>
                    </a:p>
                  </a:txBody>
                  <a:tcPr>
                    <a:noFill/>
                  </a:tcPr>
                </a:tc>
                <a:tc>
                  <a:txBody>
                    <a:bodyPr/>
                    <a:lstStyle/>
                    <a:p>
                      <a:r>
                        <a:rPr lang="en-US" sz="3600" dirty="0" smtClean="0"/>
                        <a:t>44</a:t>
                      </a:r>
                      <a:endParaRPr lang="en-US" sz="3600" dirty="0"/>
                    </a:p>
                  </a:txBody>
                  <a:tcPr/>
                </a:tc>
                <a:tc>
                  <a:txBody>
                    <a:bodyPr/>
                    <a:lstStyle/>
                    <a:p>
                      <a:r>
                        <a:rPr lang="en-US" sz="3600" dirty="0" smtClean="0"/>
                        <a:t>'D'</a:t>
                      </a:r>
                      <a:endParaRPr lang="en-US" sz="3600" dirty="0"/>
                    </a:p>
                  </a:txBody>
                  <a:tcPr/>
                </a:tc>
                <a:tc>
                  <a:txBody>
                    <a:bodyPr/>
                    <a:lstStyle/>
                    <a:p>
                      <a:endParaRPr lang="en-US" sz="3600" dirty="0"/>
                    </a:p>
                  </a:txBody>
                  <a:tcPr>
                    <a:noFill/>
                  </a:tcPr>
                </a:tc>
                <a:tc>
                  <a:txBody>
                    <a:bodyPr/>
                    <a:lstStyle/>
                    <a:p>
                      <a:r>
                        <a:rPr lang="en-US" sz="3600" dirty="0" smtClean="0"/>
                        <a:t>64</a:t>
                      </a:r>
                      <a:endParaRPr lang="en-US" sz="3600" dirty="0"/>
                    </a:p>
                  </a:txBody>
                  <a:tcPr/>
                </a:tc>
                <a:tc>
                  <a:txBody>
                    <a:bodyPr/>
                    <a:lstStyle/>
                    <a:p>
                      <a:r>
                        <a:rPr lang="en-US" sz="3600" dirty="0" smtClean="0"/>
                        <a:t>'d'</a:t>
                      </a:r>
                      <a:endParaRPr lang="en-US" sz="3600" dirty="0"/>
                    </a:p>
                  </a:txBody>
                  <a:tcPr/>
                </a:tc>
                <a:extLst>
                  <a:ext uri="{0D108BD9-81ED-4DB2-BD59-A6C34878D82A}">
                    <a16:rowId xmlns:a16="http://schemas.microsoft.com/office/drawing/2014/main" val="10004"/>
                  </a:ext>
                </a:extLst>
              </a:tr>
              <a:tr h="729456">
                <a:tc>
                  <a:txBody>
                    <a:bodyPr/>
                    <a:lstStyle/>
                    <a:p>
                      <a:r>
                        <a:rPr lang="en-US" sz="3600" dirty="0" smtClean="0"/>
                        <a:t>20</a:t>
                      </a:r>
                      <a:endParaRPr lang="en-US" sz="3600" dirty="0"/>
                    </a:p>
                  </a:txBody>
                  <a:tcPr/>
                </a:tc>
                <a:tc>
                  <a:txBody>
                    <a:bodyPr/>
                    <a:lstStyle/>
                    <a:p>
                      <a:r>
                        <a:rPr lang="en-US" sz="3600" dirty="0" smtClean="0"/>
                        <a:t>' ' SP</a:t>
                      </a:r>
                      <a:endParaRPr lang="en-US" sz="3600" dirty="0"/>
                    </a:p>
                  </a:txBody>
                  <a:tcPr/>
                </a:tc>
                <a:tc>
                  <a:txBody>
                    <a:bodyPr/>
                    <a:lstStyle/>
                    <a:p>
                      <a:endParaRPr lang="en-US" sz="3600" dirty="0"/>
                    </a:p>
                  </a:txBody>
                  <a:tcPr>
                    <a:solidFill>
                      <a:schemeClr val="bg1"/>
                    </a:solidFill>
                  </a:tcPr>
                </a:tc>
                <a:tc>
                  <a:txBody>
                    <a:bodyPr/>
                    <a:lstStyle/>
                    <a:p>
                      <a:r>
                        <a:rPr lang="en-US" sz="3600" dirty="0" smtClean="0"/>
                        <a:t>39</a:t>
                      </a:r>
                      <a:endParaRPr lang="en-US" sz="3600" dirty="0"/>
                    </a:p>
                  </a:txBody>
                  <a:tcPr/>
                </a:tc>
                <a:tc>
                  <a:txBody>
                    <a:bodyPr/>
                    <a:lstStyle/>
                    <a:p>
                      <a:r>
                        <a:rPr lang="en-US" sz="3600" dirty="0" smtClean="0"/>
                        <a:t>'9'</a:t>
                      </a:r>
                      <a:endParaRPr lang="en-US" sz="3600" dirty="0"/>
                    </a:p>
                  </a:txBody>
                  <a:tcPr/>
                </a:tc>
                <a:tc>
                  <a:txBody>
                    <a:bodyPr/>
                    <a:lstStyle/>
                    <a:p>
                      <a:endParaRPr lang="en-US" sz="3600" dirty="0"/>
                    </a:p>
                  </a:txBody>
                  <a:tcPr>
                    <a:noFill/>
                  </a:tcPr>
                </a:tc>
                <a:tc>
                  <a:txBody>
                    <a:bodyPr/>
                    <a:lstStyle/>
                    <a:p>
                      <a:r>
                        <a:rPr lang="en-US" sz="3600" dirty="0" smtClean="0"/>
                        <a:t>45</a:t>
                      </a:r>
                      <a:endParaRPr lang="en-US" sz="3600" dirty="0"/>
                    </a:p>
                  </a:txBody>
                  <a:tcPr/>
                </a:tc>
                <a:tc>
                  <a:txBody>
                    <a:bodyPr/>
                    <a:lstStyle/>
                    <a:p>
                      <a:r>
                        <a:rPr lang="en-US" sz="3600" dirty="0" smtClean="0"/>
                        <a:t>'E'</a:t>
                      </a:r>
                      <a:endParaRPr lang="en-US" sz="3600" dirty="0"/>
                    </a:p>
                  </a:txBody>
                  <a:tcPr/>
                </a:tc>
                <a:tc>
                  <a:txBody>
                    <a:bodyPr/>
                    <a:lstStyle/>
                    <a:p>
                      <a:endParaRPr lang="en-US" sz="3600" dirty="0"/>
                    </a:p>
                  </a:txBody>
                  <a:tcPr>
                    <a:noFill/>
                  </a:tcPr>
                </a:tc>
                <a:tc>
                  <a:txBody>
                    <a:bodyPr/>
                    <a:lstStyle/>
                    <a:p>
                      <a:r>
                        <a:rPr lang="en-US" sz="3600" dirty="0" smtClean="0"/>
                        <a:t>65</a:t>
                      </a:r>
                      <a:endParaRPr lang="en-US" sz="3600" dirty="0"/>
                    </a:p>
                  </a:txBody>
                  <a:tcPr/>
                </a:tc>
                <a:tc>
                  <a:txBody>
                    <a:bodyPr/>
                    <a:lstStyle/>
                    <a:p>
                      <a:r>
                        <a:rPr lang="en-US" sz="3600" dirty="0" smtClean="0"/>
                        <a:t>'e'</a:t>
                      </a:r>
                      <a:endParaRPr lang="en-US" sz="3600" dirty="0"/>
                    </a:p>
                  </a:txBody>
                  <a:tcPr/>
                </a:tc>
                <a:extLst>
                  <a:ext uri="{0D108BD9-81ED-4DB2-BD59-A6C34878D82A}">
                    <a16:rowId xmlns:a16="http://schemas.microsoft.com/office/drawing/2014/main" val="10005"/>
                  </a:ext>
                </a:extLst>
              </a:tr>
            </a:tbl>
          </a:graphicData>
        </a:graphic>
      </p:graphicFrame>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4</a:t>
            </a:r>
            <a:endParaRPr lang="en-US" sz="2400" dirty="0"/>
          </a:p>
        </p:txBody>
      </p:sp>
    </p:spTree>
    <p:extLst>
      <p:ext uri="{BB962C8B-B14F-4D97-AF65-F5344CB8AC3E}">
        <p14:creationId xmlns:p14="http://schemas.microsoft.com/office/powerpoint/2010/main" val="4157721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How integers are stored conceptually in Python</a:t>
            </a:r>
            <a:endParaRPr lang="en-US" dirty="0"/>
          </a:p>
        </p:txBody>
      </p:sp>
      <p:sp>
        <p:nvSpPr>
          <p:cNvPr id="10" name="Content Placeholder 9"/>
          <p:cNvSpPr>
            <a:spLocks noGrp="1"/>
          </p:cNvSpPr>
          <p:nvPr>
            <p:ph idx="1"/>
          </p:nvPr>
        </p:nvSpPr>
        <p:spPr>
          <a:xfrm>
            <a:off x="457200" y="1719262"/>
            <a:ext cx="8229600" cy="4529137"/>
          </a:xfrm>
        </p:spPr>
        <p:txBody>
          <a:bodyPr/>
          <a:lstStyle/>
          <a:p>
            <a:pPr marL="0" indent="0">
              <a:buNone/>
            </a:pPr>
            <a:r>
              <a:rPr lang="en-US" dirty="0" err="1" smtClean="0"/>
              <a:t>i</a:t>
            </a:r>
            <a:r>
              <a:rPr lang="en-US" dirty="0" smtClean="0"/>
              <a:t> = 5</a:t>
            </a:r>
          </a:p>
          <a:p>
            <a:pPr marL="0" indent="0">
              <a:buNone/>
            </a:pPr>
            <a:r>
              <a:rPr lang="en-US" sz="3200" b="1" dirty="0" smtClean="0"/>
              <a:t>101</a:t>
            </a:r>
          </a:p>
          <a:p>
            <a:pPr marL="0" indent="0">
              <a:buNone/>
            </a:pPr>
            <a:r>
              <a:rPr lang="en-US" dirty="0" err="1" smtClean="0"/>
              <a:t>i</a:t>
            </a:r>
            <a:r>
              <a:rPr lang="en-US" dirty="0" smtClean="0"/>
              <a:t> = 255</a:t>
            </a:r>
          </a:p>
          <a:p>
            <a:pPr marL="0" indent="0">
              <a:buNone/>
            </a:pPr>
            <a:r>
              <a:rPr lang="en-US" sz="3200" b="1" dirty="0" smtClean="0"/>
              <a:t>11111111</a:t>
            </a:r>
          </a:p>
          <a:p>
            <a:pPr marL="0" indent="0">
              <a:buNone/>
            </a:pPr>
            <a:r>
              <a:rPr lang="en-US" dirty="0" err="1" smtClean="0"/>
              <a:t>i</a:t>
            </a:r>
            <a:r>
              <a:rPr lang="en-US" dirty="0" smtClean="0"/>
              <a:t> </a:t>
            </a:r>
            <a:r>
              <a:rPr lang="en-US" dirty="0"/>
              <a:t>= </a:t>
            </a:r>
            <a:r>
              <a:rPr lang="en-US" dirty="0" smtClean="0"/>
              <a:t>1000</a:t>
            </a:r>
            <a:endParaRPr lang="en-US" dirty="0"/>
          </a:p>
          <a:p>
            <a:pPr marL="0" indent="0">
              <a:buNone/>
            </a:pPr>
            <a:r>
              <a:rPr lang="en-US" sz="3200" b="1" dirty="0" smtClean="0"/>
              <a:t>1111101000</a:t>
            </a:r>
          </a:p>
          <a:p>
            <a:pPr marL="0" indent="0">
              <a:buNone/>
            </a:pPr>
            <a:r>
              <a:rPr lang="en-US" dirty="0" err="1" smtClean="0"/>
              <a:t>i</a:t>
            </a:r>
            <a:r>
              <a:rPr lang="en-US" dirty="0" smtClean="0"/>
              <a:t> </a:t>
            </a:r>
            <a:r>
              <a:rPr lang="en-US" dirty="0"/>
              <a:t>= </a:t>
            </a:r>
            <a:r>
              <a:rPr lang="en-US" dirty="0" smtClean="0"/>
              <a:t>2147483647</a:t>
            </a:r>
            <a:endParaRPr lang="en-US" dirty="0"/>
          </a:p>
          <a:p>
            <a:pPr marL="0" indent="0">
              <a:buNone/>
            </a:pPr>
            <a:r>
              <a:rPr lang="en-US" sz="3200" b="1" dirty="0" smtClean="0"/>
              <a:t>1111111111111111111111111111111</a:t>
            </a:r>
            <a:endParaRPr lang="en-US" sz="3200" b="1" dirty="0"/>
          </a:p>
          <a:p>
            <a:pPr marL="0" indent="0">
              <a:buNone/>
            </a:pPr>
            <a:endParaRPr lang="en-US" sz="1000" b="1" dirty="0"/>
          </a:p>
          <a:p>
            <a:pPr marL="0" indent="0">
              <a:buNone/>
            </a:pPr>
            <a:endParaRPr lang="en-US" sz="1600" b="1" dirty="0" smtClean="0"/>
          </a:p>
          <a:p>
            <a:pPr marL="0" indent="0">
              <a:buNone/>
            </a:pPr>
            <a:endParaRPr lang="en-US" sz="1600" b="1" dirty="0" smtClean="0"/>
          </a:p>
          <a:p>
            <a:pPr marL="0" indent="0">
              <a:buNone/>
            </a:pPr>
            <a:endParaRPr lang="en-US" sz="1600" b="1"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14</a:t>
            </a:fld>
            <a:endParaRPr lang="en-US" altLang="en-US"/>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21</a:t>
            </a:r>
            <a:endParaRPr lang="en-US" sz="2400" dirty="0"/>
          </a:p>
        </p:txBody>
      </p:sp>
    </p:spTree>
    <p:extLst>
      <p:ext uri="{BB962C8B-B14F-4D97-AF65-F5344CB8AC3E}">
        <p14:creationId xmlns:p14="http://schemas.microsoft.com/office/powerpoint/2010/main" val="1230922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ways of writing an integer literal in Python</a:t>
            </a:r>
            <a:endParaRPr lang="en-US" dirty="0"/>
          </a:p>
        </p:txBody>
      </p:sp>
      <p:sp>
        <p:nvSpPr>
          <p:cNvPr id="3" name="Content Placeholder 2"/>
          <p:cNvSpPr>
            <a:spLocks noGrp="1"/>
          </p:cNvSpPr>
          <p:nvPr>
            <p:ph idx="1"/>
          </p:nvPr>
        </p:nvSpPr>
        <p:spPr/>
        <p:txBody>
          <a:bodyPr/>
          <a:lstStyle/>
          <a:p>
            <a:pPr marL="0" indent="0">
              <a:buNone/>
            </a:pPr>
            <a:r>
              <a:rPr lang="en-US" dirty="0" err="1" smtClean="0"/>
              <a:t>i</a:t>
            </a:r>
            <a:r>
              <a:rPr lang="en-US" dirty="0" smtClean="0"/>
              <a:t> = 14</a:t>
            </a:r>
          </a:p>
          <a:p>
            <a:pPr marL="0" indent="0">
              <a:buNone/>
            </a:pPr>
            <a:r>
              <a:rPr lang="en-US" dirty="0" err="1" smtClean="0"/>
              <a:t>i</a:t>
            </a:r>
            <a:r>
              <a:rPr lang="en-US" dirty="0" smtClean="0"/>
              <a:t> = 0b1110</a:t>
            </a:r>
          </a:p>
          <a:p>
            <a:pPr marL="0" indent="0">
              <a:buNone/>
            </a:pPr>
            <a:r>
              <a:rPr lang="en-US" dirty="0" err="1" smtClean="0"/>
              <a:t>i</a:t>
            </a:r>
            <a:r>
              <a:rPr lang="en-US" dirty="0" smtClean="0"/>
              <a:t> = 0o16</a:t>
            </a:r>
            <a:r>
              <a:rPr lang="en-US" dirty="0"/>
              <a:t> </a:t>
            </a:r>
            <a:r>
              <a:rPr lang="en-US" dirty="0" smtClean="0"/>
              <a:t>         // Java, C, C++ write this 016(!!!)</a:t>
            </a:r>
          </a:p>
          <a:p>
            <a:pPr marL="0" indent="0">
              <a:buNone/>
            </a:pPr>
            <a:r>
              <a:rPr lang="en-US" dirty="0" err="1" smtClean="0"/>
              <a:t>i</a:t>
            </a:r>
            <a:r>
              <a:rPr lang="en-US" dirty="0" smtClean="0"/>
              <a:t> = 0xe</a:t>
            </a:r>
          </a:p>
          <a:p>
            <a:pPr marL="0" indent="0">
              <a:buNone/>
            </a:pPr>
            <a:endParaRPr lang="en-US" dirty="0"/>
          </a:p>
          <a:p>
            <a:pPr marL="0" indent="0">
              <a:buNone/>
            </a:pPr>
            <a:r>
              <a:rPr lang="en-US" dirty="0" err="1" smtClean="0"/>
              <a:t>i</a:t>
            </a:r>
            <a:r>
              <a:rPr lang="en-US" dirty="0" smtClean="0"/>
              <a:t> = 100</a:t>
            </a:r>
          </a:p>
          <a:p>
            <a:pPr marL="0" indent="0">
              <a:buNone/>
            </a:pPr>
            <a:r>
              <a:rPr lang="en-US" dirty="0" err="1" smtClean="0"/>
              <a:t>i</a:t>
            </a:r>
            <a:r>
              <a:rPr lang="en-US" dirty="0" smtClean="0"/>
              <a:t> = 0b1100100</a:t>
            </a:r>
          </a:p>
          <a:p>
            <a:pPr marL="0" indent="0">
              <a:buNone/>
            </a:pPr>
            <a:r>
              <a:rPr lang="en-US" dirty="0" err="1" smtClean="0"/>
              <a:t>i</a:t>
            </a:r>
            <a:r>
              <a:rPr lang="en-US" dirty="0" smtClean="0"/>
              <a:t> = 0o144</a:t>
            </a:r>
          </a:p>
          <a:p>
            <a:pPr marL="0" indent="0">
              <a:buNone/>
            </a:pPr>
            <a:r>
              <a:rPr lang="en-US" dirty="0" err="1" smtClean="0"/>
              <a:t>i</a:t>
            </a:r>
            <a:r>
              <a:rPr lang="en-US" dirty="0" smtClean="0"/>
              <a:t> = 0x64</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15</a:t>
            </a:fld>
            <a:endParaRPr lang="en-US" altLang="en-US" dirty="0"/>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22</a:t>
            </a:r>
            <a:endParaRPr lang="en-US" sz="2400" dirty="0"/>
          </a:p>
        </p:txBody>
      </p:sp>
    </p:spTree>
    <p:extLst>
      <p:ext uri="{BB962C8B-B14F-4D97-AF65-F5344CB8AC3E}">
        <p14:creationId xmlns:p14="http://schemas.microsoft.com/office/powerpoint/2010/main" val="972388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Write the following numbers as Python binary, octal, and hexadecimal literals</a:t>
            </a:r>
          </a:p>
          <a:p>
            <a:pPr marL="0" indent="0">
              <a:buNone/>
            </a:pPr>
            <a:r>
              <a:rPr lang="en-US" sz="4400" dirty="0" err="1" smtClean="0"/>
              <a:t>i</a:t>
            </a:r>
            <a:r>
              <a:rPr lang="en-US" sz="4400" dirty="0" smtClean="0"/>
              <a:t> = 75</a:t>
            </a:r>
          </a:p>
          <a:p>
            <a:pPr marL="0" indent="0">
              <a:buNone/>
            </a:pPr>
            <a:r>
              <a:rPr lang="en-US" sz="4400" dirty="0" err="1" smtClean="0"/>
              <a:t>i</a:t>
            </a:r>
            <a:r>
              <a:rPr lang="en-US" sz="4400" dirty="0" smtClean="0"/>
              <a:t> = 0b____________________</a:t>
            </a:r>
          </a:p>
          <a:p>
            <a:pPr marL="0" indent="0">
              <a:buNone/>
            </a:pPr>
            <a:r>
              <a:rPr lang="en-US" sz="4400" dirty="0" err="1"/>
              <a:t>i</a:t>
            </a:r>
            <a:r>
              <a:rPr lang="en-US" sz="4400" dirty="0"/>
              <a:t> = </a:t>
            </a:r>
            <a:r>
              <a:rPr lang="en-US" sz="4400" dirty="0" smtClean="0"/>
              <a:t>0o_______________</a:t>
            </a:r>
          </a:p>
          <a:p>
            <a:pPr marL="0" indent="0">
              <a:buNone/>
            </a:pPr>
            <a:r>
              <a:rPr lang="en-US" sz="4400" dirty="0" err="1"/>
              <a:t>i</a:t>
            </a:r>
            <a:r>
              <a:rPr lang="en-US" sz="4400" dirty="0"/>
              <a:t> = </a:t>
            </a:r>
            <a:r>
              <a:rPr lang="en-US" sz="4400" dirty="0" smtClean="0"/>
              <a:t>0x______</a:t>
            </a:r>
          </a:p>
          <a:p>
            <a:pPr marL="0" indent="0">
              <a:buNone/>
            </a:pPr>
            <a:r>
              <a:rPr lang="en-US" dirty="0" smtClean="0"/>
              <a:t>How many bits are needed? How many bytes?</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16</a:t>
            </a:fld>
            <a:endParaRPr lang="en-US" altLang="en-US" dirty="0"/>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23</a:t>
            </a:r>
            <a:endParaRPr lang="en-US" sz="2400" dirty="0"/>
          </a:p>
        </p:txBody>
      </p:sp>
      <p:sp>
        <p:nvSpPr>
          <p:cNvPr id="7" name="Rectangle 6"/>
          <p:cNvSpPr/>
          <p:nvPr/>
        </p:nvSpPr>
        <p:spPr>
          <a:xfrm>
            <a:off x="2895600" y="149603"/>
            <a:ext cx="4932307" cy="1569660"/>
          </a:xfrm>
          <a:prstGeom prst="rect">
            <a:avLst/>
          </a:prstGeom>
        </p:spPr>
        <p:txBody>
          <a:bodyPr wrap="square">
            <a:spAutoFit/>
          </a:bodyPr>
          <a:lstStyle/>
          <a:p>
            <a:r>
              <a:rPr lang="en-US" sz="3200" b="1" dirty="0"/>
              <a:t>(Check </a:t>
            </a:r>
            <a:r>
              <a:rPr lang="en-US" sz="3200" b="1" dirty="0" smtClean="0"/>
              <a:t>your work on this one by converting back to decimal)</a:t>
            </a:r>
            <a:endParaRPr lang="en-US" sz="3200" b="1" dirty="0"/>
          </a:p>
        </p:txBody>
      </p:sp>
    </p:spTree>
    <p:extLst>
      <p:ext uri="{BB962C8B-B14F-4D97-AF65-F5344CB8AC3E}">
        <p14:creationId xmlns:p14="http://schemas.microsoft.com/office/powerpoint/2010/main" val="2688979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Write the following numbers as Python binary, octal, and hexadecimal literals</a:t>
            </a:r>
          </a:p>
          <a:p>
            <a:pPr marL="0" indent="0">
              <a:buNone/>
            </a:pPr>
            <a:r>
              <a:rPr lang="en-US" sz="4400" dirty="0" err="1" smtClean="0"/>
              <a:t>i</a:t>
            </a:r>
            <a:r>
              <a:rPr lang="en-US" sz="4400" dirty="0" smtClean="0"/>
              <a:t> = 40</a:t>
            </a:r>
          </a:p>
          <a:p>
            <a:pPr marL="0" indent="0">
              <a:buNone/>
            </a:pPr>
            <a:r>
              <a:rPr lang="en-US" sz="4400" dirty="0" err="1" smtClean="0"/>
              <a:t>i</a:t>
            </a:r>
            <a:r>
              <a:rPr lang="en-US" sz="4400" dirty="0" smtClean="0"/>
              <a:t> = 0b____________________</a:t>
            </a:r>
          </a:p>
          <a:p>
            <a:pPr marL="0" indent="0">
              <a:buNone/>
            </a:pPr>
            <a:r>
              <a:rPr lang="en-US" sz="4400" dirty="0" err="1"/>
              <a:t>i</a:t>
            </a:r>
            <a:r>
              <a:rPr lang="en-US" sz="4400" dirty="0"/>
              <a:t> = </a:t>
            </a:r>
            <a:r>
              <a:rPr lang="en-US" sz="4400" dirty="0" smtClean="0"/>
              <a:t>0o_______________</a:t>
            </a:r>
          </a:p>
          <a:p>
            <a:pPr marL="0" indent="0">
              <a:buNone/>
            </a:pPr>
            <a:r>
              <a:rPr lang="en-US" sz="4400" dirty="0" err="1"/>
              <a:t>i</a:t>
            </a:r>
            <a:r>
              <a:rPr lang="en-US" sz="4400" dirty="0"/>
              <a:t> = </a:t>
            </a:r>
            <a:r>
              <a:rPr lang="en-US" sz="4400" dirty="0" smtClean="0"/>
              <a:t>0x______</a:t>
            </a:r>
          </a:p>
          <a:p>
            <a:pPr marL="0" lvl="0" indent="0">
              <a:buClr>
                <a:srgbClr val="330066"/>
              </a:buClr>
              <a:buNone/>
            </a:pPr>
            <a:r>
              <a:rPr lang="en-US" dirty="0">
                <a:solidFill>
                  <a:srgbClr val="000000"/>
                </a:solidFill>
              </a:rPr>
              <a:t>How many bits are needed? How many bytes?</a:t>
            </a:r>
          </a:p>
          <a:p>
            <a:pPr marL="0" indent="0">
              <a:buNone/>
            </a:pPr>
            <a:endParaRPr lang="en-US" sz="4400"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17</a:t>
            </a:fld>
            <a:endParaRPr lang="en-US" altLang="en-US" dirty="0"/>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24</a:t>
            </a:r>
            <a:endParaRPr lang="en-US" sz="2400" dirty="0"/>
          </a:p>
        </p:txBody>
      </p:sp>
    </p:spTree>
    <p:extLst>
      <p:ext uri="{BB962C8B-B14F-4D97-AF65-F5344CB8AC3E}">
        <p14:creationId xmlns:p14="http://schemas.microsoft.com/office/powerpoint/2010/main" val="21762238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Write the following numbers as Python binary, octal, and hexadecimal literals</a:t>
            </a:r>
          </a:p>
          <a:p>
            <a:pPr marL="0" indent="0">
              <a:buNone/>
            </a:pPr>
            <a:r>
              <a:rPr lang="en-US" sz="4400" dirty="0" err="1" smtClean="0"/>
              <a:t>i</a:t>
            </a:r>
            <a:r>
              <a:rPr lang="en-US" sz="4400" dirty="0" smtClean="0"/>
              <a:t> = 130</a:t>
            </a:r>
          </a:p>
          <a:p>
            <a:pPr marL="0" indent="0">
              <a:buNone/>
            </a:pPr>
            <a:r>
              <a:rPr lang="en-US" sz="4400" dirty="0" err="1" smtClean="0"/>
              <a:t>i</a:t>
            </a:r>
            <a:r>
              <a:rPr lang="en-US" sz="4400" dirty="0" smtClean="0"/>
              <a:t> = 0b____________________</a:t>
            </a:r>
          </a:p>
          <a:p>
            <a:pPr marL="0" indent="0">
              <a:buNone/>
            </a:pPr>
            <a:r>
              <a:rPr lang="en-US" sz="4400" dirty="0" err="1"/>
              <a:t>i</a:t>
            </a:r>
            <a:r>
              <a:rPr lang="en-US" sz="4400" dirty="0"/>
              <a:t> = </a:t>
            </a:r>
            <a:r>
              <a:rPr lang="en-US" sz="4400" dirty="0" smtClean="0"/>
              <a:t>0o_______________</a:t>
            </a:r>
          </a:p>
          <a:p>
            <a:pPr marL="0" indent="0">
              <a:buNone/>
            </a:pPr>
            <a:r>
              <a:rPr lang="en-US" sz="4400" dirty="0" err="1"/>
              <a:t>i</a:t>
            </a:r>
            <a:r>
              <a:rPr lang="en-US" sz="4400" dirty="0"/>
              <a:t> = </a:t>
            </a:r>
            <a:r>
              <a:rPr lang="en-US" sz="4400" dirty="0" smtClean="0"/>
              <a:t>0x______</a:t>
            </a:r>
          </a:p>
          <a:p>
            <a:pPr marL="0" lvl="0" indent="0">
              <a:buClr>
                <a:srgbClr val="330066"/>
              </a:buClr>
              <a:buNone/>
            </a:pPr>
            <a:r>
              <a:rPr lang="en-US" dirty="0">
                <a:solidFill>
                  <a:srgbClr val="000000"/>
                </a:solidFill>
              </a:rPr>
              <a:t>How many bits are needed? How many bytes?</a:t>
            </a:r>
          </a:p>
          <a:p>
            <a:pPr marL="0" indent="0">
              <a:buNone/>
            </a:pPr>
            <a:endParaRPr lang="en-US" sz="4400"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18</a:t>
            </a:fld>
            <a:endParaRPr lang="en-US" altLang="en-US" dirty="0"/>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25</a:t>
            </a:r>
            <a:endParaRPr lang="en-US" sz="2400" dirty="0"/>
          </a:p>
        </p:txBody>
      </p:sp>
    </p:spTree>
    <p:extLst>
      <p:ext uri="{BB962C8B-B14F-4D97-AF65-F5344CB8AC3E}">
        <p14:creationId xmlns:p14="http://schemas.microsoft.com/office/powerpoint/2010/main" val="14703127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Write the following numbers as Python binary, octal, and hexadecimal literals</a:t>
            </a:r>
          </a:p>
          <a:p>
            <a:pPr marL="0" indent="0">
              <a:buNone/>
            </a:pPr>
            <a:r>
              <a:rPr lang="en-US" sz="4400" dirty="0" err="1" smtClean="0"/>
              <a:t>i</a:t>
            </a:r>
            <a:r>
              <a:rPr lang="en-US" sz="4400" dirty="0" smtClean="0"/>
              <a:t> = 178</a:t>
            </a:r>
          </a:p>
          <a:p>
            <a:pPr marL="0" indent="0">
              <a:buNone/>
            </a:pPr>
            <a:r>
              <a:rPr lang="en-US" sz="4400" dirty="0" err="1" smtClean="0"/>
              <a:t>i</a:t>
            </a:r>
            <a:r>
              <a:rPr lang="en-US" sz="4400" dirty="0" smtClean="0"/>
              <a:t> = 0b____________________</a:t>
            </a:r>
          </a:p>
          <a:p>
            <a:pPr marL="0" indent="0">
              <a:buNone/>
            </a:pPr>
            <a:r>
              <a:rPr lang="en-US" sz="4400" dirty="0" err="1"/>
              <a:t>i</a:t>
            </a:r>
            <a:r>
              <a:rPr lang="en-US" sz="4400" dirty="0"/>
              <a:t> = </a:t>
            </a:r>
            <a:r>
              <a:rPr lang="en-US" sz="4400" dirty="0" smtClean="0"/>
              <a:t>0o_______________</a:t>
            </a:r>
          </a:p>
          <a:p>
            <a:pPr marL="0" indent="0">
              <a:buNone/>
            </a:pPr>
            <a:r>
              <a:rPr lang="en-US" sz="4400" dirty="0" err="1"/>
              <a:t>i</a:t>
            </a:r>
            <a:r>
              <a:rPr lang="en-US" sz="4400" dirty="0"/>
              <a:t> = </a:t>
            </a:r>
            <a:r>
              <a:rPr lang="en-US" sz="4400" dirty="0" smtClean="0"/>
              <a:t>0x______</a:t>
            </a:r>
          </a:p>
          <a:p>
            <a:pPr marL="0" lvl="0" indent="0">
              <a:buClr>
                <a:srgbClr val="330066"/>
              </a:buClr>
              <a:buNone/>
            </a:pPr>
            <a:r>
              <a:rPr lang="en-US" dirty="0">
                <a:solidFill>
                  <a:srgbClr val="000000"/>
                </a:solidFill>
              </a:rPr>
              <a:t>How many bits are needed? How many bytes?</a:t>
            </a:r>
          </a:p>
          <a:p>
            <a:pPr marL="0" indent="0">
              <a:buNone/>
            </a:pPr>
            <a:endParaRPr lang="en-US" sz="4400"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19</a:t>
            </a:fld>
            <a:endParaRPr lang="en-US" altLang="en-US" dirty="0"/>
          </a:p>
        </p:txBody>
      </p:sp>
    </p:spTree>
    <p:extLst>
      <p:ext uri="{BB962C8B-B14F-4D97-AF65-F5344CB8AC3E}">
        <p14:creationId xmlns:p14="http://schemas.microsoft.com/office/powerpoint/2010/main" val="330636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Python</a:t>
            </a:r>
            <a:endParaRPr lang="en-US" dirty="0"/>
          </a:p>
        </p:txBody>
      </p:sp>
      <p:sp>
        <p:nvSpPr>
          <p:cNvPr id="6" name="Text Placeholder 5"/>
          <p:cNvSpPr>
            <a:spLocks noGrp="1"/>
          </p:cNvSpPr>
          <p:nvPr>
            <p:ph type="body" idx="1"/>
          </p:nvPr>
        </p:nvSpPr>
        <p:spPr/>
        <p:txBody>
          <a:bodyPr/>
          <a:lstStyle/>
          <a:p>
            <a:r>
              <a:rPr lang="en-US" dirty="0" smtClean="0"/>
              <a:t>Python</a:t>
            </a:r>
            <a:endParaRPr lang="en-US" dirty="0"/>
          </a:p>
        </p:txBody>
      </p:sp>
      <p:sp>
        <p:nvSpPr>
          <p:cNvPr id="7" name="Content Placeholder 6"/>
          <p:cNvSpPr>
            <a:spLocks noGrp="1"/>
          </p:cNvSpPr>
          <p:nvPr>
            <p:ph sz="half" idx="2"/>
          </p:nvPr>
        </p:nvSpPr>
        <p:spPr/>
        <p:txBody>
          <a:bodyPr/>
          <a:lstStyle/>
          <a:p>
            <a:pPr marL="0" indent="0">
              <a:buNone/>
            </a:pPr>
            <a:r>
              <a:rPr lang="en-US" dirty="0" smtClean="0"/>
              <a:t>Interpreted</a:t>
            </a:r>
          </a:p>
          <a:p>
            <a:pPr marL="0" indent="0">
              <a:buNone/>
            </a:pPr>
            <a:r>
              <a:rPr lang="en-US" dirty="0" smtClean="0"/>
              <a:t>Interactive</a:t>
            </a:r>
          </a:p>
          <a:p>
            <a:pPr marL="0" indent="0">
              <a:buNone/>
            </a:pPr>
            <a:r>
              <a:rPr lang="en-US" dirty="0" smtClean="0"/>
              <a:t>Dynamically typed – Variable type determined at run-time</a:t>
            </a:r>
          </a:p>
          <a:p>
            <a:pPr marL="0" indent="0">
              <a:buNone/>
            </a:pPr>
            <a:r>
              <a:rPr lang="en-US" dirty="0" smtClean="0"/>
              <a:t>Unit-tests essential</a:t>
            </a:r>
          </a:p>
          <a:p>
            <a:pPr marL="0" indent="0">
              <a:buNone/>
            </a:pPr>
            <a:r>
              <a:rPr lang="en-US" dirty="0" smtClean="0"/>
              <a:t>white-space: delimited</a:t>
            </a:r>
            <a:br>
              <a:rPr lang="en-US" dirty="0" smtClean="0"/>
            </a:br>
            <a:r>
              <a:rPr lang="en-US" dirty="0" smtClean="0"/>
              <a:t>(like </a:t>
            </a:r>
            <a:r>
              <a:rPr lang="en-US" dirty="0" err="1" smtClean="0"/>
              <a:t>pseudocode</a:t>
            </a:r>
            <a:r>
              <a:rPr lang="en-US" dirty="0" smtClean="0"/>
              <a:t>)</a:t>
            </a:r>
          </a:p>
          <a:p>
            <a:pPr marL="0" indent="0">
              <a:buNone/>
            </a:pPr>
            <a:r>
              <a:rPr lang="en-US" dirty="0" smtClean="0"/>
              <a:t># comment</a:t>
            </a:r>
          </a:p>
          <a:p>
            <a:pPr marL="0" indent="0">
              <a:buNone/>
            </a:pPr>
            <a:endParaRPr lang="en-US" dirty="0" smtClean="0"/>
          </a:p>
        </p:txBody>
      </p:sp>
      <p:sp>
        <p:nvSpPr>
          <p:cNvPr id="8" name="Text Placeholder 7"/>
          <p:cNvSpPr>
            <a:spLocks noGrp="1"/>
          </p:cNvSpPr>
          <p:nvPr>
            <p:ph type="body" sz="quarter" idx="3"/>
          </p:nvPr>
        </p:nvSpPr>
        <p:spPr/>
        <p:txBody>
          <a:bodyPr/>
          <a:lstStyle/>
          <a:p>
            <a:r>
              <a:rPr lang="en-US" dirty="0" smtClean="0"/>
              <a:t>Java</a:t>
            </a:r>
            <a:endParaRPr lang="en-US" dirty="0"/>
          </a:p>
        </p:txBody>
      </p:sp>
      <p:sp>
        <p:nvSpPr>
          <p:cNvPr id="9" name="Content Placeholder 8"/>
          <p:cNvSpPr>
            <a:spLocks noGrp="1"/>
          </p:cNvSpPr>
          <p:nvPr>
            <p:ph sz="quarter" idx="4"/>
          </p:nvPr>
        </p:nvSpPr>
        <p:spPr/>
        <p:txBody>
          <a:bodyPr/>
          <a:lstStyle/>
          <a:p>
            <a:pPr marL="0" indent="0">
              <a:buNone/>
            </a:pPr>
            <a:r>
              <a:rPr lang="en-US" dirty="0" smtClean="0"/>
              <a:t>Compiled</a:t>
            </a:r>
          </a:p>
          <a:p>
            <a:pPr marL="0" indent="0">
              <a:buNone/>
            </a:pPr>
            <a:r>
              <a:rPr lang="en-US" dirty="0" smtClean="0"/>
              <a:t>Consider all code </a:t>
            </a:r>
          </a:p>
          <a:p>
            <a:pPr marL="0" indent="0">
              <a:buNone/>
            </a:pPr>
            <a:r>
              <a:rPr lang="en-US" dirty="0" smtClean="0"/>
              <a:t>Statically typed – Variable type checked by compiler</a:t>
            </a:r>
            <a:br>
              <a:rPr lang="en-US" dirty="0" smtClean="0"/>
            </a:br>
            <a:endParaRPr lang="en-US" dirty="0" smtClean="0"/>
          </a:p>
          <a:p>
            <a:pPr marL="0" indent="0">
              <a:buNone/>
            </a:pPr>
            <a:r>
              <a:rPr lang="en-US" dirty="0" smtClean="0"/>
              <a:t>Unit-tests essential</a:t>
            </a:r>
          </a:p>
          <a:p>
            <a:pPr marL="0" indent="0">
              <a:buNone/>
            </a:pPr>
            <a:r>
              <a:rPr lang="en-US" dirty="0" smtClean="0"/>
              <a:t>{ } ; delimited</a:t>
            </a:r>
            <a:br>
              <a:rPr lang="en-US" dirty="0" smtClean="0"/>
            </a:br>
            <a:endParaRPr lang="en-US" dirty="0" smtClean="0"/>
          </a:p>
          <a:p>
            <a:pPr marL="0" indent="0">
              <a:buNone/>
            </a:pPr>
            <a:r>
              <a:rPr lang="en-US" dirty="0" smtClean="0"/>
              <a:t>// comment</a:t>
            </a:r>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err="1"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a:t>
            </a:fld>
            <a:endParaRPr lang="en-US" altLang="en-US" dirty="0"/>
          </a:p>
        </p:txBody>
      </p:sp>
    </p:spTree>
    <p:extLst>
      <p:ext uri="{BB962C8B-B14F-4D97-AF65-F5344CB8AC3E}">
        <p14:creationId xmlns:p14="http://schemas.microsoft.com/office/powerpoint/2010/main" val="35011285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Write the following numbers as Python binary, octal, and hexadecimal literals</a:t>
            </a:r>
          </a:p>
          <a:p>
            <a:pPr marL="0" indent="0">
              <a:buNone/>
            </a:pPr>
            <a:r>
              <a:rPr lang="en-US" sz="4400" dirty="0" err="1" smtClean="0"/>
              <a:t>i</a:t>
            </a:r>
            <a:r>
              <a:rPr lang="en-US" sz="4400" dirty="0" smtClean="0"/>
              <a:t> = 255</a:t>
            </a:r>
          </a:p>
          <a:p>
            <a:pPr marL="0" indent="0">
              <a:buNone/>
            </a:pPr>
            <a:r>
              <a:rPr lang="en-US" sz="4400" dirty="0" err="1" smtClean="0"/>
              <a:t>i</a:t>
            </a:r>
            <a:r>
              <a:rPr lang="en-US" sz="4400" dirty="0" smtClean="0"/>
              <a:t> = 0b____________________</a:t>
            </a:r>
          </a:p>
          <a:p>
            <a:pPr marL="0" indent="0">
              <a:buNone/>
            </a:pPr>
            <a:r>
              <a:rPr lang="en-US" sz="4400" dirty="0" err="1"/>
              <a:t>i</a:t>
            </a:r>
            <a:r>
              <a:rPr lang="en-US" sz="4400" dirty="0"/>
              <a:t> = </a:t>
            </a:r>
            <a:r>
              <a:rPr lang="en-US" sz="4400" dirty="0" smtClean="0"/>
              <a:t>0o_______________</a:t>
            </a:r>
          </a:p>
          <a:p>
            <a:pPr marL="0" indent="0">
              <a:buNone/>
            </a:pPr>
            <a:r>
              <a:rPr lang="en-US" sz="4400" dirty="0" err="1"/>
              <a:t>i</a:t>
            </a:r>
            <a:r>
              <a:rPr lang="en-US" sz="4400" dirty="0"/>
              <a:t> = </a:t>
            </a:r>
            <a:r>
              <a:rPr lang="en-US" sz="4400" dirty="0" smtClean="0"/>
              <a:t>0x______</a:t>
            </a:r>
          </a:p>
          <a:p>
            <a:pPr marL="0" lvl="0" indent="0">
              <a:buClr>
                <a:srgbClr val="330066"/>
              </a:buClr>
              <a:buNone/>
            </a:pPr>
            <a:r>
              <a:rPr lang="en-US" dirty="0">
                <a:solidFill>
                  <a:srgbClr val="000000"/>
                </a:solidFill>
              </a:rPr>
              <a:t>How many bits are needed? How many bytes?</a:t>
            </a:r>
          </a:p>
          <a:p>
            <a:pPr marL="0" indent="0">
              <a:buNone/>
            </a:pPr>
            <a:endParaRPr lang="en-US" sz="4400"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20</a:t>
            </a:fld>
            <a:endParaRPr lang="en-US" altLang="en-US" dirty="0"/>
          </a:p>
        </p:txBody>
      </p:sp>
    </p:spTree>
    <p:extLst>
      <p:ext uri="{BB962C8B-B14F-4D97-AF65-F5344CB8AC3E}">
        <p14:creationId xmlns:p14="http://schemas.microsoft.com/office/powerpoint/2010/main" val="12298677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Write the following numbers as Python binary, octal, and hexadecimal literals</a:t>
            </a:r>
          </a:p>
          <a:p>
            <a:pPr marL="0" indent="0">
              <a:buNone/>
            </a:pPr>
            <a:r>
              <a:rPr lang="en-US" sz="4400" dirty="0" err="1" smtClean="0"/>
              <a:t>i</a:t>
            </a:r>
            <a:r>
              <a:rPr lang="en-US" sz="4400" dirty="0" smtClean="0"/>
              <a:t> =191</a:t>
            </a:r>
          </a:p>
          <a:p>
            <a:pPr marL="0" indent="0">
              <a:buNone/>
            </a:pPr>
            <a:r>
              <a:rPr lang="en-US" sz="4400" dirty="0" err="1" smtClean="0"/>
              <a:t>i</a:t>
            </a:r>
            <a:r>
              <a:rPr lang="en-US" sz="4400" dirty="0" smtClean="0"/>
              <a:t> = 0b____________________</a:t>
            </a:r>
          </a:p>
          <a:p>
            <a:pPr marL="0" indent="0">
              <a:buNone/>
            </a:pPr>
            <a:r>
              <a:rPr lang="en-US" sz="4400" dirty="0" err="1"/>
              <a:t>i</a:t>
            </a:r>
            <a:r>
              <a:rPr lang="en-US" sz="4400" dirty="0"/>
              <a:t> = </a:t>
            </a:r>
            <a:r>
              <a:rPr lang="en-US" sz="4400" dirty="0" smtClean="0"/>
              <a:t>0o_______________</a:t>
            </a:r>
          </a:p>
          <a:p>
            <a:pPr marL="0" indent="0">
              <a:buNone/>
            </a:pPr>
            <a:r>
              <a:rPr lang="en-US" sz="4400" dirty="0" err="1"/>
              <a:t>i</a:t>
            </a:r>
            <a:r>
              <a:rPr lang="en-US" sz="4400" dirty="0"/>
              <a:t> = </a:t>
            </a:r>
            <a:r>
              <a:rPr lang="en-US" sz="4400" dirty="0" smtClean="0"/>
              <a:t>0x______</a:t>
            </a:r>
          </a:p>
          <a:p>
            <a:pPr marL="0" lvl="0" indent="0">
              <a:buClr>
                <a:srgbClr val="330066"/>
              </a:buClr>
              <a:buNone/>
            </a:pPr>
            <a:r>
              <a:rPr lang="en-US" dirty="0">
                <a:solidFill>
                  <a:srgbClr val="000000"/>
                </a:solidFill>
              </a:rPr>
              <a:t>How many bits are needed? How many bytes?</a:t>
            </a:r>
          </a:p>
          <a:p>
            <a:pPr marL="0" indent="0">
              <a:buNone/>
            </a:pPr>
            <a:endParaRPr lang="en-US" sz="4400"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21</a:t>
            </a:fld>
            <a:endParaRPr lang="en-US" altLang="en-US" dirty="0"/>
          </a:p>
        </p:txBody>
      </p:sp>
    </p:spTree>
    <p:extLst>
      <p:ext uri="{BB962C8B-B14F-4D97-AF65-F5344CB8AC3E}">
        <p14:creationId xmlns:p14="http://schemas.microsoft.com/office/powerpoint/2010/main" val="3941129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How strings are conceptually stored in Python</a:t>
            </a:r>
            <a:endParaRPr lang="en-US" dirty="0"/>
          </a:p>
        </p:txBody>
      </p:sp>
      <p:sp>
        <p:nvSpPr>
          <p:cNvPr id="10" name="Content Placeholder 9"/>
          <p:cNvSpPr>
            <a:spLocks noGrp="1"/>
          </p:cNvSpPr>
          <p:nvPr>
            <p:ph idx="1"/>
          </p:nvPr>
        </p:nvSpPr>
        <p:spPr>
          <a:xfrm>
            <a:off x="457200" y="1719262"/>
            <a:ext cx="8229600" cy="4529137"/>
          </a:xfrm>
        </p:spPr>
        <p:txBody>
          <a:bodyPr/>
          <a:lstStyle/>
          <a:p>
            <a:pPr marL="0" indent="0">
              <a:buNone/>
            </a:pPr>
            <a:r>
              <a:rPr lang="en-US" dirty="0" smtClean="0"/>
              <a:t>(Number of characters is also stored)</a:t>
            </a:r>
          </a:p>
          <a:p>
            <a:pPr marL="0" indent="0">
              <a:buNone/>
            </a:pPr>
            <a:r>
              <a:rPr lang="en-US" dirty="0" smtClean="0"/>
              <a:t>s = 'ABC'</a:t>
            </a:r>
          </a:p>
          <a:p>
            <a:pPr marL="0" indent="0">
              <a:buNone/>
            </a:pPr>
            <a:r>
              <a:rPr lang="en-US" sz="3200" b="1" dirty="0"/>
              <a:t>00000 00000000 01000001 </a:t>
            </a:r>
            <a:endParaRPr lang="en-US" sz="3200" b="1" dirty="0" smtClean="0"/>
          </a:p>
          <a:p>
            <a:pPr marL="0" indent="0">
              <a:buNone/>
            </a:pPr>
            <a:r>
              <a:rPr lang="en-US" sz="3200" b="1" dirty="0"/>
              <a:t>00000 00000000 01000010 </a:t>
            </a:r>
            <a:endParaRPr lang="en-US" sz="3200" b="1" dirty="0" smtClean="0"/>
          </a:p>
          <a:p>
            <a:pPr marL="0" indent="0">
              <a:buNone/>
            </a:pPr>
            <a:r>
              <a:rPr lang="en-US" sz="3200" b="1" dirty="0"/>
              <a:t>00000 00000000 01000011</a:t>
            </a:r>
            <a:endParaRPr lang="en-US" sz="3200" b="1" dirty="0" smtClean="0"/>
          </a:p>
          <a:p>
            <a:pPr marL="0" indent="0">
              <a:buNone/>
            </a:pPr>
            <a:r>
              <a:rPr lang="en-US" dirty="0" smtClean="0"/>
              <a:t>s </a:t>
            </a:r>
            <a:r>
              <a:rPr lang="en-US" dirty="0"/>
              <a:t>= </a:t>
            </a:r>
            <a:r>
              <a:rPr lang="en-US" dirty="0" smtClean="0"/>
              <a:t>'\r\n'</a:t>
            </a:r>
            <a:endParaRPr lang="en-US" dirty="0"/>
          </a:p>
          <a:p>
            <a:pPr marL="0" indent="0">
              <a:buNone/>
            </a:pPr>
            <a:r>
              <a:rPr lang="en-US" sz="3200" b="1" dirty="0"/>
              <a:t>00000 00000000 00001101 </a:t>
            </a:r>
            <a:endParaRPr lang="en-US" sz="3200" b="1" dirty="0" smtClean="0"/>
          </a:p>
          <a:p>
            <a:pPr marL="0" indent="0">
              <a:buNone/>
            </a:pPr>
            <a:r>
              <a:rPr lang="en-US" sz="3200" b="1" dirty="0"/>
              <a:t>00000 00000000 00001010 </a:t>
            </a:r>
            <a:endParaRPr lang="en-US" sz="3200" b="1" dirty="0" smtClean="0"/>
          </a:p>
          <a:p>
            <a:pPr marL="0" indent="0">
              <a:buNone/>
            </a:pPr>
            <a:endParaRPr lang="en-US" sz="1000" b="1" dirty="0"/>
          </a:p>
          <a:p>
            <a:pPr marL="0" indent="0">
              <a:buNone/>
            </a:pPr>
            <a:endParaRPr lang="en-US" sz="1600" b="1" dirty="0" smtClean="0"/>
          </a:p>
          <a:p>
            <a:pPr marL="0" indent="0">
              <a:buNone/>
            </a:pPr>
            <a:endParaRPr lang="en-US" sz="1600" b="1" dirty="0" smtClean="0"/>
          </a:p>
          <a:p>
            <a:pPr marL="0" indent="0">
              <a:buNone/>
            </a:pPr>
            <a:endParaRPr lang="en-US" sz="1600" b="1"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22</a:t>
            </a:fld>
            <a:endParaRPr lang="en-US" altLang="en-US"/>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26</a:t>
            </a:r>
            <a:endParaRPr lang="en-US" sz="2400" dirty="0"/>
          </a:p>
        </p:txBody>
      </p:sp>
    </p:spTree>
    <p:extLst>
      <p:ext uri="{BB962C8B-B14F-4D97-AF65-F5344CB8AC3E}">
        <p14:creationId xmlns:p14="http://schemas.microsoft.com/office/powerpoint/2010/main" val="1078375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How strings are </a:t>
            </a:r>
            <a:r>
              <a:rPr lang="en-US" dirty="0"/>
              <a:t>conceptually stored </a:t>
            </a:r>
            <a:r>
              <a:rPr lang="en-US" dirty="0" smtClean="0"/>
              <a:t>in in Python</a:t>
            </a:r>
            <a:endParaRPr lang="en-US" dirty="0"/>
          </a:p>
        </p:txBody>
      </p:sp>
      <p:sp>
        <p:nvSpPr>
          <p:cNvPr id="10" name="Content Placeholder 9"/>
          <p:cNvSpPr>
            <a:spLocks noGrp="1"/>
          </p:cNvSpPr>
          <p:nvPr>
            <p:ph idx="1"/>
          </p:nvPr>
        </p:nvSpPr>
        <p:spPr>
          <a:xfrm>
            <a:off x="457200" y="1719262"/>
            <a:ext cx="8229600" cy="4529137"/>
          </a:xfrm>
        </p:spPr>
        <p:txBody>
          <a:bodyPr/>
          <a:lstStyle/>
          <a:p>
            <a:pPr marL="0" indent="0">
              <a:buNone/>
            </a:pPr>
            <a:r>
              <a:rPr lang="en-US" dirty="0" smtClean="0"/>
              <a:t>s = '0123'</a:t>
            </a:r>
          </a:p>
          <a:p>
            <a:pPr marL="0" indent="0">
              <a:buNone/>
            </a:pPr>
            <a:r>
              <a:rPr lang="en-US" sz="3200" b="1" dirty="0"/>
              <a:t>00000 00000000 00110000 </a:t>
            </a:r>
            <a:endParaRPr lang="en-US" sz="3200" b="1" dirty="0" smtClean="0"/>
          </a:p>
          <a:p>
            <a:pPr marL="0" indent="0">
              <a:buNone/>
            </a:pPr>
            <a:r>
              <a:rPr lang="en-US" sz="3200" b="1" dirty="0"/>
              <a:t>00000 00000000 00110001 </a:t>
            </a:r>
            <a:endParaRPr lang="en-US" sz="3200" b="1" dirty="0" smtClean="0"/>
          </a:p>
          <a:p>
            <a:pPr marL="0" indent="0">
              <a:buNone/>
            </a:pPr>
            <a:r>
              <a:rPr lang="en-US" sz="3200" b="1" dirty="0"/>
              <a:t>00000 00000000 00110010 </a:t>
            </a:r>
            <a:endParaRPr lang="en-US" sz="3200" b="1" dirty="0" smtClean="0"/>
          </a:p>
          <a:p>
            <a:pPr marL="0" indent="0">
              <a:buNone/>
            </a:pPr>
            <a:r>
              <a:rPr lang="en-US" sz="3200" b="1" dirty="0"/>
              <a:t>00000 00000000 00110011</a:t>
            </a:r>
          </a:p>
          <a:p>
            <a:pPr marL="0" indent="0">
              <a:buNone/>
            </a:pPr>
            <a:endParaRPr lang="en-US" sz="1000" b="1" dirty="0"/>
          </a:p>
          <a:p>
            <a:pPr marL="0" indent="0">
              <a:buNone/>
            </a:pPr>
            <a:endParaRPr lang="en-US" sz="1600" b="1" dirty="0" smtClean="0"/>
          </a:p>
          <a:p>
            <a:pPr marL="0" indent="0">
              <a:buNone/>
            </a:pPr>
            <a:endParaRPr lang="en-US" sz="1600" b="1" dirty="0" smtClean="0"/>
          </a:p>
          <a:p>
            <a:pPr marL="0" indent="0">
              <a:buNone/>
            </a:pPr>
            <a:endParaRPr lang="en-US" sz="1600" b="1"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23</a:t>
            </a:fld>
            <a:endParaRPr lang="en-US" altLang="en-US"/>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27</a:t>
            </a:r>
            <a:endParaRPr lang="en-US" sz="2400" dirty="0"/>
          </a:p>
        </p:txBody>
      </p:sp>
    </p:spTree>
    <p:extLst>
      <p:ext uri="{BB962C8B-B14F-4D97-AF65-F5344CB8AC3E}">
        <p14:creationId xmlns:p14="http://schemas.microsoft.com/office/powerpoint/2010/main" val="11494894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strings are conceptually stored in in Python</a:t>
            </a:r>
          </a:p>
        </p:txBody>
      </p:sp>
      <p:sp>
        <p:nvSpPr>
          <p:cNvPr id="3" name="Content Placeholder 2"/>
          <p:cNvSpPr>
            <a:spLocks noGrp="1"/>
          </p:cNvSpPr>
          <p:nvPr>
            <p:ph idx="1"/>
          </p:nvPr>
        </p:nvSpPr>
        <p:spPr/>
        <p:txBody>
          <a:bodyPr/>
          <a:lstStyle/>
          <a:p>
            <a:pPr marL="0" indent="0">
              <a:buNone/>
            </a:pPr>
            <a:r>
              <a:rPr lang="en-US" dirty="0" smtClean="0"/>
              <a:t>s = '</a:t>
            </a:r>
            <a:r>
              <a:rPr lang="ja-JP" altLang="en-US" dirty="0" smtClean="0"/>
              <a:t>日</a:t>
            </a:r>
            <a:r>
              <a:rPr lang="ja-JP" altLang="en-US" dirty="0"/>
              <a:t>本</a:t>
            </a:r>
            <a:r>
              <a:rPr lang="ja-JP" altLang="en-US" dirty="0" smtClean="0"/>
              <a:t>語</a:t>
            </a:r>
            <a:r>
              <a:rPr lang="en-US" altLang="ja-JP" dirty="0" smtClean="0"/>
              <a:t>' # means "Japanese Language"</a:t>
            </a:r>
          </a:p>
          <a:p>
            <a:pPr marL="0" indent="0">
              <a:buNone/>
            </a:pPr>
            <a:r>
              <a:rPr lang="en-US" sz="2800" b="1" dirty="0"/>
              <a:t>00000 </a:t>
            </a:r>
            <a:r>
              <a:rPr lang="en-US" sz="2800" b="1" dirty="0" smtClean="0"/>
              <a:t>01100101 11100101  #</a:t>
            </a:r>
            <a:r>
              <a:rPr lang="ja-JP" altLang="en-US" sz="2800" dirty="0" smtClean="0"/>
              <a:t>日 </a:t>
            </a:r>
            <a:r>
              <a:rPr lang="en-US" altLang="ja-JP" sz="2800" dirty="0" smtClean="0"/>
              <a:t>sun</a:t>
            </a:r>
            <a:endParaRPr lang="en-US" sz="2800" b="1" dirty="0"/>
          </a:p>
          <a:p>
            <a:pPr marL="0" indent="0">
              <a:buNone/>
            </a:pPr>
            <a:r>
              <a:rPr lang="en-US" sz="2800" b="1" dirty="0" smtClean="0"/>
              <a:t>00000 01100111 00101100  #</a:t>
            </a:r>
            <a:r>
              <a:rPr lang="ja-JP" altLang="en-US" sz="2800" dirty="0" smtClean="0"/>
              <a:t>本 </a:t>
            </a:r>
            <a:r>
              <a:rPr lang="en-US" altLang="ja-JP" sz="2800" dirty="0" smtClean="0"/>
              <a:t>root</a:t>
            </a:r>
            <a:endParaRPr lang="en-US" sz="2800" b="1" dirty="0"/>
          </a:p>
          <a:p>
            <a:pPr marL="0" indent="0">
              <a:buNone/>
            </a:pPr>
            <a:r>
              <a:rPr lang="en-US" sz="2800" b="1" dirty="0" smtClean="0"/>
              <a:t>00000 10001010 10011110  #</a:t>
            </a:r>
            <a:r>
              <a:rPr lang="ja-JP" altLang="en-US" sz="2800" dirty="0" smtClean="0"/>
              <a:t>語 </a:t>
            </a:r>
            <a:r>
              <a:rPr lang="en-US" altLang="ja-JP" sz="2800" dirty="0" smtClean="0"/>
              <a:t>language</a:t>
            </a:r>
            <a:endParaRPr lang="en-US" sz="2800" b="1" dirty="0"/>
          </a:p>
          <a:p>
            <a:pPr marL="0" indent="0">
              <a:buNone/>
            </a:pPr>
            <a:endParaRPr lang="en-US" altLang="ja-JP"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24</a:t>
            </a:fld>
            <a:endParaRPr lang="en-US" altLang="en-US" dirty="0"/>
          </a:p>
        </p:txBody>
      </p:sp>
    </p:spTree>
    <p:extLst>
      <p:ext uri="{BB962C8B-B14F-4D97-AF65-F5344CB8AC3E}">
        <p14:creationId xmlns:p14="http://schemas.microsoft.com/office/powerpoint/2010/main" val="37186489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457200" y="1719263"/>
            <a:ext cx="8229600" cy="4681537"/>
          </a:xfrm>
        </p:spPr>
        <p:txBody>
          <a:bodyPr/>
          <a:lstStyle/>
          <a:p>
            <a:pPr marL="0" indent="0">
              <a:buNone/>
            </a:pPr>
            <a:r>
              <a:rPr lang="en-US" dirty="0" err="1" smtClean="0"/>
              <a:t>i</a:t>
            </a:r>
            <a:r>
              <a:rPr lang="en-US" dirty="0" smtClean="0"/>
              <a:t> = 5    # </a:t>
            </a:r>
            <a:r>
              <a:rPr lang="en-US" dirty="0" err="1" smtClean="0"/>
              <a:t>int</a:t>
            </a:r>
            <a:r>
              <a:rPr lang="en-US" dirty="0" smtClean="0"/>
              <a:t> literal</a:t>
            </a:r>
          </a:p>
          <a:p>
            <a:pPr marL="0" indent="0">
              <a:buNone/>
            </a:pPr>
            <a:r>
              <a:rPr lang="en-US" sz="2800" b="1" dirty="0" smtClean="0"/>
              <a:t># 101</a:t>
            </a:r>
            <a:endParaRPr lang="en-US" sz="2800" b="1" dirty="0"/>
          </a:p>
          <a:p>
            <a:pPr marL="0" indent="0">
              <a:buNone/>
            </a:pPr>
            <a:r>
              <a:rPr lang="en-US" dirty="0"/>
              <a:t>s</a:t>
            </a:r>
            <a:r>
              <a:rPr lang="en-US" dirty="0" smtClean="0"/>
              <a:t> = </a:t>
            </a:r>
            <a:r>
              <a:rPr lang="en-US" dirty="0" err="1" smtClean="0"/>
              <a:t>chr</a:t>
            </a:r>
            <a:r>
              <a:rPr lang="en-US" dirty="0" smtClean="0"/>
              <a:t>(</a:t>
            </a:r>
            <a:r>
              <a:rPr lang="en-US" dirty="0" err="1" smtClean="0"/>
              <a:t>i</a:t>
            </a:r>
            <a:r>
              <a:rPr lang="en-US" dirty="0" smtClean="0"/>
              <a:t>)</a:t>
            </a:r>
          </a:p>
          <a:p>
            <a:pPr marL="0" indent="0">
              <a:buNone/>
            </a:pPr>
            <a:r>
              <a:rPr lang="en-US" sz="2800" dirty="0" smtClean="0"/>
              <a:t># </a:t>
            </a:r>
            <a:r>
              <a:rPr lang="en-US" sz="2800" b="1" dirty="0" smtClean="0"/>
              <a:t>00000 00000000 00000101</a:t>
            </a:r>
            <a:r>
              <a:rPr lang="en-US" sz="2800" dirty="0" smtClean="0"/>
              <a:t> </a:t>
            </a:r>
          </a:p>
          <a:p>
            <a:pPr marL="0" indent="0">
              <a:buNone/>
            </a:pPr>
            <a:r>
              <a:rPr lang="en-US" sz="2800" dirty="0"/>
              <a:t>s</a:t>
            </a:r>
            <a:r>
              <a:rPr lang="en-US" sz="2800" dirty="0" smtClean="0"/>
              <a:t> = 'a'   # </a:t>
            </a:r>
            <a:r>
              <a:rPr lang="en-US" sz="2800" dirty="0" err="1" smtClean="0"/>
              <a:t>str</a:t>
            </a:r>
            <a:r>
              <a:rPr lang="en-US" sz="2800" dirty="0" smtClean="0"/>
              <a:t> literal</a:t>
            </a:r>
          </a:p>
          <a:p>
            <a:pPr marL="0" indent="0">
              <a:buNone/>
            </a:pPr>
            <a:r>
              <a:rPr lang="en-US" sz="2800" dirty="0"/>
              <a:t># </a:t>
            </a:r>
            <a:r>
              <a:rPr lang="en-US" sz="2800" b="1" dirty="0"/>
              <a:t>00000 00000000 </a:t>
            </a:r>
            <a:r>
              <a:rPr lang="en-US" sz="2800" b="1" dirty="0" smtClean="0"/>
              <a:t>01100001</a:t>
            </a:r>
            <a:r>
              <a:rPr lang="en-US" sz="2800" dirty="0" smtClean="0"/>
              <a:t> </a:t>
            </a:r>
            <a:endParaRPr lang="en-US" sz="2800" dirty="0"/>
          </a:p>
          <a:p>
            <a:pPr marL="0" indent="0">
              <a:buNone/>
            </a:pPr>
            <a:r>
              <a:rPr lang="en-US" sz="2800" dirty="0" err="1" smtClean="0"/>
              <a:t>i</a:t>
            </a:r>
            <a:r>
              <a:rPr lang="en-US" sz="2800" dirty="0" smtClean="0"/>
              <a:t> = </a:t>
            </a:r>
            <a:r>
              <a:rPr lang="en-US" sz="2800" dirty="0" err="1" smtClean="0"/>
              <a:t>ord</a:t>
            </a:r>
            <a:r>
              <a:rPr lang="en-US" sz="2800" dirty="0" smtClean="0"/>
              <a:t>(s)</a:t>
            </a:r>
          </a:p>
          <a:p>
            <a:pPr marL="0" indent="0">
              <a:buNone/>
            </a:pPr>
            <a:r>
              <a:rPr lang="en-US" sz="2800" b="1" dirty="0"/>
              <a:t># </a:t>
            </a:r>
            <a:r>
              <a:rPr lang="en-US" sz="2800" b="1" dirty="0" smtClean="0"/>
              <a:t>1100001</a:t>
            </a:r>
          </a:p>
          <a:p>
            <a:pPr marL="0" indent="0">
              <a:buNone/>
            </a:pPr>
            <a:endParaRPr lang="en-US" sz="2800" b="1" dirty="0"/>
          </a:p>
          <a:p>
            <a:pPr marL="0" indent="0">
              <a:buNone/>
            </a:pPr>
            <a:endParaRPr lang="en-US" sz="2800" dirty="0" smtClean="0"/>
          </a:p>
          <a:p>
            <a:pPr marL="0" indent="0">
              <a:buNone/>
            </a:pPr>
            <a:endParaRPr lang="en-US" sz="2800" dirty="0"/>
          </a:p>
        </p:txBody>
      </p:sp>
      <p:sp>
        <p:nvSpPr>
          <p:cNvPr id="9" name="Title 8"/>
          <p:cNvSpPr>
            <a:spLocks noGrp="1"/>
          </p:cNvSpPr>
          <p:nvPr>
            <p:ph type="title"/>
          </p:nvPr>
        </p:nvSpPr>
        <p:spPr/>
        <p:txBody>
          <a:bodyPr/>
          <a:lstStyle/>
          <a:p>
            <a:r>
              <a:rPr lang="en-US" dirty="0" err="1" smtClean="0"/>
              <a:t>ord</a:t>
            </a:r>
            <a:r>
              <a:rPr lang="en-US" dirty="0" smtClean="0"/>
              <a:t>() and </a:t>
            </a:r>
            <a:r>
              <a:rPr lang="en-US" dirty="0" err="1" smtClean="0"/>
              <a:t>chr</a:t>
            </a:r>
            <a:r>
              <a:rPr lang="en-US" dirty="0" smtClean="0"/>
              <a:t>()</a:t>
            </a:r>
            <a:endParaRPr lang="en-US" dirty="0"/>
          </a:p>
        </p:txBody>
      </p:sp>
      <p:sp>
        <p:nvSpPr>
          <p:cNvPr id="7" name="Footer Placeholder 6"/>
          <p:cNvSpPr>
            <a:spLocks noGrp="1"/>
          </p:cNvSpPr>
          <p:nvPr>
            <p:ph type="ftr" sz="quarter" idx="15"/>
          </p:nvPr>
        </p:nvSpPr>
        <p:spPr>
          <a:xfrm>
            <a:off x="3048000" y="6553200"/>
            <a:ext cx="2895600" cy="457200"/>
          </a:xfrm>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6"/>
          </p:nvPr>
        </p:nvSpPr>
        <p:spPr>
          <a:xfrm>
            <a:off x="6477000" y="6553200"/>
            <a:ext cx="2133600" cy="457200"/>
          </a:xfrm>
        </p:spPr>
        <p:txBody>
          <a:bodyPr/>
          <a:lstStyle/>
          <a:p>
            <a:pPr>
              <a:defRPr/>
            </a:pPr>
            <a:fld id="{55F549F9-A50D-4EE7-BB49-2B165961A0DB}" type="slidenum">
              <a:rPr lang="en-US" altLang="en-US" smtClean="0"/>
              <a:pPr>
                <a:defRPr/>
              </a:pPr>
              <a:t>25</a:t>
            </a:fld>
            <a:endParaRPr lang="en-US" altLang="en-US"/>
          </a:p>
        </p:txBody>
      </p:sp>
      <p:sp>
        <p:nvSpPr>
          <p:cNvPr id="6" name="TextBox 5"/>
          <p:cNvSpPr txBox="1"/>
          <p:nvPr/>
        </p:nvSpPr>
        <p:spPr>
          <a:xfrm>
            <a:off x="4942244" y="6320135"/>
            <a:ext cx="3048000" cy="461665"/>
          </a:xfrm>
          <a:prstGeom prst="rect">
            <a:avLst/>
          </a:prstGeom>
          <a:noFill/>
        </p:spPr>
        <p:txBody>
          <a:bodyPr wrap="square" rtlCol="0">
            <a:spAutoFit/>
          </a:bodyPr>
          <a:lstStyle/>
          <a:p>
            <a:r>
              <a:rPr lang="en-US" sz="2400" dirty="0" smtClean="0"/>
              <a:t>Last class: Slide 28</a:t>
            </a:r>
          </a:p>
        </p:txBody>
      </p:sp>
    </p:spTree>
    <p:extLst>
      <p:ext uri="{BB962C8B-B14F-4D97-AF65-F5344CB8AC3E}">
        <p14:creationId xmlns:p14="http://schemas.microsoft.com/office/powerpoint/2010/main" val="13002387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How bytes are stored in Python</a:t>
            </a:r>
            <a:endParaRPr lang="en-US" dirty="0"/>
          </a:p>
        </p:txBody>
      </p:sp>
      <p:sp>
        <p:nvSpPr>
          <p:cNvPr id="10" name="Content Placeholder 9"/>
          <p:cNvSpPr>
            <a:spLocks noGrp="1"/>
          </p:cNvSpPr>
          <p:nvPr>
            <p:ph idx="1"/>
          </p:nvPr>
        </p:nvSpPr>
        <p:spPr>
          <a:xfrm>
            <a:off x="457200" y="1719262"/>
            <a:ext cx="8229600" cy="4529137"/>
          </a:xfrm>
        </p:spPr>
        <p:txBody>
          <a:bodyPr/>
          <a:lstStyle/>
          <a:p>
            <a:pPr marL="0" indent="0">
              <a:buNone/>
            </a:pPr>
            <a:r>
              <a:rPr lang="en-US" dirty="0" smtClean="0"/>
              <a:t>(Length is also stored)</a:t>
            </a:r>
          </a:p>
          <a:p>
            <a:pPr marL="0" indent="0">
              <a:buNone/>
            </a:pPr>
            <a:r>
              <a:rPr lang="en-US" dirty="0" smtClean="0"/>
              <a:t>s = </a:t>
            </a:r>
            <a:r>
              <a:rPr lang="en-US" dirty="0" err="1" smtClean="0"/>
              <a:t>b'ABC</a:t>
            </a:r>
            <a:r>
              <a:rPr lang="en-US" dirty="0" smtClean="0"/>
              <a:t>'</a:t>
            </a:r>
          </a:p>
          <a:p>
            <a:pPr marL="0" indent="0">
              <a:buNone/>
            </a:pPr>
            <a:r>
              <a:rPr lang="en-US" sz="3200" b="1" dirty="0" smtClean="0"/>
              <a:t>01000001 01000010 01000011</a:t>
            </a:r>
          </a:p>
          <a:p>
            <a:pPr marL="0" indent="0">
              <a:buNone/>
            </a:pPr>
            <a:r>
              <a:rPr lang="en-US" dirty="0"/>
              <a:t>s</a:t>
            </a:r>
            <a:r>
              <a:rPr lang="en-US" dirty="0" smtClean="0"/>
              <a:t> = b'0123'</a:t>
            </a:r>
          </a:p>
          <a:p>
            <a:pPr marL="0" indent="0">
              <a:buNone/>
            </a:pPr>
            <a:r>
              <a:rPr lang="en-US" sz="3200" b="1" dirty="0" smtClean="0"/>
              <a:t>00110000 00110001 00110010 00110011</a:t>
            </a:r>
            <a:endParaRPr lang="en-US" sz="3200" b="1" dirty="0"/>
          </a:p>
          <a:p>
            <a:pPr marL="0" indent="0">
              <a:buNone/>
            </a:pPr>
            <a:r>
              <a:rPr lang="en-US" dirty="0" smtClean="0"/>
              <a:t>s </a:t>
            </a:r>
            <a:r>
              <a:rPr lang="en-US" dirty="0"/>
              <a:t>= </a:t>
            </a:r>
            <a:r>
              <a:rPr lang="en-US" dirty="0" smtClean="0"/>
              <a:t>b'\r\n'</a:t>
            </a:r>
            <a:endParaRPr lang="en-US" dirty="0"/>
          </a:p>
          <a:p>
            <a:pPr marL="0" indent="0">
              <a:buNone/>
            </a:pPr>
            <a:r>
              <a:rPr lang="en-US" sz="3200" b="1" dirty="0" smtClean="0"/>
              <a:t>00001101 00001010 </a:t>
            </a:r>
          </a:p>
          <a:p>
            <a:pPr marL="0" indent="0">
              <a:buNone/>
            </a:pPr>
            <a:endParaRPr lang="en-US" sz="1000" b="1" dirty="0"/>
          </a:p>
          <a:p>
            <a:pPr marL="0" indent="0">
              <a:buNone/>
            </a:pPr>
            <a:endParaRPr lang="en-US" sz="1600" b="1" dirty="0" smtClean="0"/>
          </a:p>
          <a:p>
            <a:pPr marL="0" indent="0">
              <a:buNone/>
            </a:pPr>
            <a:endParaRPr lang="en-US" sz="1600" b="1" dirty="0" smtClean="0"/>
          </a:p>
          <a:p>
            <a:pPr marL="0" indent="0">
              <a:buNone/>
            </a:pPr>
            <a:endParaRPr lang="en-US" sz="1600" b="1"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26</a:t>
            </a:fld>
            <a:endParaRPr lang="en-US" altLang="en-US"/>
          </a:p>
        </p:txBody>
      </p:sp>
    </p:spTree>
    <p:extLst>
      <p:ext uri="{BB962C8B-B14F-4D97-AF65-F5344CB8AC3E}">
        <p14:creationId xmlns:p14="http://schemas.microsoft.com/office/powerpoint/2010/main" val="37399789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Arbitrary byte literals</a:t>
            </a:r>
            <a:endParaRPr lang="en-US" dirty="0"/>
          </a:p>
        </p:txBody>
      </p:sp>
      <p:sp>
        <p:nvSpPr>
          <p:cNvPr id="3" name="Content Placeholder 2"/>
          <p:cNvSpPr>
            <a:spLocks noGrp="1"/>
          </p:cNvSpPr>
          <p:nvPr>
            <p:ph idx="1"/>
          </p:nvPr>
        </p:nvSpPr>
        <p:spPr/>
        <p:txBody>
          <a:bodyPr/>
          <a:lstStyle/>
          <a:p>
            <a:pPr marL="0" indent="0">
              <a:buNone/>
            </a:pPr>
            <a:r>
              <a:rPr lang="en-US" dirty="0" smtClean="0"/>
              <a:t>5 = 0x05</a:t>
            </a:r>
          </a:p>
          <a:p>
            <a:pPr marL="0" indent="0">
              <a:buNone/>
            </a:pPr>
            <a:r>
              <a:rPr lang="en-US" dirty="0" smtClean="0"/>
              <a:t>b'\x05'</a:t>
            </a:r>
          </a:p>
          <a:p>
            <a:pPr marL="0" indent="0">
              <a:buNone/>
            </a:pPr>
            <a:r>
              <a:rPr lang="en-US" b="1" dirty="0" smtClean="0"/>
              <a:t># 0000 0101</a:t>
            </a:r>
          </a:p>
          <a:p>
            <a:pPr marL="0" indent="0">
              <a:buNone/>
            </a:pPr>
            <a:r>
              <a:rPr lang="en-US" dirty="0" smtClean="0"/>
              <a:t>14 = 0x0e</a:t>
            </a:r>
          </a:p>
          <a:p>
            <a:pPr marL="0" indent="0">
              <a:buNone/>
            </a:pPr>
            <a:r>
              <a:rPr lang="en-US" dirty="0" smtClean="0"/>
              <a:t>b'\x0e'</a:t>
            </a:r>
          </a:p>
          <a:p>
            <a:pPr marL="0" indent="0">
              <a:buNone/>
            </a:pPr>
            <a:r>
              <a:rPr lang="en-US" b="1" dirty="0" smtClean="0"/>
              <a:t># 0000 1110</a:t>
            </a:r>
          </a:p>
          <a:p>
            <a:pPr marL="0" indent="0">
              <a:buNone/>
            </a:pPr>
            <a:r>
              <a:rPr lang="en-US" dirty="0" smtClean="0"/>
              <a:t>100 = 0b110 0100 = 0x64</a:t>
            </a:r>
          </a:p>
          <a:p>
            <a:pPr marL="0" indent="0">
              <a:buNone/>
            </a:pPr>
            <a:r>
              <a:rPr lang="en-US" dirty="0" smtClean="0"/>
              <a:t>b'\x64'</a:t>
            </a:r>
          </a:p>
          <a:p>
            <a:pPr marL="0" indent="0">
              <a:buNone/>
            </a:pPr>
            <a:r>
              <a:rPr lang="en-US" b="1" dirty="0" smtClean="0"/>
              <a:t># 0110 0100</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27</a:t>
            </a:fld>
            <a:endParaRPr lang="en-US" altLang="en-US" dirty="0"/>
          </a:p>
        </p:txBody>
      </p:sp>
    </p:spTree>
    <p:extLst>
      <p:ext uri="{BB962C8B-B14F-4D97-AF65-F5344CB8AC3E}">
        <p14:creationId xmlns:p14="http://schemas.microsoft.com/office/powerpoint/2010/main" val="3381855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bytes can be sliced like strings</a:t>
            </a:r>
            <a:endParaRPr lang="en-US" dirty="0"/>
          </a:p>
        </p:txBody>
      </p:sp>
      <p:sp>
        <p:nvSpPr>
          <p:cNvPr id="3" name="Content Placeholder 2"/>
          <p:cNvSpPr>
            <a:spLocks noGrp="1"/>
          </p:cNvSpPr>
          <p:nvPr>
            <p:ph idx="1"/>
          </p:nvPr>
        </p:nvSpPr>
        <p:spPr/>
        <p:txBody>
          <a:bodyPr/>
          <a:lstStyle/>
          <a:p>
            <a:pPr marL="0" indent="0">
              <a:buNone/>
            </a:pPr>
            <a:r>
              <a:rPr lang="en-US" dirty="0" smtClean="0"/>
              <a:t>b = </a:t>
            </a:r>
            <a:r>
              <a:rPr lang="en-US" dirty="0" err="1" smtClean="0"/>
              <a:t>b'ABC</a:t>
            </a:r>
            <a:r>
              <a:rPr lang="en-US" dirty="0" smtClean="0"/>
              <a:t>'</a:t>
            </a:r>
          </a:p>
          <a:p>
            <a:pPr marL="0" indent="0">
              <a:buNone/>
            </a:pPr>
            <a:r>
              <a:rPr lang="en-US" dirty="0" smtClean="0"/>
              <a:t># 01000001 01000010 01000011</a:t>
            </a:r>
          </a:p>
          <a:p>
            <a:pPr marL="0" indent="0">
              <a:buNone/>
            </a:pPr>
            <a:r>
              <a:rPr lang="en-US" dirty="0" smtClean="0"/>
              <a:t>b[1:3]</a:t>
            </a:r>
          </a:p>
          <a:p>
            <a:pPr marL="0" indent="0">
              <a:buNone/>
            </a:pPr>
            <a:r>
              <a:rPr lang="en-US" dirty="0" smtClean="0"/>
              <a:t># </a:t>
            </a:r>
            <a:r>
              <a:rPr lang="en-US" dirty="0"/>
              <a:t>01000010 </a:t>
            </a:r>
            <a:r>
              <a:rPr lang="en-US" dirty="0" smtClean="0"/>
              <a:t>01000011</a:t>
            </a:r>
          </a:p>
          <a:p>
            <a:pPr marL="0" indent="0">
              <a:buNone/>
            </a:pPr>
            <a:r>
              <a:rPr lang="en-US" dirty="0" smtClean="0"/>
              <a:t># </a:t>
            </a:r>
            <a:r>
              <a:rPr lang="en-US" dirty="0" err="1" smtClean="0"/>
              <a:t>b'BC</a:t>
            </a:r>
            <a:r>
              <a:rPr lang="en-US" dirty="0" smtClean="0"/>
              <a:t>'</a:t>
            </a:r>
          </a:p>
          <a:p>
            <a:pPr marL="0" indent="0">
              <a:buNone/>
            </a:pPr>
            <a:r>
              <a:rPr lang="en-US" b="1" dirty="0" smtClean="0"/>
              <a:t>But not indexed like strings!</a:t>
            </a:r>
          </a:p>
          <a:p>
            <a:pPr marL="0" indent="0">
              <a:buNone/>
            </a:pPr>
            <a:r>
              <a:rPr lang="en-US" dirty="0" smtClean="0"/>
              <a:t>b[0]</a:t>
            </a:r>
          </a:p>
          <a:p>
            <a:pPr marL="0" indent="0">
              <a:buNone/>
            </a:pPr>
            <a:r>
              <a:rPr lang="en-US" dirty="0" smtClean="0"/>
              <a:t># ….000000000001000001</a:t>
            </a:r>
          </a:p>
          <a:p>
            <a:pPr marL="0" indent="0">
              <a:buNone/>
            </a:pPr>
            <a:r>
              <a:rPr lang="en-US" dirty="0" smtClean="0"/>
              <a:t># 65 (an integer)</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28</a:t>
            </a:fld>
            <a:endParaRPr lang="en-US" altLang="en-US" dirty="0"/>
          </a:p>
        </p:txBody>
      </p:sp>
    </p:spTree>
    <p:extLst>
      <p:ext uri="{BB962C8B-B14F-4D97-AF65-F5344CB8AC3E}">
        <p14:creationId xmlns:p14="http://schemas.microsoft.com/office/powerpoint/2010/main" val="15854541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Converting between strings and bytes</a:t>
            </a:r>
            <a:endParaRPr lang="en-US" dirty="0"/>
          </a:p>
        </p:txBody>
      </p:sp>
      <p:sp>
        <p:nvSpPr>
          <p:cNvPr id="3" name="Content Placeholder 2"/>
          <p:cNvSpPr>
            <a:spLocks noGrp="1"/>
          </p:cNvSpPr>
          <p:nvPr>
            <p:ph idx="1"/>
          </p:nvPr>
        </p:nvSpPr>
        <p:spPr/>
        <p:txBody>
          <a:bodyPr/>
          <a:lstStyle/>
          <a:p>
            <a:pPr marL="0" indent="0">
              <a:buNone/>
            </a:pPr>
            <a:r>
              <a:rPr lang="en-US" dirty="0" smtClean="0"/>
              <a:t># Use UTF-8 for the byte string</a:t>
            </a:r>
          </a:p>
          <a:p>
            <a:pPr marL="0" indent="0">
              <a:buNone/>
            </a:pPr>
            <a:r>
              <a:rPr lang="en-US" dirty="0" smtClean="0"/>
              <a:t># If a non-ASCII characters is used in s,</a:t>
            </a:r>
          </a:p>
          <a:p>
            <a:pPr marL="0" indent="0">
              <a:buNone/>
            </a:pPr>
            <a:r>
              <a:rPr lang="en-US" dirty="0" smtClean="0"/>
              <a:t># multiple bytes in b will replace it.</a:t>
            </a:r>
          </a:p>
          <a:p>
            <a:pPr marL="0" indent="0">
              <a:buNone/>
            </a:pPr>
            <a:r>
              <a:rPr lang="en-US" dirty="0" smtClean="0"/>
              <a:t>s = </a:t>
            </a:r>
            <a:r>
              <a:rPr lang="en-US" dirty="0" err="1" smtClean="0"/>
              <a:t>bytes.decode</a:t>
            </a:r>
            <a:r>
              <a:rPr lang="en-US" dirty="0" smtClean="0"/>
              <a:t>(b)</a:t>
            </a:r>
          </a:p>
          <a:p>
            <a:pPr marL="0" indent="0">
              <a:buNone/>
            </a:pPr>
            <a:r>
              <a:rPr lang="en-US" dirty="0" smtClean="0"/>
              <a:t>b = </a:t>
            </a:r>
            <a:r>
              <a:rPr lang="en-US" dirty="0" err="1" smtClean="0"/>
              <a:t>s.encode</a:t>
            </a:r>
            <a:r>
              <a:rPr lang="en-US" dirty="0" smtClean="0"/>
              <a:t>()</a:t>
            </a:r>
          </a:p>
          <a:p>
            <a:pPr marL="0" indent="0">
              <a:buNone/>
            </a:pPr>
            <a:r>
              <a:rPr lang="en-US" dirty="0" smtClean="0"/>
              <a:t># Use ASCII for the byte string</a:t>
            </a:r>
          </a:p>
          <a:p>
            <a:pPr marL="0" indent="0">
              <a:buNone/>
            </a:pPr>
            <a:r>
              <a:rPr lang="en-US" dirty="0" smtClean="0"/>
              <a:t># Only ASCII characters can be used in s</a:t>
            </a:r>
          </a:p>
          <a:p>
            <a:pPr marL="0" indent="0">
              <a:buNone/>
            </a:pPr>
            <a:r>
              <a:rPr lang="en-US" dirty="0" smtClean="0"/>
              <a:t>s </a:t>
            </a:r>
            <a:r>
              <a:rPr lang="en-US" dirty="0"/>
              <a:t>= </a:t>
            </a:r>
            <a:r>
              <a:rPr lang="en-US" dirty="0" err="1" smtClean="0"/>
              <a:t>bytes.decode</a:t>
            </a:r>
            <a:r>
              <a:rPr lang="en-US" dirty="0" smtClean="0"/>
              <a:t>(</a:t>
            </a:r>
            <a:r>
              <a:rPr lang="en-US" dirty="0" err="1" smtClean="0"/>
              <a:t>b,'ASCII</a:t>
            </a:r>
            <a:r>
              <a:rPr lang="en-US" dirty="0" smtClean="0"/>
              <a:t>')</a:t>
            </a:r>
            <a:endParaRPr lang="en-US" dirty="0"/>
          </a:p>
          <a:p>
            <a:pPr marL="0" indent="0">
              <a:buNone/>
            </a:pPr>
            <a:r>
              <a:rPr lang="en-US" dirty="0"/>
              <a:t>b = </a:t>
            </a:r>
            <a:r>
              <a:rPr lang="en-US" dirty="0" err="1"/>
              <a:t>s.encode</a:t>
            </a:r>
            <a:r>
              <a:rPr lang="en-US" dirty="0" smtClean="0"/>
              <a:t>('ASCII')</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err="1"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29</a:t>
            </a:fld>
            <a:endParaRPr lang="en-US" altLang="en-US" dirty="0"/>
          </a:p>
        </p:txBody>
      </p:sp>
    </p:spTree>
    <p:extLst>
      <p:ext uri="{BB962C8B-B14F-4D97-AF65-F5344CB8AC3E}">
        <p14:creationId xmlns:p14="http://schemas.microsoft.com/office/powerpoint/2010/main" val="1380502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Python</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a:t>scores = list()</a:t>
            </a:r>
            <a:br>
              <a:rPr lang="en-US" dirty="0"/>
            </a:br>
            <a:r>
              <a:rPr lang="en-US" b="1" dirty="0"/>
              <a:t>OR</a:t>
            </a:r>
            <a:r>
              <a:rPr lang="en-US" dirty="0"/>
              <a:t> scores = []</a:t>
            </a:r>
          </a:p>
          <a:p>
            <a:pPr marL="0" indent="0">
              <a:buNone/>
            </a:pPr>
            <a:r>
              <a:rPr lang="en-US" dirty="0" err="1" smtClean="0"/>
              <a:t>scores.append</a:t>
            </a:r>
            <a:r>
              <a:rPr lang="en-US" dirty="0" smtClean="0"/>
              <a:t>(1)</a:t>
            </a:r>
          </a:p>
          <a:p>
            <a:pPr marL="0" indent="0">
              <a:buNone/>
            </a:pPr>
            <a:r>
              <a:rPr lang="en-US" dirty="0" err="1" smtClean="0"/>
              <a:t>my_list</a:t>
            </a:r>
            <a:r>
              <a:rPr lang="en-US" dirty="0" smtClean="0"/>
              <a:t> = [1, 'hi', 5.0]</a:t>
            </a:r>
          </a:p>
          <a:p>
            <a:pPr marL="0" indent="0">
              <a:buNone/>
            </a:pPr>
            <a:r>
              <a:rPr lang="en-US" dirty="0" err="1" smtClean="0"/>
              <a:t>my_tuple</a:t>
            </a:r>
            <a:r>
              <a:rPr lang="en-US" dirty="0" smtClean="0"/>
              <a:t> = (1,'hi',5.0)</a:t>
            </a:r>
          </a:p>
          <a:p>
            <a:pPr marL="0" indent="0">
              <a:buNone/>
            </a:pPr>
            <a:r>
              <a:rPr lang="en-US" dirty="0"/>
              <a:t># tuples are </a:t>
            </a:r>
            <a:r>
              <a:rPr lang="en-US" dirty="0" smtClean="0"/>
              <a:t>immutable</a:t>
            </a:r>
          </a:p>
          <a:p>
            <a:pPr marL="0" indent="0">
              <a:buNone/>
            </a:pPr>
            <a:r>
              <a:rPr lang="en-US" dirty="0" smtClean="0"/>
              <a:t># can't append</a:t>
            </a:r>
            <a:endParaRPr lang="en-US" dirty="0"/>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p:txBody>
          <a:bodyPr/>
          <a:lstStyle/>
          <a:p>
            <a:pPr marL="0" indent="0">
              <a:buNone/>
            </a:pPr>
            <a:r>
              <a:rPr lang="en-US" dirty="0" err="1"/>
              <a:t>ArrayList</a:t>
            </a:r>
            <a:r>
              <a:rPr lang="en-US" dirty="0"/>
              <a:t> scores = new </a:t>
            </a:r>
            <a:r>
              <a:rPr lang="en-US" dirty="0" smtClean="0"/>
              <a:t/>
            </a:r>
            <a:br>
              <a:rPr lang="en-US" dirty="0" smtClean="0"/>
            </a:br>
            <a:r>
              <a:rPr lang="en-US" dirty="0" smtClean="0"/>
              <a:t>            </a:t>
            </a:r>
            <a:r>
              <a:rPr lang="en-US" dirty="0" err="1" smtClean="0"/>
              <a:t>ArrayList</a:t>
            </a:r>
            <a:r>
              <a:rPr lang="en-US" dirty="0" smtClean="0"/>
              <a:t>&lt;Integer</a:t>
            </a:r>
            <a:r>
              <a:rPr lang="en-US" dirty="0"/>
              <a:t>&gt;();</a:t>
            </a:r>
          </a:p>
          <a:p>
            <a:pPr marL="0" indent="0">
              <a:buNone/>
            </a:pPr>
            <a:r>
              <a:rPr lang="en-US" dirty="0" err="1" smtClean="0"/>
              <a:t>scores.add</a:t>
            </a:r>
            <a:r>
              <a:rPr lang="en-US" dirty="0" smtClean="0"/>
              <a:t>(1)</a:t>
            </a:r>
          </a:p>
          <a:p>
            <a:pPr marL="0" indent="0">
              <a:buNone/>
            </a:pPr>
            <a:endParaRPr lang="en-US" dirty="0" smtClean="0"/>
          </a:p>
          <a:p>
            <a:pPr marL="0" indent="0">
              <a:buNone/>
            </a:pPr>
            <a:r>
              <a:rPr lang="en-US" dirty="0" smtClean="0"/>
              <a:t>// No tuples in Java, but </a:t>
            </a:r>
          </a:p>
          <a:p>
            <a:pPr marL="0" indent="0">
              <a:buNone/>
            </a:pPr>
            <a:r>
              <a:rPr lang="en-US" dirty="0" smtClean="0"/>
              <a:t>// available in Guava…</a:t>
            </a:r>
          </a:p>
          <a:p>
            <a:pPr marL="0" indent="0">
              <a:buNone/>
            </a:pPr>
            <a:r>
              <a:rPr lang="en-US" dirty="0" smtClean="0"/>
              <a:t>// "</a:t>
            </a:r>
            <a:r>
              <a:rPr lang="en-US" dirty="0" err="1" smtClean="0"/>
              <a:t>ImmutableList</a:t>
            </a:r>
            <a:r>
              <a:rPr lang="en-US" dirty="0" smtClean="0"/>
              <a:t>"</a:t>
            </a:r>
          </a:p>
          <a:p>
            <a:pPr marL="0" indent="0">
              <a:buNone/>
            </a:pPr>
            <a:endParaRPr lang="en-US" dirty="0"/>
          </a:p>
        </p:txBody>
      </p:sp>
      <p:sp>
        <p:nvSpPr>
          <p:cNvPr id="7" name="Footer Placeholder 6"/>
          <p:cNvSpPr>
            <a:spLocks noGrp="1"/>
          </p:cNvSpPr>
          <p:nvPr>
            <p:ph type="ftr" sz="quarter" idx="11"/>
          </p:nvPr>
        </p:nvSpPr>
        <p:spPr/>
        <p:txBody>
          <a:bodyPr/>
          <a:lstStyle/>
          <a:p>
            <a:pPr>
              <a:defRPr/>
            </a:pPr>
            <a:r>
              <a:rPr lang="en-US" altLang="en-US" dirty="0" smtClean="0"/>
              <a:t>SE-2811</a:t>
            </a:r>
          </a:p>
          <a:p>
            <a:pPr>
              <a:defRPr/>
            </a:pPr>
            <a:r>
              <a:rPr lang="en-US" altLang="en-US" dirty="0"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3</a:t>
            </a:fld>
            <a:endParaRPr lang="en-US" altLang="en-US"/>
          </a:p>
        </p:txBody>
      </p:sp>
      <p:sp>
        <p:nvSpPr>
          <p:cNvPr id="9" name="Cloud 8"/>
          <p:cNvSpPr/>
          <p:nvPr/>
        </p:nvSpPr>
        <p:spPr bwMode="auto">
          <a:xfrm>
            <a:off x="2625811" y="2193325"/>
            <a:ext cx="1981200" cy="1031789"/>
          </a:xfrm>
          <a:prstGeom prst="cloud">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Note implied first argument "self" </a:t>
            </a:r>
          </a:p>
        </p:txBody>
      </p:sp>
      <p:cxnSp>
        <p:nvCxnSpPr>
          <p:cNvPr id="11" name="Straight Arrow Connector 10"/>
          <p:cNvCxnSpPr/>
          <p:nvPr/>
        </p:nvCxnSpPr>
        <p:spPr bwMode="auto">
          <a:xfrm flipH="1">
            <a:off x="1371600" y="2895600"/>
            <a:ext cx="1254212" cy="164757"/>
          </a:xfrm>
          <a:prstGeom prst="straightConnector1">
            <a:avLst/>
          </a:prstGeom>
          <a:solidFill>
            <a:schemeClr val="accent1"/>
          </a:solidFill>
          <a:ln w="9525" cap="flat" cmpd="sng" algn="ctr">
            <a:solidFill>
              <a:schemeClr val="tx1"/>
            </a:solidFill>
            <a:prstDash val="solid"/>
            <a:miter lim="800000"/>
            <a:headEnd type="none" w="med" len="med"/>
            <a:tailEnd type="arrow"/>
          </a:ln>
          <a:effectLst/>
        </p:spPr>
      </p:cxnSp>
    </p:spTree>
    <p:extLst>
      <p:ext uri="{BB962C8B-B14F-4D97-AF65-F5344CB8AC3E}">
        <p14:creationId xmlns:p14="http://schemas.microsoft.com/office/powerpoint/2010/main" val="31828363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smtClean="0"/>
              <a:t>int</a:t>
            </a:r>
            <a:r>
              <a:rPr lang="en-US" dirty="0" smtClean="0"/>
              <a:t>() and </a:t>
            </a:r>
            <a:r>
              <a:rPr lang="en-US" dirty="0" err="1" smtClean="0"/>
              <a:t>str</a:t>
            </a:r>
            <a:r>
              <a:rPr lang="en-US" dirty="0" smtClean="0"/>
              <a:t>()</a:t>
            </a:r>
            <a:endParaRPr lang="en-US" dirty="0"/>
          </a:p>
        </p:txBody>
      </p:sp>
      <p:sp>
        <p:nvSpPr>
          <p:cNvPr id="9" name="Content Placeholder 8"/>
          <p:cNvSpPr>
            <a:spLocks noGrp="1"/>
          </p:cNvSpPr>
          <p:nvPr>
            <p:ph idx="1"/>
          </p:nvPr>
        </p:nvSpPr>
        <p:spPr>
          <a:xfrm>
            <a:off x="457200" y="1989138"/>
            <a:ext cx="8229600" cy="4411662"/>
          </a:xfrm>
        </p:spPr>
        <p:txBody>
          <a:bodyPr/>
          <a:lstStyle/>
          <a:p>
            <a:pPr marL="0" indent="0">
              <a:buNone/>
            </a:pPr>
            <a:r>
              <a:rPr lang="en-US" dirty="0"/>
              <a:t>s = </a:t>
            </a:r>
            <a:r>
              <a:rPr lang="en-US" dirty="0" smtClean="0"/>
              <a:t>b'1234'</a:t>
            </a:r>
            <a:endParaRPr lang="en-US" dirty="0"/>
          </a:p>
          <a:p>
            <a:pPr marL="0" indent="0">
              <a:buNone/>
            </a:pPr>
            <a:r>
              <a:rPr lang="en-US" sz="3200" b="1" dirty="0" smtClean="0"/>
              <a:t># 00000 </a:t>
            </a:r>
            <a:r>
              <a:rPr lang="en-US" sz="3200" b="1" dirty="0"/>
              <a:t>00000000 00110001 </a:t>
            </a:r>
          </a:p>
          <a:p>
            <a:pPr marL="0" indent="0">
              <a:buNone/>
            </a:pPr>
            <a:r>
              <a:rPr lang="en-US" sz="3200" b="1" dirty="0"/>
              <a:t># </a:t>
            </a:r>
            <a:r>
              <a:rPr lang="en-US" sz="3200" b="1" dirty="0" smtClean="0"/>
              <a:t>00000 </a:t>
            </a:r>
            <a:r>
              <a:rPr lang="en-US" sz="3200" b="1" dirty="0"/>
              <a:t>00000000 00110010 </a:t>
            </a:r>
          </a:p>
          <a:p>
            <a:pPr marL="0" indent="0">
              <a:buNone/>
            </a:pPr>
            <a:r>
              <a:rPr lang="en-US" sz="3200" b="1" dirty="0"/>
              <a:t># </a:t>
            </a:r>
            <a:r>
              <a:rPr lang="en-US" sz="3200" b="1" dirty="0" smtClean="0"/>
              <a:t>00000 </a:t>
            </a:r>
            <a:r>
              <a:rPr lang="en-US" sz="3200" b="1" dirty="0"/>
              <a:t>00000000 00110011</a:t>
            </a:r>
          </a:p>
          <a:p>
            <a:pPr marL="0" indent="0">
              <a:buNone/>
            </a:pPr>
            <a:r>
              <a:rPr lang="en-US" sz="3200" b="1" dirty="0"/>
              <a:t># </a:t>
            </a:r>
            <a:r>
              <a:rPr lang="en-US" sz="3200" b="1" dirty="0" smtClean="0"/>
              <a:t>00000 </a:t>
            </a:r>
            <a:r>
              <a:rPr lang="en-US" sz="3200" b="1" dirty="0"/>
              <a:t>00000000 00110100</a:t>
            </a:r>
          </a:p>
          <a:p>
            <a:pPr marL="0" indent="0">
              <a:buNone/>
            </a:pPr>
            <a:r>
              <a:rPr lang="en-US" dirty="0"/>
              <a:t>i</a:t>
            </a:r>
            <a:r>
              <a:rPr lang="en-US" dirty="0" smtClean="0"/>
              <a:t> </a:t>
            </a:r>
            <a:r>
              <a:rPr lang="en-US" dirty="0"/>
              <a:t>= </a:t>
            </a:r>
            <a:r>
              <a:rPr lang="en-US" dirty="0" err="1" smtClean="0"/>
              <a:t>int</a:t>
            </a:r>
            <a:r>
              <a:rPr lang="en-US" dirty="0" smtClean="0"/>
              <a:t>(s)</a:t>
            </a:r>
            <a:endParaRPr lang="en-US" dirty="0"/>
          </a:p>
          <a:p>
            <a:pPr marL="0" indent="0">
              <a:buNone/>
            </a:pPr>
            <a:r>
              <a:rPr lang="en-US" sz="3200" b="1" dirty="0"/>
              <a:t># </a:t>
            </a:r>
            <a:r>
              <a:rPr lang="en-US" sz="3200" b="1" dirty="0" smtClean="0"/>
              <a:t>10011010010</a:t>
            </a:r>
            <a:endParaRPr lang="en-US" sz="3200" b="1"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6" name="Slide Number Placeholder 5"/>
          <p:cNvSpPr>
            <a:spLocks noGrp="1"/>
          </p:cNvSpPr>
          <p:nvPr>
            <p:ph type="sldNum" sz="quarter" idx="12"/>
          </p:nvPr>
        </p:nvSpPr>
        <p:spPr/>
        <p:txBody>
          <a:bodyPr/>
          <a:lstStyle/>
          <a:p>
            <a:pPr>
              <a:defRPr/>
            </a:pPr>
            <a:fld id="{EFCFE5EE-A509-49E6-A5D7-7FDEAE1D54D0}" type="slidenum">
              <a:rPr lang="en-US" altLang="en-US" smtClean="0"/>
              <a:pPr>
                <a:defRPr/>
              </a:pPr>
              <a:t>30</a:t>
            </a:fld>
            <a:endParaRPr lang="en-US" altLang="en-US" dirty="0"/>
          </a:p>
        </p:txBody>
      </p:sp>
    </p:spTree>
    <p:extLst>
      <p:ext uri="{BB962C8B-B14F-4D97-AF65-F5344CB8AC3E}">
        <p14:creationId xmlns:p14="http://schemas.microsoft.com/office/powerpoint/2010/main" val="25627100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smtClean="0"/>
              <a:t>int</a:t>
            </a:r>
            <a:r>
              <a:rPr lang="en-US" dirty="0" smtClean="0"/>
              <a:t>() and </a:t>
            </a:r>
            <a:r>
              <a:rPr lang="en-US" dirty="0" err="1" smtClean="0"/>
              <a:t>str</a:t>
            </a:r>
            <a:r>
              <a:rPr lang="en-US" dirty="0" smtClean="0"/>
              <a:t>()</a:t>
            </a:r>
            <a:endParaRPr lang="en-US" dirty="0"/>
          </a:p>
        </p:txBody>
      </p:sp>
      <p:sp>
        <p:nvSpPr>
          <p:cNvPr id="9" name="Content Placeholder 8"/>
          <p:cNvSpPr>
            <a:spLocks noGrp="1"/>
          </p:cNvSpPr>
          <p:nvPr>
            <p:ph idx="1"/>
          </p:nvPr>
        </p:nvSpPr>
        <p:spPr>
          <a:xfrm>
            <a:off x="457200" y="1989138"/>
            <a:ext cx="8229600" cy="4411662"/>
          </a:xfrm>
        </p:spPr>
        <p:txBody>
          <a:bodyPr/>
          <a:lstStyle/>
          <a:p>
            <a:pPr marL="0" indent="0">
              <a:buNone/>
            </a:pPr>
            <a:r>
              <a:rPr lang="en-US" sz="2800" dirty="0" err="1"/>
              <a:t>i</a:t>
            </a:r>
            <a:r>
              <a:rPr lang="en-US" sz="2800" dirty="0"/>
              <a:t> = 999</a:t>
            </a:r>
          </a:p>
          <a:p>
            <a:pPr marL="0" indent="0">
              <a:buNone/>
            </a:pPr>
            <a:r>
              <a:rPr lang="en-US" sz="2800" b="1" dirty="0"/>
              <a:t># </a:t>
            </a:r>
            <a:r>
              <a:rPr lang="en-US" sz="2800" b="1" dirty="0" smtClean="0"/>
              <a:t>11 11100111</a:t>
            </a:r>
            <a:endParaRPr lang="en-US" sz="2800" dirty="0"/>
          </a:p>
          <a:p>
            <a:pPr marL="0" indent="0">
              <a:buNone/>
            </a:pPr>
            <a:r>
              <a:rPr lang="en-US" sz="2800" dirty="0"/>
              <a:t>s = </a:t>
            </a:r>
            <a:r>
              <a:rPr lang="en-US" sz="2800" dirty="0" err="1"/>
              <a:t>str</a:t>
            </a:r>
            <a:r>
              <a:rPr lang="en-US" sz="2800" dirty="0"/>
              <a:t>(</a:t>
            </a:r>
            <a:r>
              <a:rPr lang="en-US" sz="2800" dirty="0" err="1"/>
              <a:t>i</a:t>
            </a:r>
            <a:r>
              <a:rPr lang="en-US" sz="2800" dirty="0"/>
              <a:t>)</a:t>
            </a:r>
          </a:p>
          <a:p>
            <a:pPr marL="0" indent="0">
              <a:buNone/>
            </a:pPr>
            <a:r>
              <a:rPr lang="en-US" sz="2800" b="1" dirty="0"/>
              <a:t># 00000 00000000 </a:t>
            </a:r>
            <a:r>
              <a:rPr lang="en-US" sz="2800" b="1" dirty="0" smtClean="0"/>
              <a:t>00111001 </a:t>
            </a:r>
          </a:p>
          <a:p>
            <a:pPr marL="0" indent="0">
              <a:buNone/>
            </a:pPr>
            <a:r>
              <a:rPr lang="en-US" sz="2800" b="1" dirty="0" smtClean="0"/>
              <a:t># </a:t>
            </a:r>
            <a:r>
              <a:rPr lang="en-US" sz="2800" b="1" dirty="0"/>
              <a:t>00000 00000000 </a:t>
            </a:r>
            <a:r>
              <a:rPr lang="en-US" sz="2800" b="1" dirty="0" smtClean="0"/>
              <a:t>00111001 </a:t>
            </a:r>
          </a:p>
          <a:p>
            <a:pPr marL="0" indent="0">
              <a:buNone/>
            </a:pPr>
            <a:r>
              <a:rPr lang="en-US" sz="2800" b="1" dirty="0" smtClean="0"/>
              <a:t># </a:t>
            </a:r>
            <a:r>
              <a:rPr lang="en-US" sz="2800" b="1" dirty="0"/>
              <a:t>00000 00000000 </a:t>
            </a:r>
            <a:r>
              <a:rPr lang="en-US" sz="2800" b="1" dirty="0" smtClean="0"/>
              <a:t>00111001 </a:t>
            </a:r>
            <a:endParaRPr lang="en-US" sz="2800"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6" name="Slide Number Placeholder 5"/>
          <p:cNvSpPr>
            <a:spLocks noGrp="1"/>
          </p:cNvSpPr>
          <p:nvPr>
            <p:ph type="sldNum" sz="quarter" idx="12"/>
          </p:nvPr>
        </p:nvSpPr>
        <p:spPr/>
        <p:txBody>
          <a:bodyPr/>
          <a:lstStyle/>
          <a:p>
            <a:pPr>
              <a:defRPr/>
            </a:pPr>
            <a:fld id="{EFCFE5EE-A509-49E6-A5D7-7FDEAE1D54D0}" type="slidenum">
              <a:rPr lang="en-US" altLang="en-US" smtClean="0"/>
              <a:pPr>
                <a:defRPr/>
              </a:pPr>
              <a:t>31</a:t>
            </a:fld>
            <a:endParaRPr lang="en-US" altLang="en-US" dirty="0"/>
          </a:p>
        </p:txBody>
      </p:sp>
    </p:spTree>
    <p:extLst>
      <p:ext uri="{BB962C8B-B14F-4D97-AF65-F5344CB8AC3E}">
        <p14:creationId xmlns:p14="http://schemas.microsoft.com/office/powerpoint/2010/main" val="31036690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err="1" smtClean="0"/>
              <a:t>int</a:t>
            </a:r>
            <a:r>
              <a:rPr lang="en-US" dirty="0" smtClean="0"/>
              <a:t>(…,16)</a:t>
            </a:r>
            <a:endParaRPr lang="en-US" dirty="0"/>
          </a:p>
        </p:txBody>
      </p:sp>
      <p:sp>
        <p:nvSpPr>
          <p:cNvPr id="9" name="Content Placeholder 8"/>
          <p:cNvSpPr>
            <a:spLocks noGrp="1"/>
          </p:cNvSpPr>
          <p:nvPr>
            <p:ph idx="1"/>
          </p:nvPr>
        </p:nvSpPr>
        <p:spPr/>
        <p:txBody>
          <a:bodyPr/>
          <a:lstStyle/>
          <a:p>
            <a:pPr marL="0" indent="0">
              <a:buNone/>
            </a:pPr>
            <a:r>
              <a:rPr lang="en-US" sz="3200" dirty="0"/>
              <a:t>s = </a:t>
            </a:r>
            <a:r>
              <a:rPr lang="en-US" sz="3200" dirty="0" smtClean="0"/>
              <a:t>'1AFF'</a:t>
            </a:r>
            <a:endParaRPr lang="en-US" sz="3200" dirty="0"/>
          </a:p>
          <a:p>
            <a:pPr marL="0" indent="0">
              <a:buNone/>
            </a:pPr>
            <a:r>
              <a:rPr lang="en-US" sz="3200" b="1" dirty="0"/>
              <a:t># 00000 00000000 00110001 </a:t>
            </a:r>
            <a:endParaRPr lang="en-US" sz="3200" b="1" dirty="0" smtClean="0"/>
          </a:p>
          <a:p>
            <a:pPr marL="0" indent="0">
              <a:buNone/>
            </a:pPr>
            <a:r>
              <a:rPr lang="en-US" sz="3200" b="1" dirty="0" smtClean="0"/>
              <a:t># </a:t>
            </a:r>
            <a:r>
              <a:rPr lang="en-US" sz="3200" b="1" dirty="0"/>
              <a:t>00000 00000000 01000001 </a:t>
            </a:r>
            <a:endParaRPr lang="en-US" sz="3200" b="1" dirty="0" smtClean="0"/>
          </a:p>
          <a:p>
            <a:pPr marL="0" indent="0">
              <a:buNone/>
            </a:pPr>
            <a:r>
              <a:rPr lang="en-US" sz="3200" b="1" dirty="0" smtClean="0"/>
              <a:t># </a:t>
            </a:r>
            <a:r>
              <a:rPr lang="en-US" sz="3200" b="1" dirty="0"/>
              <a:t>00000 00000000 01000110 </a:t>
            </a:r>
            <a:endParaRPr lang="en-US" sz="3200" b="1" dirty="0" smtClean="0"/>
          </a:p>
          <a:p>
            <a:pPr marL="0" indent="0">
              <a:buNone/>
            </a:pPr>
            <a:r>
              <a:rPr lang="en-US" sz="3200" b="1" dirty="0" smtClean="0"/>
              <a:t># </a:t>
            </a:r>
            <a:r>
              <a:rPr lang="en-US" sz="3200" b="1" dirty="0"/>
              <a:t>00000 00000000 01000110</a:t>
            </a:r>
          </a:p>
          <a:p>
            <a:pPr marL="0" indent="0">
              <a:buNone/>
            </a:pPr>
            <a:r>
              <a:rPr lang="en-US" sz="3200" dirty="0" err="1"/>
              <a:t>i</a:t>
            </a:r>
            <a:r>
              <a:rPr lang="en-US" sz="3200" dirty="0"/>
              <a:t> = </a:t>
            </a:r>
            <a:r>
              <a:rPr lang="en-US" sz="3200" dirty="0" err="1" smtClean="0"/>
              <a:t>int</a:t>
            </a:r>
            <a:r>
              <a:rPr lang="en-US" sz="3200" dirty="0" smtClean="0"/>
              <a:t>(s,16)</a:t>
            </a:r>
            <a:endParaRPr lang="en-US" sz="3200" dirty="0"/>
          </a:p>
          <a:p>
            <a:pPr marL="0" indent="0">
              <a:buNone/>
            </a:pPr>
            <a:r>
              <a:rPr lang="en-US" sz="3200" b="1" dirty="0"/>
              <a:t># </a:t>
            </a:r>
            <a:r>
              <a:rPr lang="en-US" sz="3200" b="1" dirty="0" smtClean="0"/>
              <a:t>1 1010   1111 1111</a:t>
            </a:r>
            <a:endParaRPr lang="en-US" sz="3200" b="1"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6" name="Slide Number Placeholder 5"/>
          <p:cNvSpPr>
            <a:spLocks noGrp="1"/>
          </p:cNvSpPr>
          <p:nvPr>
            <p:ph type="sldNum" sz="quarter" idx="12"/>
          </p:nvPr>
        </p:nvSpPr>
        <p:spPr/>
        <p:txBody>
          <a:bodyPr/>
          <a:lstStyle/>
          <a:p>
            <a:pPr>
              <a:defRPr/>
            </a:pPr>
            <a:fld id="{EFCFE5EE-A509-49E6-A5D7-7FDEAE1D54D0}" type="slidenum">
              <a:rPr lang="en-US" altLang="en-US" smtClean="0"/>
              <a:pPr>
                <a:defRPr/>
              </a:pPr>
              <a:t>32</a:t>
            </a:fld>
            <a:endParaRPr lang="en-US" altLang="en-US" dirty="0"/>
          </a:p>
        </p:txBody>
      </p:sp>
    </p:spTree>
    <p:extLst>
      <p:ext uri="{BB962C8B-B14F-4D97-AF65-F5344CB8AC3E}">
        <p14:creationId xmlns:p14="http://schemas.microsoft.com/office/powerpoint/2010/main" val="25971920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format(…,'x')</a:t>
            </a:r>
            <a:endParaRPr lang="en-US" dirty="0"/>
          </a:p>
        </p:txBody>
      </p:sp>
      <p:sp>
        <p:nvSpPr>
          <p:cNvPr id="9" name="Content Placeholder 8"/>
          <p:cNvSpPr>
            <a:spLocks noGrp="1"/>
          </p:cNvSpPr>
          <p:nvPr>
            <p:ph idx="1"/>
          </p:nvPr>
        </p:nvSpPr>
        <p:spPr/>
        <p:txBody>
          <a:bodyPr/>
          <a:lstStyle/>
          <a:p>
            <a:pPr marL="0" indent="0">
              <a:buNone/>
            </a:pPr>
            <a:r>
              <a:rPr lang="en-US" sz="3200" dirty="0" err="1" smtClean="0"/>
              <a:t>i</a:t>
            </a:r>
            <a:r>
              <a:rPr lang="en-US" sz="3200" dirty="0" smtClean="0"/>
              <a:t> = 0xAFF</a:t>
            </a:r>
          </a:p>
          <a:p>
            <a:pPr marL="0" indent="0">
              <a:buNone/>
            </a:pPr>
            <a:r>
              <a:rPr lang="en-US" sz="3200" b="1" dirty="0"/>
              <a:t># 1010 11111111</a:t>
            </a:r>
          </a:p>
          <a:p>
            <a:pPr marL="0" indent="0">
              <a:buNone/>
            </a:pPr>
            <a:r>
              <a:rPr lang="en-US" sz="3200" dirty="0" smtClean="0"/>
              <a:t>s </a:t>
            </a:r>
            <a:r>
              <a:rPr lang="en-US" sz="3200" dirty="0"/>
              <a:t>=</a:t>
            </a:r>
            <a:r>
              <a:rPr lang="en-US" sz="3200" dirty="0" smtClean="0"/>
              <a:t>format(i,'04x')</a:t>
            </a:r>
          </a:p>
          <a:p>
            <a:pPr marL="0" indent="0">
              <a:buNone/>
            </a:pPr>
            <a:r>
              <a:rPr lang="en-US" sz="3200" b="1" dirty="0"/>
              <a:t># 00000 00000000 00110000 </a:t>
            </a:r>
            <a:endParaRPr lang="en-US" sz="3200" b="1" dirty="0" smtClean="0"/>
          </a:p>
          <a:p>
            <a:pPr marL="0" indent="0">
              <a:buNone/>
            </a:pPr>
            <a:r>
              <a:rPr lang="en-US" sz="3200" b="1" dirty="0"/>
              <a:t># 00000 00000000 </a:t>
            </a:r>
            <a:r>
              <a:rPr lang="en-US" sz="3200" b="1" dirty="0" smtClean="0"/>
              <a:t>01100001 </a:t>
            </a:r>
          </a:p>
          <a:p>
            <a:pPr marL="0" indent="0">
              <a:buNone/>
            </a:pPr>
            <a:r>
              <a:rPr lang="en-US" sz="3200" b="1" dirty="0"/>
              <a:t># 00000 00000000 </a:t>
            </a:r>
            <a:r>
              <a:rPr lang="en-US" sz="3200" b="1" dirty="0" smtClean="0"/>
              <a:t>01100110 </a:t>
            </a:r>
          </a:p>
          <a:p>
            <a:pPr marL="0" indent="0">
              <a:buNone/>
            </a:pPr>
            <a:r>
              <a:rPr lang="en-US" sz="3200" b="1" dirty="0"/>
              <a:t># 00000 00000000 </a:t>
            </a:r>
            <a:r>
              <a:rPr lang="en-US" sz="3200" b="1" dirty="0" smtClean="0"/>
              <a:t>01100110 </a:t>
            </a:r>
          </a:p>
          <a:p>
            <a:pPr marL="0" indent="0">
              <a:buNone/>
            </a:pPr>
            <a:r>
              <a:rPr lang="en-US" sz="3200" b="1" dirty="0" smtClean="0"/>
              <a:t># ('0aff')</a:t>
            </a:r>
          </a:p>
          <a:p>
            <a:pPr marL="0" indent="0">
              <a:buNone/>
            </a:pPr>
            <a:endParaRPr lang="en-US" sz="3200" dirty="0"/>
          </a:p>
        </p:txBody>
      </p:sp>
      <p:sp>
        <p:nvSpPr>
          <p:cNvPr id="5" name="Footer Placeholder 4"/>
          <p:cNvSpPr>
            <a:spLocks noGrp="1"/>
          </p:cNvSpPr>
          <p:nvPr>
            <p:ph type="ftr" sz="quarter" idx="11"/>
          </p:nvPr>
        </p:nvSpPr>
        <p:spPr/>
        <p:txBody>
          <a:bodyPr/>
          <a:lstStyle/>
          <a:p>
            <a:pPr>
              <a:defRPr/>
            </a:pPr>
            <a:r>
              <a:rPr lang="en-US" altLang="en-US" smtClean="0"/>
              <a:t>SE-2811</a:t>
            </a:r>
          </a:p>
          <a:p>
            <a:pPr>
              <a:defRPr/>
            </a:pPr>
            <a:r>
              <a:rPr lang="en-US" altLang="en-US" smtClean="0"/>
              <a:t>Slide design: Dr. Mark L. Hornick</a:t>
            </a:r>
          </a:p>
          <a:p>
            <a:pPr>
              <a:defRPr/>
            </a:pPr>
            <a:r>
              <a:rPr lang="en-US" altLang="en-US" smtClean="0"/>
              <a:t>Content: Dr. Hornick</a:t>
            </a:r>
          </a:p>
          <a:p>
            <a:pPr>
              <a:defRPr/>
            </a:pPr>
            <a:r>
              <a:rPr lang="en-US" altLang="en-US" smtClean="0"/>
              <a:t>Errors: Dr. Yoder</a:t>
            </a:r>
            <a:endParaRPr lang="en-US" altLang="en-US" dirty="0"/>
          </a:p>
        </p:txBody>
      </p:sp>
      <p:sp>
        <p:nvSpPr>
          <p:cNvPr id="6" name="Slide Number Placeholder 5"/>
          <p:cNvSpPr>
            <a:spLocks noGrp="1"/>
          </p:cNvSpPr>
          <p:nvPr>
            <p:ph type="sldNum" sz="quarter" idx="12"/>
          </p:nvPr>
        </p:nvSpPr>
        <p:spPr/>
        <p:txBody>
          <a:bodyPr/>
          <a:lstStyle/>
          <a:p>
            <a:pPr>
              <a:defRPr/>
            </a:pPr>
            <a:fld id="{EFCFE5EE-A509-49E6-A5D7-7FDEAE1D54D0}" type="slidenum">
              <a:rPr lang="en-US" altLang="en-US" smtClean="0"/>
              <a:pPr>
                <a:defRPr/>
              </a:pPr>
              <a:t>33</a:t>
            </a:fld>
            <a:endParaRPr lang="en-US" altLang="en-US" dirty="0"/>
          </a:p>
        </p:txBody>
      </p:sp>
    </p:spTree>
    <p:extLst>
      <p:ext uri="{BB962C8B-B14F-4D97-AF65-F5344CB8AC3E}">
        <p14:creationId xmlns:p14="http://schemas.microsoft.com/office/powerpoint/2010/main" val="10448648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to_bytes</a:t>
            </a:r>
            <a:r>
              <a:rPr lang="en-US" dirty="0" smtClean="0"/>
              <a:t>() </a:t>
            </a:r>
            <a:endParaRPr lang="en-US" dirty="0"/>
          </a:p>
        </p:txBody>
      </p:sp>
      <p:sp>
        <p:nvSpPr>
          <p:cNvPr id="3" name="Content Placeholder 2"/>
          <p:cNvSpPr>
            <a:spLocks noGrp="1"/>
          </p:cNvSpPr>
          <p:nvPr>
            <p:ph idx="1"/>
          </p:nvPr>
        </p:nvSpPr>
        <p:spPr/>
        <p:txBody>
          <a:bodyPr/>
          <a:lstStyle/>
          <a:p>
            <a:pPr marL="0" lvl="0" indent="0">
              <a:buClr>
                <a:srgbClr val="330066"/>
              </a:buClr>
              <a:buNone/>
            </a:pPr>
            <a:r>
              <a:rPr lang="en-US" sz="3200" dirty="0" err="1">
                <a:solidFill>
                  <a:srgbClr val="000000"/>
                </a:solidFill>
              </a:rPr>
              <a:t>i</a:t>
            </a:r>
            <a:r>
              <a:rPr lang="en-US" sz="3200" dirty="0">
                <a:solidFill>
                  <a:srgbClr val="000000"/>
                </a:solidFill>
              </a:rPr>
              <a:t> = </a:t>
            </a:r>
            <a:r>
              <a:rPr lang="en-US" sz="3200" dirty="0" smtClean="0">
                <a:solidFill>
                  <a:srgbClr val="000000"/>
                </a:solidFill>
              </a:rPr>
              <a:t>0xAFF = 2815</a:t>
            </a:r>
            <a:r>
              <a:rPr lang="en-US" sz="3200" baseline="-25000" dirty="0" smtClean="0">
                <a:solidFill>
                  <a:srgbClr val="000000"/>
                </a:solidFill>
              </a:rPr>
              <a:t>10</a:t>
            </a:r>
            <a:endParaRPr lang="en-US" sz="3200" dirty="0">
              <a:solidFill>
                <a:srgbClr val="000000"/>
              </a:solidFill>
            </a:endParaRPr>
          </a:p>
          <a:p>
            <a:pPr marL="0" lvl="0" indent="0">
              <a:buClr>
                <a:srgbClr val="330066"/>
              </a:buClr>
              <a:buNone/>
            </a:pPr>
            <a:r>
              <a:rPr lang="en-US" sz="3200" b="1" dirty="0">
                <a:solidFill>
                  <a:srgbClr val="000000"/>
                </a:solidFill>
              </a:rPr>
              <a:t># 1010 11111111</a:t>
            </a:r>
          </a:p>
          <a:p>
            <a:pPr marL="0" lvl="0" indent="0">
              <a:buClr>
                <a:srgbClr val="330066"/>
              </a:buClr>
              <a:buNone/>
            </a:pPr>
            <a:r>
              <a:rPr lang="en-US" sz="3200" dirty="0" smtClean="0">
                <a:solidFill>
                  <a:srgbClr val="000000"/>
                </a:solidFill>
              </a:rPr>
              <a:t>b = </a:t>
            </a:r>
            <a:r>
              <a:rPr lang="en-US" sz="3200" dirty="0" err="1" smtClean="0">
                <a:solidFill>
                  <a:srgbClr val="000000"/>
                </a:solidFill>
              </a:rPr>
              <a:t>i.</a:t>
            </a:r>
            <a:r>
              <a:rPr lang="en-US" sz="3200" dirty="0" err="1" smtClean="0">
                <a:solidFill>
                  <a:srgbClr val="000000"/>
                </a:solidFill>
                <a:hlinkClick r:id="rId3"/>
              </a:rPr>
              <a:t>to_bytes</a:t>
            </a:r>
            <a:r>
              <a:rPr lang="en-US" sz="3200" dirty="0" smtClean="0">
                <a:solidFill>
                  <a:srgbClr val="000000"/>
                </a:solidFill>
              </a:rPr>
              <a:t>(2,'big')</a:t>
            </a:r>
            <a:endParaRPr lang="en-US" sz="3200" dirty="0">
              <a:solidFill>
                <a:srgbClr val="000000"/>
              </a:solidFill>
            </a:endParaRPr>
          </a:p>
          <a:p>
            <a:pPr marL="0" indent="0">
              <a:buNone/>
            </a:pPr>
            <a:r>
              <a:rPr lang="en-US" sz="3200" b="1" dirty="0" smtClean="0"/>
              <a:t># 00001010 11111111</a:t>
            </a:r>
          </a:p>
          <a:p>
            <a:pPr marL="0" indent="0">
              <a:buNone/>
            </a:pPr>
            <a:r>
              <a:rPr lang="en-US" sz="3200" b="1" dirty="0" smtClean="0"/>
              <a:t># b'\n\</a:t>
            </a:r>
            <a:r>
              <a:rPr lang="en-US" sz="3200" b="1" dirty="0" err="1" smtClean="0"/>
              <a:t>xff</a:t>
            </a:r>
            <a:r>
              <a:rPr lang="en-US" sz="3200" b="1" dirty="0" smtClean="0"/>
              <a:t>'</a:t>
            </a:r>
          </a:p>
          <a:p>
            <a:pPr marL="0" indent="0">
              <a:buNone/>
            </a:pPr>
            <a:r>
              <a:rPr lang="en-US" sz="3200" dirty="0" smtClean="0"/>
              <a:t>i2 = </a:t>
            </a:r>
            <a:r>
              <a:rPr lang="en-US" sz="3200" dirty="0" err="1" smtClean="0"/>
              <a:t>int.</a:t>
            </a:r>
            <a:r>
              <a:rPr lang="en-US" sz="3200" dirty="0" err="1" smtClean="0">
                <a:hlinkClick r:id="rId4"/>
              </a:rPr>
              <a:t>from_bytes</a:t>
            </a:r>
            <a:r>
              <a:rPr lang="en-US" sz="3200" dirty="0" smtClean="0"/>
              <a:t>(</a:t>
            </a:r>
            <a:r>
              <a:rPr lang="en-US" sz="3200" dirty="0" err="1" smtClean="0"/>
              <a:t>b,'big</a:t>
            </a:r>
            <a:r>
              <a:rPr lang="en-US" sz="3200" dirty="0" smtClean="0"/>
              <a:t>') # class method</a:t>
            </a:r>
          </a:p>
          <a:p>
            <a:pPr marL="0" indent="0">
              <a:buNone/>
            </a:pPr>
            <a:r>
              <a:rPr lang="en-US" b="1" dirty="0" smtClean="0"/>
              <a:t># 1010 11111111</a:t>
            </a:r>
            <a:endParaRPr lang="en-US" b="1"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34</a:t>
            </a:fld>
            <a:endParaRPr lang="en-US" altLang="en-US" dirty="0"/>
          </a:p>
        </p:txBody>
      </p:sp>
    </p:spTree>
    <p:extLst>
      <p:ext uri="{BB962C8B-B14F-4D97-AF65-F5344CB8AC3E}">
        <p14:creationId xmlns:p14="http://schemas.microsoft.com/office/powerpoint/2010/main" val="42442540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t>
            </a:r>
            <a:r>
              <a:rPr lang="en-US" dirty="0" smtClean="0"/>
              <a:t>eyword </a:t>
            </a:r>
            <a:r>
              <a:rPr lang="en-US" dirty="0"/>
              <a:t>A</a:t>
            </a:r>
            <a:r>
              <a:rPr lang="en-US" dirty="0" smtClean="0"/>
              <a:t>rguments</a:t>
            </a:r>
            <a:endParaRPr lang="en-US" dirty="0"/>
          </a:p>
        </p:txBody>
      </p:sp>
      <p:sp>
        <p:nvSpPr>
          <p:cNvPr id="3" name="Content Placeholder 2"/>
          <p:cNvSpPr>
            <a:spLocks noGrp="1"/>
          </p:cNvSpPr>
          <p:nvPr>
            <p:ph idx="1"/>
          </p:nvPr>
        </p:nvSpPr>
        <p:spPr/>
        <p:txBody>
          <a:bodyPr/>
          <a:lstStyle/>
          <a:p>
            <a:pPr marL="0" lvl="0" indent="0">
              <a:buNone/>
            </a:pPr>
            <a:r>
              <a:rPr lang="en-US" sz="2800" dirty="0" smtClean="0">
                <a:solidFill>
                  <a:srgbClr val="000000"/>
                </a:solidFill>
              </a:rPr>
              <a:t>You can include the names of the parameters as "keywords" on your arguments:</a:t>
            </a:r>
          </a:p>
          <a:p>
            <a:pPr marL="0" lvl="0" indent="0">
              <a:buNone/>
            </a:pPr>
            <a:r>
              <a:rPr lang="en-US" sz="2800" dirty="0" smtClean="0">
                <a:solidFill>
                  <a:srgbClr val="000000"/>
                </a:solidFill>
              </a:rPr>
              <a:t>b </a:t>
            </a:r>
            <a:r>
              <a:rPr lang="en-US" sz="2800" dirty="0">
                <a:solidFill>
                  <a:srgbClr val="000000"/>
                </a:solidFill>
              </a:rPr>
              <a:t>= </a:t>
            </a:r>
            <a:r>
              <a:rPr lang="en-US" sz="2800" dirty="0" err="1" smtClean="0">
                <a:solidFill>
                  <a:srgbClr val="000000"/>
                </a:solidFill>
              </a:rPr>
              <a:t>i.</a:t>
            </a:r>
            <a:r>
              <a:rPr lang="en-US" sz="2800" dirty="0" err="1" smtClean="0">
                <a:solidFill>
                  <a:srgbClr val="000000"/>
                </a:solidFill>
                <a:hlinkClick r:id="rId3"/>
              </a:rPr>
              <a:t>to_bytes</a:t>
            </a:r>
            <a:r>
              <a:rPr lang="en-US" sz="2800" dirty="0" smtClean="0">
                <a:solidFill>
                  <a:srgbClr val="000000"/>
                </a:solidFill>
              </a:rPr>
              <a:t>(length=2, </a:t>
            </a:r>
            <a:r>
              <a:rPr lang="en-US" sz="2800" dirty="0" err="1" smtClean="0">
                <a:solidFill>
                  <a:srgbClr val="000000"/>
                </a:solidFill>
              </a:rPr>
              <a:t>byteorder</a:t>
            </a:r>
            <a:r>
              <a:rPr lang="en-US" sz="2800" dirty="0">
                <a:solidFill>
                  <a:srgbClr val="000000"/>
                </a:solidFill>
              </a:rPr>
              <a:t>='big</a:t>
            </a:r>
            <a:r>
              <a:rPr lang="en-US" sz="2800" dirty="0" smtClean="0">
                <a:solidFill>
                  <a:srgbClr val="000000"/>
                </a:solidFill>
              </a:rPr>
              <a:t>')</a:t>
            </a:r>
          </a:p>
          <a:p>
            <a:pPr marL="0" lvl="0" indent="0">
              <a:buNone/>
            </a:pPr>
            <a:r>
              <a:rPr lang="en-US" sz="2800" dirty="0" smtClean="0"/>
              <a:t># length – number of bytes to produce in b</a:t>
            </a:r>
          </a:p>
          <a:p>
            <a:pPr marL="0" lvl="0" indent="0">
              <a:buNone/>
            </a:pPr>
            <a:endParaRPr lang="en-US" sz="2800" dirty="0" smtClean="0"/>
          </a:p>
          <a:p>
            <a:pPr marL="0" indent="0">
              <a:buNone/>
            </a:pPr>
            <a:r>
              <a:rPr lang="en-US" sz="2800" dirty="0" smtClean="0"/>
              <a:t>i2 </a:t>
            </a:r>
            <a:r>
              <a:rPr lang="en-US" sz="2800" dirty="0"/>
              <a:t>= </a:t>
            </a:r>
            <a:r>
              <a:rPr lang="en-US" sz="2800" dirty="0" err="1" smtClean="0"/>
              <a:t>int.</a:t>
            </a:r>
            <a:r>
              <a:rPr lang="en-US" sz="2800" dirty="0" err="1" smtClean="0">
                <a:hlinkClick r:id="rId4"/>
              </a:rPr>
              <a:t>from_bytes</a:t>
            </a:r>
            <a:r>
              <a:rPr lang="en-US" sz="2800" dirty="0" smtClean="0"/>
              <a:t>(bytes=b, </a:t>
            </a:r>
            <a:r>
              <a:rPr lang="en-US" sz="2800" dirty="0" err="1" smtClean="0"/>
              <a:t>byteorder</a:t>
            </a:r>
            <a:r>
              <a:rPr lang="en-US" sz="2800" dirty="0" smtClean="0"/>
              <a:t>='big')</a:t>
            </a:r>
          </a:p>
          <a:p>
            <a:pPr marL="0" indent="0">
              <a:buNone/>
            </a:pPr>
            <a:endParaRPr lang="en-US" sz="2800" dirty="0" smtClean="0"/>
          </a:p>
          <a:p>
            <a:pPr marL="0" indent="0">
              <a:buNone/>
            </a:pPr>
            <a:r>
              <a:rPr lang="en-US" sz="2800" dirty="0" smtClean="0"/>
              <a:t># This can help make code self-documenting</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35</a:t>
            </a:fld>
            <a:endParaRPr lang="en-US" altLang="en-US" dirty="0"/>
          </a:p>
        </p:txBody>
      </p:sp>
    </p:spTree>
    <p:extLst>
      <p:ext uri="{BB962C8B-B14F-4D97-AF65-F5344CB8AC3E}">
        <p14:creationId xmlns:p14="http://schemas.microsoft.com/office/powerpoint/2010/main" val="4600745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9" name="Content Placeholder 8"/>
          <p:cNvSpPr>
            <a:spLocks noGrp="1"/>
          </p:cNvSpPr>
          <p:nvPr>
            <p:ph idx="1"/>
          </p:nvPr>
        </p:nvSpPr>
        <p:spPr/>
        <p:txBody>
          <a:bodyPr/>
          <a:lstStyle/>
          <a:p>
            <a:r>
              <a:rPr lang="en-US" dirty="0" smtClean="0"/>
              <a:t>b'\</a:t>
            </a:r>
            <a:r>
              <a:rPr lang="en-US" dirty="0" err="1" smtClean="0"/>
              <a:t>xbe</a:t>
            </a:r>
            <a:r>
              <a:rPr lang="en-US" dirty="0" smtClean="0"/>
              <a:t>\</a:t>
            </a:r>
            <a:r>
              <a:rPr lang="en-US" dirty="0" err="1" smtClean="0"/>
              <a:t>xef</a:t>
            </a:r>
            <a:r>
              <a:rPr lang="en-US" dirty="0"/>
              <a:t>'</a:t>
            </a:r>
            <a:r>
              <a:rPr lang="en-US" dirty="0" smtClean="0"/>
              <a:t> = 1011 1110 1110 1111 (as bytes)</a:t>
            </a:r>
          </a:p>
          <a:p>
            <a:r>
              <a:rPr lang="en-US" dirty="0" smtClean="0"/>
              <a:t>0xbeef = 1011 1110 1110 1111 (as </a:t>
            </a:r>
            <a:r>
              <a:rPr lang="en-US" dirty="0" err="1" smtClean="0"/>
              <a:t>int</a:t>
            </a:r>
            <a:r>
              <a:rPr lang="en-US" dirty="0" smtClean="0"/>
              <a:t>)</a:t>
            </a:r>
          </a:p>
          <a:p>
            <a:r>
              <a:rPr lang="en-US" dirty="0" smtClean="0"/>
              <a:t>(…).</a:t>
            </a:r>
            <a:r>
              <a:rPr lang="en-US" dirty="0" err="1" smtClean="0"/>
              <a:t>to_bytes</a:t>
            </a:r>
            <a:r>
              <a:rPr lang="en-US" dirty="0" smtClean="0"/>
              <a:t>(…,</a:t>
            </a:r>
            <a:r>
              <a:rPr lang="en-US" dirty="0" err="1" smtClean="0"/>
              <a:t>byteorder</a:t>
            </a:r>
            <a:r>
              <a:rPr lang="en-US" dirty="0" smtClean="0"/>
              <a:t>='big')</a:t>
            </a:r>
          </a:p>
          <a:p>
            <a:r>
              <a:rPr lang="en-US" dirty="0" err="1" smtClean="0"/>
              <a:t>int.from_bytes</a:t>
            </a:r>
            <a:r>
              <a:rPr lang="en-US" dirty="0" smtClean="0"/>
              <a:t>(…,</a:t>
            </a:r>
            <a:r>
              <a:rPr lang="en-US" dirty="0" err="1" smtClean="0"/>
              <a:t>byteorder</a:t>
            </a:r>
            <a:r>
              <a:rPr lang="en-US" dirty="0" smtClean="0"/>
              <a:t>='big')</a:t>
            </a:r>
          </a:p>
          <a:p>
            <a:r>
              <a:rPr lang="en-US" dirty="0" err="1" smtClean="0"/>
              <a:t>ord</a:t>
            </a:r>
            <a:r>
              <a:rPr lang="en-US" dirty="0" smtClean="0"/>
              <a:t>(…)</a:t>
            </a:r>
          </a:p>
          <a:p>
            <a:r>
              <a:rPr lang="en-US" dirty="0" err="1" smtClean="0"/>
              <a:t>chr</a:t>
            </a:r>
            <a:r>
              <a:rPr lang="en-US" dirty="0" smtClean="0"/>
              <a:t>(…)</a:t>
            </a:r>
          </a:p>
          <a:p>
            <a:r>
              <a:rPr lang="en-US" dirty="0" err="1" smtClean="0"/>
              <a:t>int</a:t>
            </a:r>
            <a:r>
              <a:rPr lang="en-US" dirty="0" smtClean="0"/>
              <a:t>(…)</a:t>
            </a:r>
          </a:p>
          <a:p>
            <a:r>
              <a:rPr lang="en-US" dirty="0" smtClean="0"/>
              <a:t>format(…,'x')</a:t>
            </a:r>
          </a:p>
          <a:p>
            <a:pPr marL="0" indent="0">
              <a:buNone/>
            </a:pPr>
            <a:endParaRPr lang="en-US"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36</a:t>
            </a:fld>
            <a:endParaRPr lang="en-US" altLang="en-US"/>
          </a:p>
        </p:txBody>
      </p:sp>
    </p:spTree>
    <p:extLst>
      <p:ext uri="{BB962C8B-B14F-4D97-AF65-F5344CB8AC3E}">
        <p14:creationId xmlns:p14="http://schemas.microsoft.com/office/powerpoint/2010/main" val="25738480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lstStyle/>
          <a:p>
            <a:pPr marL="0" indent="0">
              <a:buNone/>
            </a:pPr>
            <a:r>
              <a:rPr lang="en-US" dirty="0" smtClean="0"/>
              <a:t>Why might </a:t>
            </a:r>
            <a:r>
              <a:rPr lang="en-US" b="1" dirty="0" err="1" smtClean="0"/>
              <a:t>int</a:t>
            </a:r>
            <a:r>
              <a:rPr lang="en-US" b="1" dirty="0" smtClean="0"/>
              <a:t>(…)</a:t>
            </a:r>
            <a:r>
              <a:rPr lang="en-US" dirty="0" smtClean="0"/>
              <a:t> and </a:t>
            </a:r>
            <a:r>
              <a:rPr lang="en-US" b="1" dirty="0" smtClean="0"/>
              <a:t>format(…)</a:t>
            </a:r>
            <a:r>
              <a:rPr lang="en-US" dirty="0" smtClean="0"/>
              <a:t> be less efficient than the others for creating a raw encoding?</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37</a:t>
            </a:fld>
            <a:endParaRPr lang="en-US" altLang="en-US" dirty="0"/>
          </a:p>
        </p:txBody>
      </p:sp>
    </p:spTree>
    <p:extLst>
      <p:ext uri="{BB962C8B-B14F-4D97-AF65-F5344CB8AC3E}">
        <p14:creationId xmlns:p14="http://schemas.microsoft.com/office/powerpoint/2010/main" val="22104920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Encoding Message Length</a:t>
            </a:r>
            <a:endParaRPr lang="en-US" dirty="0"/>
          </a:p>
        </p:txBody>
      </p:sp>
      <p:sp>
        <p:nvSpPr>
          <p:cNvPr id="3" name="Content Placeholder 2"/>
          <p:cNvSpPr>
            <a:spLocks noGrp="1"/>
          </p:cNvSpPr>
          <p:nvPr>
            <p:ph idx="1"/>
          </p:nvPr>
        </p:nvSpPr>
        <p:spPr/>
        <p:txBody>
          <a:bodyPr/>
          <a:lstStyle/>
          <a:p>
            <a:r>
              <a:rPr lang="en-US" dirty="0"/>
              <a:t>Field </a:t>
            </a:r>
            <a:r>
              <a:rPr lang="en-US" dirty="0" smtClean="0"/>
              <a:t>at start of message</a:t>
            </a:r>
          </a:p>
          <a:p>
            <a:pPr marL="0" indent="0">
              <a:buNone/>
            </a:pPr>
            <a:r>
              <a:rPr lang="en-US" dirty="0" smtClean="0"/>
              <a:t>	</a:t>
            </a:r>
            <a:r>
              <a:rPr lang="en-US" b="1" dirty="0" smtClean="0"/>
              <a:t>03</a:t>
            </a:r>
            <a:r>
              <a:rPr lang="en-US" dirty="0" smtClean="0"/>
              <a:t> 31 0d 0a</a:t>
            </a:r>
          </a:p>
          <a:p>
            <a:r>
              <a:rPr lang="en-US" dirty="0" smtClean="0"/>
              <a:t>Special code at end of message</a:t>
            </a:r>
          </a:p>
          <a:p>
            <a:pPr marL="0" indent="0">
              <a:buNone/>
            </a:pPr>
            <a:r>
              <a:rPr lang="en-US" dirty="0"/>
              <a:t>	</a:t>
            </a:r>
            <a:r>
              <a:rPr lang="en-US" dirty="0" smtClean="0"/>
              <a:t>31 0d 0a </a:t>
            </a:r>
            <a:r>
              <a:rPr lang="en-US" b="1" dirty="0" smtClean="0"/>
              <a:t>00</a:t>
            </a:r>
          </a:p>
          <a:p>
            <a:pPr marL="0" indent="0">
              <a:buNone/>
            </a:pPr>
            <a:r>
              <a:rPr lang="en-US" dirty="0"/>
              <a:t>	</a:t>
            </a:r>
            <a:r>
              <a:rPr lang="en-US" dirty="0" smtClean="0"/>
              <a:t>HTTP header lines: </a:t>
            </a:r>
            <a:r>
              <a:rPr lang="en-US" b="1" dirty="0" smtClean="0"/>
              <a:t>0d0a</a:t>
            </a:r>
            <a:endParaRPr lang="en-US" b="1" dirty="0"/>
          </a:p>
          <a:p>
            <a:r>
              <a:rPr lang="en-US" dirty="0" smtClean="0"/>
              <a:t>Predetermined size</a:t>
            </a:r>
          </a:p>
          <a:p>
            <a:pPr marL="0" indent="0">
              <a:buNone/>
            </a:pPr>
            <a:r>
              <a:rPr lang="en-US" dirty="0" smtClean="0"/>
              <a:t>	TCP header</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38</a:t>
            </a:fld>
            <a:endParaRPr lang="en-US" altLang="en-US" dirty="0"/>
          </a:p>
        </p:txBody>
      </p:sp>
    </p:spTree>
    <p:extLst>
      <p:ext uri="{BB962C8B-B14F-4D97-AF65-F5344CB8AC3E}">
        <p14:creationId xmlns:p14="http://schemas.microsoft.com/office/powerpoint/2010/main" val="7491259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Parsing Messages</a:t>
            </a:r>
            <a:endParaRPr lang="en-US" dirty="0"/>
          </a:p>
        </p:txBody>
      </p:sp>
      <p:sp>
        <p:nvSpPr>
          <p:cNvPr id="3" name="Content Placeholder 2"/>
          <p:cNvSpPr>
            <a:spLocks noGrp="1"/>
          </p:cNvSpPr>
          <p:nvPr>
            <p:ph idx="1"/>
          </p:nvPr>
        </p:nvSpPr>
        <p:spPr/>
        <p:txBody>
          <a:bodyPr/>
          <a:lstStyle/>
          <a:p>
            <a:r>
              <a:rPr lang="en-US" dirty="0" smtClean="0"/>
              <a:t>Field at start of message</a:t>
            </a:r>
          </a:p>
          <a:p>
            <a:pPr marL="0" indent="0">
              <a:buNone/>
            </a:pPr>
            <a:r>
              <a:rPr lang="en-US" dirty="0"/>
              <a:t>	</a:t>
            </a:r>
            <a:r>
              <a:rPr lang="en-US" dirty="0" smtClean="0"/>
              <a:t>Read field – you know exactly what is where</a:t>
            </a:r>
          </a:p>
          <a:p>
            <a:r>
              <a:rPr lang="en-US" dirty="0" smtClean="0"/>
              <a:t>Special code at end of message</a:t>
            </a:r>
          </a:p>
          <a:p>
            <a:pPr marL="0" indent="0">
              <a:buNone/>
            </a:pPr>
            <a:r>
              <a:rPr lang="en-US" dirty="0"/>
              <a:t>	</a:t>
            </a:r>
            <a:r>
              <a:rPr lang="en-US" dirty="0" smtClean="0"/>
              <a:t>Keep reading until you find the code</a:t>
            </a:r>
          </a:p>
          <a:p>
            <a:r>
              <a:rPr lang="en-US" dirty="0" smtClean="0"/>
              <a:t>Predetermined size</a:t>
            </a:r>
          </a:p>
          <a:p>
            <a:pPr marL="0" indent="0">
              <a:buNone/>
            </a:pPr>
            <a:r>
              <a:rPr lang="en-US" dirty="0"/>
              <a:t>	</a:t>
            </a:r>
            <a:r>
              <a:rPr lang="en-US" dirty="0" smtClean="0"/>
              <a:t>Read all fields – you know exactly what is where</a:t>
            </a:r>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39</a:t>
            </a:fld>
            <a:endParaRPr lang="en-US" altLang="en-US" dirty="0"/>
          </a:p>
        </p:txBody>
      </p:sp>
    </p:spTree>
    <p:extLst>
      <p:ext uri="{BB962C8B-B14F-4D97-AF65-F5344CB8AC3E}">
        <p14:creationId xmlns:p14="http://schemas.microsoft.com/office/powerpoint/2010/main" val="2877380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Python</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smtClean="0"/>
              <a:t>name </a:t>
            </a:r>
            <a:r>
              <a:rPr lang="en-US" dirty="0"/>
              <a:t>= 'peter</a:t>
            </a:r>
            <a:r>
              <a:rPr lang="en-US" dirty="0" smtClean="0"/>
              <a:t>'</a:t>
            </a:r>
            <a:endParaRPr lang="en-US" dirty="0"/>
          </a:p>
          <a:p>
            <a:pPr marL="0" indent="0">
              <a:buNone/>
            </a:pPr>
            <a:r>
              <a:rPr lang="en-US" b="1" dirty="0"/>
              <a:t>OR</a:t>
            </a:r>
            <a:r>
              <a:rPr lang="en-US" dirty="0"/>
              <a:t> name = "peter"</a:t>
            </a:r>
          </a:p>
          <a:p>
            <a:pPr marL="0" indent="0">
              <a:buNone/>
            </a:pPr>
            <a:r>
              <a:rPr lang="en-US" dirty="0" smtClean="0"/>
              <a:t># strings are immutable</a:t>
            </a:r>
          </a:p>
          <a:p>
            <a:pPr marL="0" indent="0">
              <a:buNone/>
            </a:pPr>
            <a:r>
              <a:rPr lang="en-US" b="1" dirty="0" smtClean="0"/>
              <a:t># no independent</a:t>
            </a:r>
          </a:p>
          <a:p>
            <a:pPr marL="0" indent="0">
              <a:buNone/>
            </a:pPr>
            <a:r>
              <a:rPr lang="en-US" b="1" dirty="0" smtClean="0"/>
              <a:t># character type in Python</a:t>
            </a:r>
          </a:p>
          <a:p>
            <a:pPr marL="0" indent="0">
              <a:buNone/>
            </a:pPr>
            <a:endParaRPr lang="en-US" b="1" dirty="0"/>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p:txBody>
          <a:bodyPr/>
          <a:lstStyle/>
          <a:p>
            <a:pPr marL="0" indent="0">
              <a:buNone/>
            </a:pPr>
            <a:r>
              <a:rPr lang="en-US" dirty="0" smtClean="0"/>
              <a:t>String </a:t>
            </a:r>
            <a:r>
              <a:rPr lang="en-US" dirty="0"/>
              <a:t>name = "peter";</a:t>
            </a:r>
          </a:p>
          <a:p>
            <a:pPr marL="0" indent="0">
              <a:buNone/>
            </a:pPr>
            <a:endParaRPr lang="en-US" dirty="0" smtClean="0"/>
          </a:p>
          <a:p>
            <a:pPr marL="0" indent="0">
              <a:buNone/>
            </a:pPr>
            <a:r>
              <a:rPr lang="en-US" dirty="0" smtClean="0"/>
              <a:t>// strings are immutable</a:t>
            </a:r>
          </a:p>
          <a:p>
            <a:pPr marL="0" indent="0">
              <a:buNone/>
            </a:pPr>
            <a:r>
              <a:rPr lang="en-US" dirty="0" smtClean="0"/>
              <a:t>char c = 'a'</a:t>
            </a:r>
            <a:endParaRPr lang="en-US" dirty="0"/>
          </a:p>
          <a:p>
            <a:pPr marL="0" indent="0">
              <a:buNone/>
            </a:pPr>
            <a:endParaRPr lang="en-US" dirty="0"/>
          </a:p>
        </p:txBody>
      </p:sp>
      <p:sp>
        <p:nvSpPr>
          <p:cNvPr id="7" name="Footer Placeholder 6"/>
          <p:cNvSpPr>
            <a:spLocks noGrp="1"/>
          </p:cNvSpPr>
          <p:nvPr>
            <p:ph type="ftr" sz="quarter" idx="11"/>
          </p:nvPr>
        </p:nvSpPr>
        <p:spPr/>
        <p:txBody>
          <a:bodyPr/>
          <a:lstStyle/>
          <a:p>
            <a:pPr>
              <a:defRPr/>
            </a:pPr>
            <a:r>
              <a:rPr lang="en-US" altLang="en-US" dirty="0" smtClean="0"/>
              <a:t>SE-2811</a:t>
            </a:r>
          </a:p>
          <a:p>
            <a:pPr>
              <a:defRPr/>
            </a:pPr>
            <a:r>
              <a:rPr lang="en-US" altLang="en-US" dirty="0"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4</a:t>
            </a:fld>
            <a:endParaRPr lang="en-US" altLang="en-US"/>
          </a:p>
        </p:txBody>
      </p:sp>
    </p:spTree>
    <p:extLst>
      <p:ext uri="{BB962C8B-B14F-4D97-AF65-F5344CB8AC3E}">
        <p14:creationId xmlns:p14="http://schemas.microsoft.com/office/powerpoint/2010/main" val="1406867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Consider the following format:</a:t>
            </a:r>
          </a:p>
          <a:p>
            <a:pPr marL="0" indent="0">
              <a:buNone/>
            </a:pPr>
            <a:r>
              <a:rPr lang="en-US" dirty="0" smtClean="0"/>
              <a:t>A message has a four-byte header. The second and third bytes give the number of bytes in the payload.</a:t>
            </a:r>
          </a:p>
          <a:p>
            <a:pPr marL="0" indent="0">
              <a:buNone/>
            </a:pPr>
            <a:r>
              <a:rPr lang="en-US" dirty="0" smtClean="0"/>
              <a:t>Write a program in </a:t>
            </a:r>
            <a:r>
              <a:rPr lang="en-US" dirty="0" err="1" smtClean="0"/>
              <a:t>pseudocode</a:t>
            </a:r>
            <a:r>
              <a:rPr lang="en-US" dirty="0" smtClean="0"/>
              <a:t> to read the message and save the payload.</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40</a:t>
            </a:fld>
            <a:endParaRPr lang="en-US" altLang="en-US" dirty="0"/>
          </a:p>
        </p:txBody>
      </p:sp>
    </p:spTree>
    <p:extLst>
      <p:ext uri="{BB962C8B-B14F-4D97-AF65-F5344CB8AC3E}">
        <p14:creationId xmlns:p14="http://schemas.microsoft.com/office/powerpoint/2010/main" val="30299755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Create a striped sequence of bytes</a:t>
            </a:r>
          </a:p>
          <a:p>
            <a:pPr marL="0" indent="0">
              <a:buNone/>
            </a:pPr>
            <a:r>
              <a:rPr lang="en-US" b="1" dirty="0" smtClean="0"/>
              <a:t>10101010 11001100</a:t>
            </a:r>
          </a:p>
          <a:p>
            <a:pPr marL="0" indent="0">
              <a:buNone/>
            </a:pPr>
            <a:r>
              <a:rPr lang="en-US" dirty="0" smtClean="0"/>
              <a:t>Create the integer stored (in Python) as</a:t>
            </a:r>
          </a:p>
          <a:p>
            <a:pPr marL="0" indent="0">
              <a:buNone/>
            </a:pPr>
            <a:r>
              <a:rPr lang="en-US" b="1" dirty="0" smtClean="0"/>
              <a:t>1100110010101010</a:t>
            </a:r>
          </a:p>
          <a:p>
            <a:pPr marL="0" indent="0">
              <a:buNone/>
            </a:pPr>
            <a:r>
              <a:rPr lang="en-US" dirty="0" smtClean="0"/>
              <a:t>Create the byte array</a:t>
            </a:r>
          </a:p>
          <a:p>
            <a:pPr marL="0" indent="0">
              <a:buNone/>
            </a:pPr>
            <a:r>
              <a:rPr lang="en-US" b="1" dirty="0" smtClean="0"/>
              <a:t>11001100 11001100 </a:t>
            </a:r>
            <a:r>
              <a:rPr lang="en-US" b="1" dirty="0"/>
              <a:t>10101010 10101010 </a:t>
            </a:r>
            <a:endParaRPr lang="en-US" b="1" dirty="0" smtClean="0"/>
          </a:p>
          <a:p>
            <a:pPr marL="0" indent="0">
              <a:buNone/>
            </a:pPr>
            <a:r>
              <a:rPr lang="en-US" dirty="0" smtClean="0"/>
              <a:t>Create the integer</a:t>
            </a:r>
          </a:p>
          <a:p>
            <a:pPr marL="0" indent="0">
              <a:buNone/>
            </a:pPr>
            <a:r>
              <a:rPr lang="en-US" b="1" dirty="0"/>
              <a:t>11001100 11001100 10101010 10101010 </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41</a:t>
            </a:fld>
            <a:endParaRPr lang="en-US" altLang="en-US" dirty="0"/>
          </a:p>
        </p:txBody>
      </p:sp>
    </p:spTree>
    <p:extLst>
      <p:ext uri="{BB962C8B-B14F-4D97-AF65-F5344CB8AC3E}">
        <p14:creationId xmlns:p14="http://schemas.microsoft.com/office/powerpoint/2010/main" val="6402229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b="1" dirty="0" smtClean="0"/>
              <a:t>Create the bytes object </a:t>
            </a:r>
            <a:r>
              <a:rPr lang="en-US" b="1" dirty="0" err="1" smtClean="0"/>
              <a:t>b'ABC</a:t>
            </a:r>
            <a:r>
              <a:rPr lang="en-US" b="1" dirty="0" smtClean="0"/>
              <a:t>' by using literal hexadecimal byte encoding</a:t>
            </a:r>
          </a:p>
          <a:p>
            <a:pPr marL="0" indent="0">
              <a:buNone/>
            </a:pPr>
            <a:endParaRPr lang="en-US" b="1" dirty="0"/>
          </a:p>
          <a:p>
            <a:pPr marL="0" indent="0">
              <a:buNone/>
            </a:pPr>
            <a:r>
              <a:rPr lang="en-US" sz="5400" b="1" dirty="0" smtClean="0"/>
              <a:t>b'\x______</a:t>
            </a:r>
          </a:p>
          <a:p>
            <a:pPr marL="0" indent="0">
              <a:buNone/>
            </a:pPr>
            <a:endParaRPr lang="en-US" dirty="0" smtClean="0"/>
          </a:p>
          <a:p>
            <a:pPr marL="0" indent="0">
              <a:buNone/>
            </a:pPr>
            <a:r>
              <a:rPr lang="en-US" dirty="0" smtClean="0"/>
              <a:t>Choose a number from 1 to 20. Write all the bits of this number when stored in an </a:t>
            </a:r>
            <a:r>
              <a:rPr lang="en-US" dirty="0" err="1" smtClean="0"/>
              <a:t>int</a:t>
            </a:r>
            <a:r>
              <a:rPr lang="en-US" dirty="0" smtClean="0"/>
              <a:t> in Python.</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42</a:t>
            </a:fld>
            <a:endParaRPr lang="en-US" altLang="en-US" dirty="0"/>
          </a:p>
        </p:txBody>
      </p:sp>
    </p:spTree>
    <p:extLst>
      <p:ext uri="{BB962C8B-B14F-4D97-AF65-F5344CB8AC3E}">
        <p14:creationId xmlns:p14="http://schemas.microsoft.com/office/powerpoint/2010/main" val="101910618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b="1" dirty="0" smtClean="0"/>
              <a:t>Write the number 512 as a binary number (by hand)</a:t>
            </a:r>
          </a:p>
          <a:p>
            <a:pPr marL="0" indent="0">
              <a:buNone/>
            </a:pPr>
            <a:endParaRPr lang="en-US" dirty="0"/>
          </a:p>
          <a:p>
            <a:pPr marL="0" indent="0">
              <a:buNone/>
            </a:pPr>
            <a:r>
              <a:rPr lang="en-US" b="1" dirty="0" smtClean="0"/>
              <a:t>Write how this number will be stored in binary as a python </a:t>
            </a:r>
            <a:r>
              <a:rPr lang="en-US" b="1" dirty="0" err="1" smtClean="0"/>
              <a:t>int</a:t>
            </a:r>
            <a:endParaRPr lang="en-US" b="1" dirty="0" smtClean="0"/>
          </a:p>
          <a:p>
            <a:pPr marL="0" indent="0">
              <a:buNone/>
            </a:pPr>
            <a:endParaRPr lang="en-US" dirty="0"/>
          </a:p>
          <a:p>
            <a:pPr marL="0" indent="0">
              <a:buNone/>
            </a:pPr>
            <a:r>
              <a:rPr lang="en-US" dirty="0" smtClean="0"/>
              <a:t>Write the bits used to store the result of </a:t>
            </a:r>
          </a:p>
          <a:p>
            <a:pPr marL="0" indent="0">
              <a:buNone/>
            </a:pPr>
            <a:r>
              <a:rPr lang="en-US" dirty="0" smtClean="0"/>
              <a:t>(512).</a:t>
            </a:r>
            <a:r>
              <a:rPr lang="en-US" dirty="0" err="1" smtClean="0"/>
              <a:t>to_bytes</a:t>
            </a:r>
            <a:r>
              <a:rPr lang="en-US" dirty="0" smtClean="0"/>
              <a:t>(4,"big")</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43</a:t>
            </a:fld>
            <a:endParaRPr lang="en-US" altLang="en-US" dirty="0"/>
          </a:p>
        </p:txBody>
      </p:sp>
    </p:spTree>
    <p:extLst>
      <p:ext uri="{BB962C8B-B14F-4D97-AF65-F5344CB8AC3E}">
        <p14:creationId xmlns:p14="http://schemas.microsoft.com/office/powerpoint/2010/main" val="206515465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b="1" dirty="0"/>
              <a:t>Explain why you do not want to use </a:t>
            </a:r>
            <a:r>
              <a:rPr lang="en-US" b="1" dirty="0" err="1"/>
              <a:t>int</a:t>
            </a:r>
            <a:r>
              <a:rPr lang="en-US" b="1" dirty="0"/>
              <a:t>, </a:t>
            </a:r>
            <a:r>
              <a:rPr lang="en-US" b="1" dirty="0" err="1"/>
              <a:t>str</a:t>
            </a:r>
            <a:r>
              <a:rPr lang="en-US" b="1" dirty="0"/>
              <a:t>, or .format for manipulating bits and bytes in </a:t>
            </a:r>
            <a:r>
              <a:rPr lang="en-US" b="1" dirty="0" smtClean="0"/>
              <a:t>Python</a:t>
            </a:r>
          </a:p>
          <a:p>
            <a:pPr marL="0" indent="0">
              <a:buNone/>
            </a:pPr>
            <a:endParaRPr lang="en-US" b="1" dirty="0"/>
          </a:p>
          <a:p>
            <a:pPr marL="0" indent="0">
              <a:buNone/>
            </a:pPr>
            <a:endParaRPr lang="en-US" dirty="0" smtClean="0"/>
          </a:p>
          <a:p>
            <a:pPr marL="0" indent="0">
              <a:buNone/>
            </a:pPr>
            <a:r>
              <a:rPr lang="en-US" dirty="0" smtClean="0"/>
              <a:t>Write what will be displayed by </a:t>
            </a:r>
            <a:br>
              <a:rPr lang="en-US" dirty="0" smtClean="0"/>
            </a:br>
            <a:r>
              <a:rPr lang="en-US" dirty="0" smtClean="0"/>
              <a:t>print(</a:t>
            </a:r>
            <a:r>
              <a:rPr lang="en-US" dirty="0" err="1" smtClean="0"/>
              <a:t>chr</a:t>
            </a:r>
            <a:r>
              <a:rPr lang="en-US" dirty="0" smtClean="0"/>
              <a:t>(0x32)+</a:t>
            </a:r>
            <a:r>
              <a:rPr lang="en-US" dirty="0" err="1" smtClean="0"/>
              <a:t>chr</a:t>
            </a:r>
            <a:r>
              <a:rPr lang="en-US" dirty="0" smtClean="0"/>
              <a:t>(0x30)+</a:t>
            </a:r>
            <a:r>
              <a:rPr lang="en-US" dirty="0" err="1" smtClean="0"/>
              <a:t>chr</a:t>
            </a:r>
            <a:r>
              <a:rPr lang="en-US" dirty="0" smtClean="0"/>
              <a:t>(0x31)+</a:t>
            </a:r>
            <a:r>
              <a:rPr lang="en-US" dirty="0" err="1"/>
              <a:t>chr</a:t>
            </a:r>
            <a:r>
              <a:rPr lang="en-US" dirty="0"/>
              <a:t>(0x36) </a:t>
            </a:r>
            <a:r>
              <a:rPr lang="en-US" dirty="0" smtClean="0"/>
              <a:t>	+</a:t>
            </a:r>
            <a:r>
              <a:rPr lang="en-US" dirty="0" err="1" smtClean="0"/>
              <a:t>chr</a:t>
            </a:r>
            <a:r>
              <a:rPr lang="en-US" dirty="0" smtClean="0"/>
              <a:t>(0x20)+</a:t>
            </a:r>
            <a:r>
              <a:rPr lang="en-US" dirty="0" err="1" smtClean="0"/>
              <a:t>chr</a:t>
            </a:r>
            <a:r>
              <a:rPr lang="en-US" dirty="0" smtClean="0"/>
              <a:t>(0x41)+</a:t>
            </a:r>
            <a:r>
              <a:rPr lang="en-US" dirty="0" err="1" smtClean="0"/>
              <a:t>chr</a:t>
            </a:r>
            <a:r>
              <a:rPr lang="en-US" dirty="0" smtClean="0"/>
              <a:t>(0x44))</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44</a:t>
            </a:fld>
            <a:endParaRPr lang="en-US" altLang="en-US" dirty="0"/>
          </a:p>
        </p:txBody>
      </p:sp>
    </p:spTree>
    <p:extLst>
      <p:ext uri="{BB962C8B-B14F-4D97-AF65-F5344CB8AC3E}">
        <p14:creationId xmlns:p14="http://schemas.microsoft.com/office/powerpoint/2010/main" val="28451384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 / little endian byte order</a:t>
            </a:r>
            <a:endParaRPr lang="en-US" dirty="0"/>
          </a:p>
        </p:txBody>
      </p:sp>
      <p:sp>
        <p:nvSpPr>
          <p:cNvPr id="9" name="Content Placeholder 8"/>
          <p:cNvSpPr>
            <a:spLocks noGrp="1"/>
          </p:cNvSpPr>
          <p:nvPr>
            <p:ph idx="1"/>
          </p:nvPr>
        </p:nvSpPr>
        <p:spPr/>
        <p:txBody>
          <a:bodyPr/>
          <a:lstStyle/>
          <a:p>
            <a:pPr marL="344487" lvl="1" indent="0">
              <a:buNone/>
            </a:pPr>
            <a:r>
              <a:rPr lang="en-US" dirty="0" smtClean="0"/>
              <a:t>Consider the number 1030 = 1024 + 4 + 2 = </a:t>
            </a:r>
          </a:p>
          <a:p>
            <a:pPr marL="344487" lvl="1" indent="0">
              <a:buNone/>
            </a:pPr>
            <a:r>
              <a:rPr lang="en-US" dirty="0" smtClean="0"/>
              <a:t>100 0000 0110</a:t>
            </a:r>
            <a:r>
              <a:rPr lang="en-US" baseline="-25000" dirty="0" smtClean="0"/>
              <a:t>2</a:t>
            </a:r>
            <a:r>
              <a:rPr lang="en-US" dirty="0" smtClean="0"/>
              <a:t> = 406</a:t>
            </a:r>
            <a:r>
              <a:rPr lang="en-US" baseline="-25000" dirty="0" smtClean="0"/>
              <a:t>16</a:t>
            </a:r>
            <a:r>
              <a:rPr lang="en-US" dirty="0" smtClean="0"/>
              <a:t>= 0x04 06</a:t>
            </a:r>
          </a:p>
          <a:p>
            <a:pPr lvl="1"/>
            <a:r>
              <a:rPr lang="en-US" dirty="0" smtClean="0"/>
              <a:t>Big endian: the first bytes (low index bytes) are the most significant bytes </a:t>
            </a:r>
          </a:p>
          <a:p>
            <a:pPr marL="344487" lvl="1" indent="0">
              <a:buNone/>
            </a:pPr>
            <a:r>
              <a:rPr lang="en-US" dirty="0" smtClean="0"/>
              <a:t>04 06</a:t>
            </a:r>
          </a:p>
          <a:p>
            <a:pPr lvl="1"/>
            <a:r>
              <a:rPr lang="en-US" dirty="0" smtClean="0"/>
              <a:t>Little endian: the last bytes (high index bytes) are the most significant bytes</a:t>
            </a:r>
          </a:p>
          <a:p>
            <a:pPr marL="344487" lvl="1" indent="0">
              <a:buNone/>
            </a:pPr>
            <a:r>
              <a:rPr lang="en-US" dirty="0" smtClean="0"/>
              <a:t>06 04</a:t>
            </a:r>
          </a:p>
          <a:p>
            <a:pPr marL="344487" lvl="1" indent="0">
              <a:buNone/>
            </a:pPr>
            <a:r>
              <a:rPr lang="en-US" dirty="0" smtClean="0"/>
              <a:t>(Not 60 40 or 60 20 or 0110 0010 – only bytes are reversed, not bits)</a:t>
            </a:r>
          </a:p>
          <a:p>
            <a:pPr marL="344487" lvl="1" indent="0">
              <a:buNone/>
            </a:pPr>
            <a:endParaRPr lang="en-US" dirty="0" smtClean="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45</a:t>
            </a:fld>
            <a:endParaRPr lang="en-US" altLang="en-US"/>
          </a:p>
        </p:txBody>
      </p:sp>
    </p:spTree>
    <p:extLst>
      <p:ext uri="{BB962C8B-B14F-4D97-AF65-F5344CB8AC3E}">
        <p14:creationId xmlns:p14="http://schemas.microsoft.com/office/powerpoint/2010/main" val="28340001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Circle one for each line:</a:t>
            </a:r>
            <a:endParaRPr lang="en-US" dirty="0"/>
          </a:p>
        </p:txBody>
      </p:sp>
      <p:sp>
        <p:nvSpPr>
          <p:cNvPr id="3" name="Content Placeholder 2"/>
          <p:cNvSpPr>
            <a:spLocks noGrp="1"/>
          </p:cNvSpPr>
          <p:nvPr>
            <p:ph idx="1"/>
          </p:nvPr>
        </p:nvSpPr>
        <p:spPr/>
        <p:txBody>
          <a:bodyPr/>
          <a:lstStyle/>
          <a:p>
            <a:pPr marL="0" indent="0">
              <a:buNone/>
            </a:pPr>
            <a:r>
              <a:rPr lang="en-US" dirty="0" smtClean="0"/>
              <a:t>Network order is:</a:t>
            </a:r>
          </a:p>
          <a:p>
            <a:pPr marL="0" indent="0">
              <a:buNone/>
            </a:pPr>
            <a:endParaRPr lang="en-US" dirty="0"/>
          </a:p>
          <a:p>
            <a:pPr marL="0" indent="0" algn="ctr">
              <a:buNone/>
            </a:pPr>
            <a:r>
              <a:rPr lang="en-US" b="1" dirty="0" smtClean="0"/>
              <a:t>Big Endian / Little Endian</a:t>
            </a:r>
          </a:p>
          <a:p>
            <a:pPr marL="0" indent="0" algn="ctr">
              <a:buNone/>
            </a:pPr>
            <a:endParaRPr lang="en-US" dirty="0"/>
          </a:p>
          <a:p>
            <a:pPr marL="0" indent="0">
              <a:buNone/>
            </a:pPr>
            <a:r>
              <a:rPr lang="en-US" dirty="0" smtClean="0"/>
              <a:t>Intel machines are:</a:t>
            </a:r>
          </a:p>
          <a:p>
            <a:pPr marL="0" indent="0">
              <a:buNone/>
            </a:pPr>
            <a:endParaRPr lang="en-US" dirty="0" smtClean="0"/>
          </a:p>
          <a:p>
            <a:pPr marL="0" indent="0" algn="ctr">
              <a:buNone/>
            </a:pPr>
            <a:r>
              <a:rPr lang="en-US" b="1" dirty="0" smtClean="0"/>
              <a:t>Big </a:t>
            </a:r>
            <a:r>
              <a:rPr lang="en-US" b="1" dirty="0"/>
              <a:t>Endian / Little Endian</a:t>
            </a:r>
          </a:p>
          <a:p>
            <a:pPr marL="0" indent="0" algn="ctr">
              <a:buNone/>
            </a:pPr>
            <a:endParaRPr lang="en-US" dirty="0" smtClean="0"/>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err="1"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46</a:t>
            </a:fld>
            <a:endParaRPr lang="en-US" altLang="en-US" dirty="0"/>
          </a:p>
        </p:txBody>
      </p:sp>
    </p:spTree>
    <p:extLst>
      <p:ext uri="{BB962C8B-B14F-4D97-AF65-F5344CB8AC3E}">
        <p14:creationId xmlns:p14="http://schemas.microsoft.com/office/powerpoint/2010/main" val="3157353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(purely optional)</a:t>
            </a:r>
            <a:endParaRPr lang="en-US" dirty="0"/>
          </a:p>
        </p:txBody>
      </p:sp>
      <p:sp>
        <p:nvSpPr>
          <p:cNvPr id="3" name="Content Placeholder 2"/>
          <p:cNvSpPr>
            <a:spLocks noGrp="1"/>
          </p:cNvSpPr>
          <p:nvPr>
            <p:ph idx="1"/>
          </p:nvPr>
        </p:nvSpPr>
        <p:spPr/>
        <p:txBody>
          <a:bodyPr/>
          <a:lstStyle/>
          <a:p>
            <a:pPr marL="0" indent="0">
              <a:buNone/>
            </a:pPr>
            <a:r>
              <a:rPr lang="en-US" dirty="0" smtClean="0"/>
              <a:t>Explore the operators &lt;&lt;, &gt;&gt;, &amp;, and I in Python.</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47</a:t>
            </a:fld>
            <a:endParaRPr lang="en-US" altLang="en-US" dirty="0"/>
          </a:p>
        </p:txBody>
      </p:sp>
    </p:spTree>
    <p:extLst>
      <p:ext uri="{BB962C8B-B14F-4D97-AF65-F5344CB8AC3E}">
        <p14:creationId xmlns:p14="http://schemas.microsoft.com/office/powerpoint/2010/main" val="14583033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primes string (purely optional)</a:t>
            </a:r>
            <a:endParaRPr lang="en-US" dirty="0"/>
          </a:p>
        </p:txBody>
      </p:sp>
      <p:sp>
        <p:nvSpPr>
          <p:cNvPr id="3" name="Content Placeholder 2"/>
          <p:cNvSpPr>
            <a:spLocks noGrp="1"/>
          </p:cNvSpPr>
          <p:nvPr>
            <p:ph idx="1"/>
          </p:nvPr>
        </p:nvSpPr>
        <p:spPr/>
        <p:txBody>
          <a:bodyPr/>
          <a:lstStyle/>
          <a:p>
            <a:pPr marL="0" indent="0">
              <a:buNone/>
            </a:pPr>
            <a:r>
              <a:rPr lang="en-US" dirty="0" smtClean="0"/>
              <a:t>…1111111111111111100000000000001111111111100000001111100011</a:t>
            </a:r>
          </a:p>
          <a:p>
            <a:pPr marL="0" indent="0">
              <a:buNone/>
            </a:pPr>
            <a:endParaRPr lang="en-US" dirty="0"/>
          </a:p>
          <a:p>
            <a:pPr marL="0" indent="0">
              <a:buNone/>
            </a:pPr>
            <a:endParaRPr lang="en-US" dirty="0" smtClean="0"/>
          </a:p>
          <a:p>
            <a:pPr marL="0" indent="0">
              <a:buNone/>
            </a:pPr>
            <a:r>
              <a:rPr lang="en-US" dirty="0" smtClean="0"/>
              <a:t>(Why is this a "primes" string?)</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48</a:t>
            </a:fld>
            <a:endParaRPr lang="en-US" altLang="en-US" dirty="0"/>
          </a:p>
        </p:txBody>
      </p:sp>
    </p:spTree>
    <p:extLst>
      <p:ext uri="{BB962C8B-B14F-4D97-AF65-F5344CB8AC3E}">
        <p14:creationId xmlns:p14="http://schemas.microsoft.com/office/powerpoint/2010/main" val="20836801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Consider the following format:</a:t>
            </a:r>
          </a:p>
          <a:p>
            <a:pPr marL="0" indent="0">
              <a:buNone/>
            </a:pPr>
            <a:r>
              <a:rPr lang="en-US" dirty="0" smtClean="0"/>
              <a:t>A message has a four-byte header with the number of lines in a text file as a binary number</a:t>
            </a:r>
          </a:p>
          <a:p>
            <a:pPr marL="0" indent="0">
              <a:buNone/>
            </a:pPr>
            <a:r>
              <a:rPr lang="en-US" dirty="0" smtClean="0"/>
              <a:t>Then, the lines follow, each terminated by '\n'</a:t>
            </a:r>
            <a:endParaRPr lang="en-US" dirty="0"/>
          </a:p>
          <a:p>
            <a:pPr marL="0" indent="0">
              <a:buNone/>
            </a:pPr>
            <a:r>
              <a:rPr lang="en-US" dirty="0" smtClean="0"/>
              <a:t>Suppose you can get one byte (single-byte string) of the message by calling </a:t>
            </a:r>
            <a:r>
              <a:rPr lang="en-US" dirty="0" err="1" smtClean="0"/>
              <a:t>next_byte</a:t>
            </a:r>
            <a:r>
              <a:rPr lang="en-US" dirty="0" smtClean="0"/>
              <a:t>().</a:t>
            </a:r>
          </a:p>
          <a:p>
            <a:pPr marL="0" indent="0">
              <a:buNone/>
            </a:pPr>
            <a:endParaRPr lang="en-US" dirty="0" smtClean="0"/>
          </a:p>
          <a:p>
            <a:pPr marL="0" indent="0">
              <a:buNone/>
            </a:pPr>
            <a:r>
              <a:rPr lang="en-US" dirty="0" smtClean="0"/>
              <a:t>Brainstorm a list of as many sub-methods for a program to parse this file as you can.</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49</a:t>
            </a:fld>
            <a:endParaRPr lang="en-US" altLang="en-US" dirty="0"/>
          </a:p>
        </p:txBody>
      </p:sp>
    </p:spTree>
    <p:extLst>
      <p:ext uri="{BB962C8B-B14F-4D97-AF65-F5344CB8AC3E}">
        <p14:creationId xmlns:p14="http://schemas.microsoft.com/office/powerpoint/2010/main" val="1334323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Indexing lists and strings</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smtClean="0"/>
              <a:t>a = [1,2,3,4,5]</a:t>
            </a:r>
            <a:endParaRPr lang="en-US" dirty="0"/>
          </a:p>
          <a:p>
            <a:pPr marL="0" indent="0">
              <a:buNone/>
            </a:pPr>
            <a:r>
              <a:rPr lang="en-US" dirty="0" smtClean="0"/>
              <a:t>x = a[0]        	# x is an </a:t>
            </a:r>
            <a:r>
              <a:rPr lang="en-US" dirty="0" err="1" smtClean="0"/>
              <a:t>int</a:t>
            </a:r>
            <a:endParaRPr lang="en-US" dirty="0" smtClean="0"/>
          </a:p>
          <a:p>
            <a:pPr marL="0" indent="0">
              <a:buNone/>
            </a:pPr>
            <a:r>
              <a:rPr lang="en-US" dirty="0" smtClean="0"/>
              <a:t>y = a[2:4]       # y is a list</a:t>
            </a:r>
          </a:p>
          <a:p>
            <a:pPr marL="0" indent="0">
              <a:buNone/>
            </a:pPr>
            <a:r>
              <a:rPr lang="en-US" dirty="0" smtClean="0"/>
              <a:t>s = "</a:t>
            </a:r>
            <a:r>
              <a:rPr lang="en-US" dirty="0" err="1" smtClean="0"/>
              <a:t>abcde</a:t>
            </a:r>
            <a:r>
              <a:rPr lang="en-US" dirty="0" smtClean="0"/>
              <a:t>"  	# s is a </a:t>
            </a:r>
            <a:r>
              <a:rPr lang="en-US" dirty="0" err="1" smtClean="0"/>
              <a:t>str</a:t>
            </a:r>
            <a:endParaRPr lang="en-US" dirty="0" smtClean="0"/>
          </a:p>
          <a:p>
            <a:pPr marL="0" indent="0">
              <a:buNone/>
            </a:pPr>
            <a:r>
              <a:rPr lang="en-US" dirty="0" smtClean="0"/>
              <a:t>c = s[0]        	</a:t>
            </a:r>
            <a:r>
              <a:rPr lang="en-US" b="1" dirty="0" smtClean="0"/>
              <a:t># c is a </a:t>
            </a:r>
            <a:r>
              <a:rPr lang="en-US" b="1" dirty="0" err="1" smtClean="0"/>
              <a:t>str</a:t>
            </a:r>
            <a:r>
              <a:rPr lang="en-US" b="1" dirty="0" smtClean="0"/>
              <a:t>!</a:t>
            </a:r>
          </a:p>
          <a:p>
            <a:pPr marL="0" indent="0">
              <a:buNone/>
            </a:pPr>
            <a:r>
              <a:rPr lang="en-US" dirty="0" smtClean="0"/>
              <a:t>b = s[2:4]     	# b is a </a:t>
            </a:r>
            <a:r>
              <a:rPr lang="en-US" dirty="0" err="1" smtClean="0"/>
              <a:t>str</a:t>
            </a:r>
            <a:endParaRPr lang="en-US" dirty="0" smtClean="0"/>
          </a:p>
          <a:p>
            <a:pPr marL="0" indent="0">
              <a:buNone/>
            </a:pPr>
            <a:endParaRPr lang="en-US" dirty="0" smtClean="0"/>
          </a:p>
          <a:p>
            <a:pPr marL="0" indent="0">
              <a:buNone/>
            </a:pPr>
            <a:r>
              <a:rPr lang="en-US" dirty="0" smtClean="0"/>
              <a:t>if </a:t>
            </a:r>
            <a:r>
              <a:rPr lang="en-US" dirty="0" err="1" smtClean="0"/>
              <a:t>isinstance</a:t>
            </a:r>
            <a:r>
              <a:rPr lang="en-US" dirty="0" smtClean="0"/>
              <a:t>(</a:t>
            </a:r>
            <a:r>
              <a:rPr lang="en-US" dirty="0" err="1" smtClean="0"/>
              <a:t>c,str</a:t>
            </a:r>
            <a:r>
              <a:rPr lang="en-US" dirty="0" smtClean="0"/>
              <a:t>):</a:t>
            </a:r>
          </a:p>
          <a:p>
            <a:pPr marL="0" indent="0">
              <a:buNone/>
            </a:pPr>
            <a:r>
              <a:rPr lang="en-US" dirty="0" smtClean="0"/>
              <a:t>if type(c) is </a:t>
            </a:r>
            <a:r>
              <a:rPr lang="en-US" dirty="0" err="1" smtClean="0"/>
              <a:t>str</a:t>
            </a:r>
            <a:r>
              <a:rPr lang="en-US" dirty="0" smtClean="0"/>
              <a:t>:</a:t>
            </a:r>
          </a:p>
          <a:p>
            <a:pPr marL="0" indent="0">
              <a:buNone/>
            </a:pPr>
            <a:endParaRPr lang="en-US" dirty="0" smtClean="0"/>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a:xfrm>
            <a:off x="4645025" y="2174874"/>
            <a:ext cx="4498975" cy="4378325"/>
          </a:xfrm>
        </p:spPr>
        <p:txBody>
          <a:bodyPr/>
          <a:lstStyle/>
          <a:p>
            <a:pPr marL="0" indent="0">
              <a:buNone/>
            </a:pPr>
            <a:r>
              <a:rPr lang="en-US" dirty="0" smtClean="0"/>
              <a:t>long[] a = {1,2,3,4,5};</a:t>
            </a:r>
          </a:p>
          <a:p>
            <a:pPr marL="0" indent="0">
              <a:buNone/>
            </a:pPr>
            <a:r>
              <a:rPr lang="en-US" dirty="0" smtClean="0"/>
              <a:t>long x = a[0];</a:t>
            </a:r>
          </a:p>
          <a:p>
            <a:pPr marL="0" indent="0">
              <a:buNone/>
            </a:pPr>
            <a:r>
              <a:rPr lang="en-US" dirty="0" smtClean="0"/>
              <a:t># not possible for an array</a:t>
            </a:r>
          </a:p>
          <a:p>
            <a:pPr marL="0" indent="0">
              <a:buNone/>
            </a:pPr>
            <a:r>
              <a:rPr lang="en-US" dirty="0" smtClean="0"/>
              <a:t>String s = "</a:t>
            </a:r>
            <a:r>
              <a:rPr lang="en-US" dirty="0" err="1" smtClean="0"/>
              <a:t>abcde</a:t>
            </a:r>
            <a:r>
              <a:rPr lang="en-US" dirty="0" smtClean="0"/>
              <a:t>";</a:t>
            </a:r>
          </a:p>
          <a:p>
            <a:pPr marL="0" indent="0">
              <a:buNone/>
            </a:pPr>
            <a:r>
              <a:rPr lang="en-US" dirty="0" smtClean="0"/>
              <a:t>char c = </a:t>
            </a:r>
            <a:r>
              <a:rPr lang="en-US" dirty="0" err="1" smtClean="0"/>
              <a:t>s.charAt</a:t>
            </a:r>
            <a:r>
              <a:rPr lang="en-US" dirty="0" smtClean="0"/>
              <a:t>(0);</a:t>
            </a:r>
          </a:p>
          <a:p>
            <a:pPr marL="0" indent="0">
              <a:buNone/>
            </a:pPr>
            <a:r>
              <a:rPr lang="en-US" dirty="0" smtClean="0"/>
              <a:t>String b = </a:t>
            </a:r>
            <a:r>
              <a:rPr lang="en-US" dirty="0" err="1" smtClean="0"/>
              <a:t>s.substring</a:t>
            </a:r>
            <a:r>
              <a:rPr lang="en-US" dirty="0" smtClean="0"/>
              <a:t>(2,4);</a:t>
            </a:r>
          </a:p>
          <a:p>
            <a:pPr marL="0" indent="0">
              <a:buNone/>
            </a:pPr>
            <a:endParaRPr lang="en-US" dirty="0" smtClean="0"/>
          </a:p>
          <a:p>
            <a:pPr marL="0" indent="0">
              <a:buNone/>
            </a:pPr>
            <a:r>
              <a:rPr lang="en-US" dirty="0" smtClean="0"/>
              <a:t>if(b </a:t>
            </a:r>
            <a:r>
              <a:rPr lang="en-US" dirty="0" err="1" smtClean="0"/>
              <a:t>instanceof</a:t>
            </a:r>
            <a:r>
              <a:rPr lang="en-US" dirty="0" smtClean="0"/>
              <a:t> String)</a:t>
            </a:r>
          </a:p>
          <a:p>
            <a:pPr marL="0" indent="0">
              <a:buNone/>
            </a:pPr>
            <a:r>
              <a:rPr lang="en-US" dirty="0" smtClean="0"/>
              <a:t>if(</a:t>
            </a:r>
            <a:r>
              <a:rPr lang="en-US" dirty="0" err="1" smtClean="0"/>
              <a:t>b.getClass</a:t>
            </a:r>
            <a:r>
              <a:rPr lang="en-US" dirty="0" smtClean="0"/>
              <a:t>() == </a:t>
            </a:r>
            <a:r>
              <a:rPr lang="en-US" dirty="0" err="1" smtClean="0"/>
              <a:t>String.class</a:t>
            </a:r>
            <a:r>
              <a:rPr lang="en-US" dirty="0" smtClean="0"/>
              <a:t>)</a:t>
            </a:r>
          </a:p>
        </p:txBody>
      </p:sp>
      <p:sp>
        <p:nvSpPr>
          <p:cNvPr id="7" name="Footer Placeholder 6"/>
          <p:cNvSpPr>
            <a:spLocks noGrp="1"/>
          </p:cNvSpPr>
          <p:nvPr>
            <p:ph type="ftr" sz="quarter" idx="11"/>
          </p:nvPr>
        </p:nvSpPr>
        <p:spPr>
          <a:xfrm>
            <a:off x="3124200" y="6172200"/>
            <a:ext cx="2895600" cy="457200"/>
          </a:xfrm>
        </p:spPr>
        <p:txBody>
          <a:bodyPr/>
          <a:lstStyle/>
          <a:p>
            <a:pPr>
              <a:defRPr/>
            </a:pPr>
            <a:r>
              <a:rPr lang="en-US" altLang="en-US" dirty="0" smtClean="0"/>
              <a:t>SE-2811</a:t>
            </a:r>
          </a:p>
          <a:p>
            <a:pPr>
              <a:defRPr/>
            </a:pPr>
            <a:r>
              <a:rPr lang="en-US" altLang="en-US" dirty="0"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5</a:t>
            </a:fld>
            <a:endParaRPr lang="en-US" altLang="en-US"/>
          </a:p>
        </p:txBody>
      </p:sp>
      <p:sp>
        <p:nvSpPr>
          <p:cNvPr id="9" name="TextBox 8"/>
          <p:cNvSpPr txBox="1"/>
          <p:nvPr/>
        </p:nvSpPr>
        <p:spPr>
          <a:xfrm>
            <a:off x="4942244" y="6320135"/>
            <a:ext cx="3048000" cy="461665"/>
          </a:xfrm>
          <a:prstGeom prst="rect">
            <a:avLst/>
          </a:prstGeom>
          <a:noFill/>
        </p:spPr>
        <p:txBody>
          <a:bodyPr wrap="square" rtlCol="0">
            <a:spAutoFit/>
          </a:bodyPr>
          <a:lstStyle/>
          <a:p>
            <a:r>
              <a:rPr lang="en-US" sz="2400" dirty="0" smtClean="0"/>
              <a:t>Last class: Slide 12</a:t>
            </a:r>
            <a:endParaRPr lang="en-US" sz="2400" dirty="0"/>
          </a:p>
        </p:txBody>
      </p:sp>
    </p:spTree>
    <p:extLst>
      <p:ext uri="{BB962C8B-B14F-4D97-AF65-F5344CB8AC3E}">
        <p14:creationId xmlns:p14="http://schemas.microsoft.com/office/powerpoint/2010/main" val="40830032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Consider the following format:</a:t>
            </a:r>
          </a:p>
          <a:p>
            <a:pPr marL="0" indent="0">
              <a:buNone/>
            </a:pPr>
            <a:r>
              <a:rPr lang="en-US" dirty="0" smtClean="0"/>
              <a:t>A message has a four-byte header with the number of lines in a text file as a binary number</a:t>
            </a:r>
          </a:p>
          <a:p>
            <a:pPr marL="0" indent="0">
              <a:buNone/>
            </a:pPr>
            <a:r>
              <a:rPr lang="en-US" dirty="0" smtClean="0"/>
              <a:t>Then, the lines follow, each terminated by '\n'</a:t>
            </a:r>
            <a:endParaRPr lang="en-US" dirty="0"/>
          </a:p>
          <a:p>
            <a:pPr marL="0" indent="0">
              <a:buNone/>
            </a:pPr>
            <a:r>
              <a:rPr lang="en-US" dirty="0" smtClean="0"/>
              <a:t>Suppose you can get one byte (single-byte string) of the message by calling </a:t>
            </a:r>
            <a:r>
              <a:rPr lang="en-US" dirty="0" err="1" smtClean="0"/>
              <a:t>next_byte</a:t>
            </a:r>
            <a:r>
              <a:rPr lang="en-US" dirty="0" smtClean="0"/>
              <a:t>().</a:t>
            </a:r>
          </a:p>
          <a:p>
            <a:pPr marL="0" indent="0">
              <a:buNone/>
            </a:pPr>
            <a:endParaRPr lang="en-US" dirty="0" smtClean="0"/>
          </a:p>
          <a:p>
            <a:pPr marL="0" indent="0">
              <a:buNone/>
            </a:pPr>
            <a:r>
              <a:rPr lang="en-US" dirty="0" smtClean="0"/>
              <a:t>Write </a:t>
            </a:r>
            <a:r>
              <a:rPr lang="en-US" dirty="0" err="1" smtClean="0"/>
              <a:t>pseudocode</a:t>
            </a:r>
            <a:r>
              <a:rPr lang="en-US" dirty="0" smtClean="0"/>
              <a:t> to read in the file and stop before reading past the end.</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50</a:t>
            </a:fld>
            <a:endParaRPr lang="en-US" altLang="en-US" dirty="0"/>
          </a:p>
        </p:txBody>
      </p:sp>
    </p:spTree>
    <p:extLst>
      <p:ext uri="{BB962C8B-B14F-4D97-AF65-F5344CB8AC3E}">
        <p14:creationId xmlns:p14="http://schemas.microsoft.com/office/powerpoint/2010/main" val="19243822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pPr marL="0" indent="0">
              <a:buNone/>
            </a:pPr>
            <a:r>
              <a:rPr lang="en-US" dirty="0" smtClean="0"/>
              <a:t>Consider the following format:</a:t>
            </a:r>
          </a:p>
          <a:p>
            <a:pPr marL="0" indent="0">
              <a:buNone/>
            </a:pPr>
            <a:r>
              <a:rPr lang="en-US" dirty="0" smtClean="0"/>
              <a:t>A message has a four-byte header with the number of lines in a text file as a binary number</a:t>
            </a:r>
          </a:p>
          <a:p>
            <a:pPr marL="0" indent="0">
              <a:buNone/>
            </a:pPr>
            <a:r>
              <a:rPr lang="en-US" dirty="0" smtClean="0"/>
              <a:t>Then, the lines follow, each terminated by '\n'</a:t>
            </a:r>
            <a:endParaRPr lang="en-US" dirty="0"/>
          </a:p>
          <a:p>
            <a:pPr marL="0" indent="0">
              <a:buNone/>
            </a:pPr>
            <a:r>
              <a:rPr lang="en-US" dirty="0" smtClean="0"/>
              <a:t>Suppose you can get one byte (single-byte string) of the message by calling </a:t>
            </a:r>
            <a:r>
              <a:rPr lang="en-US" dirty="0" err="1" smtClean="0"/>
              <a:t>next_byte</a:t>
            </a:r>
            <a:r>
              <a:rPr lang="en-US" dirty="0" smtClean="0"/>
              <a:t>().</a:t>
            </a:r>
          </a:p>
          <a:p>
            <a:pPr marL="0" indent="0">
              <a:buNone/>
            </a:pPr>
            <a:endParaRPr lang="en-US" dirty="0" smtClean="0"/>
          </a:p>
          <a:p>
            <a:pPr marL="0" indent="0">
              <a:buNone/>
            </a:pPr>
            <a:r>
              <a:rPr lang="en-US" dirty="0" smtClean="0"/>
              <a:t>Write </a:t>
            </a:r>
            <a:r>
              <a:rPr lang="en-US" b="1" dirty="0" smtClean="0"/>
              <a:t>Python code </a:t>
            </a:r>
            <a:r>
              <a:rPr lang="en-US" dirty="0" smtClean="0"/>
              <a:t>to read in the file and stop before reading past the end.</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51</a:t>
            </a:fld>
            <a:endParaRPr lang="en-US" altLang="en-US" dirty="0"/>
          </a:p>
        </p:txBody>
      </p:sp>
    </p:spTree>
    <p:extLst>
      <p:ext uri="{BB962C8B-B14F-4D97-AF65-F5344CB8AC3E}">
        <p14:creationId xmlns:p14="http://schemas.microsoft.com/office/powerpoint/2010/main" val="137791179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literal types</a:t>
            </a:r>
            <a:endParaRPr lang="en-US" dirty="0"/>
          </a:p>
        </p:txBody>
      </p:sp>
      <p:sp>
        <p:nvSpPr>
          <p:cNvPr id="8" name="Text Placeholder 7"/>
          <p:cNvSpPr>
            <a:spLocks noGrp="1"/>
          </p:cNvSpPr>
          <p:nvPr>
            <p:ph type="body" idx="1"/>
          </p:nvPr>
        </p:nvSpPr>
        <p:spPr/>
        <p:txBody>
          <a:bodyPr/>
          <a:lstStyle/>
          <a:p>
            <a:r>
              <a:rPr lang="en-US" dirty="0" smtClean="0"/>
              <a:t>Python</a:t>
            </a:r>
            <a:endParaRPr lang="en-US" dirty="0"/>
          </a:p>
        </p:txBody>
      </p:sp>
      <p:sp>
        <p:nvSpPr>
          <p:cNvPr id="9" name="Content Placeholder 8"/>
          <p:cNvSpPr>
            <a:spLocks noGrp="1"/>
          </p:cNvSpPr>
          <p:nvPr>
            <p:ph sz="half" idx="2"/>
          </p:nvPr>
        </p:nvSpPr>
        <p:spPr/>
        <p:txBody>
          <a:bodyPr/>
          <a:lstStyle/>
          <a:p>
            <a:pPr marL="0" indent="0">
              <a:buNone/>
            </a:pPr>
            <a:r>
              <a:rPr lang="en-US" dirty="0" smtClean="0"/>
              <a:t>Specify bits in a byte</a:t>
            </a:r>
          </a:p>
          <a:p>
            <a:pPr marL="0" indent="0">
              <a:buNone/>
            </a:pPr>
            <a:r>
              <a:rPr lang="en-US" dirty="0" smtClean="0"/>
              <a:t>b = b'\</a:t>
            </a:r>
            <a:r>
              <a:rPr lang="en-US" dirty="0" err="1" smtClean="0"/>
              <a:t>xff</a:t>
            </a:r>
            <a:r>
              <a:rPr lang="en-US" dirty="0" smtClean="0"/>
              <a:t>'</a:t>
            </a:r>
          </a:p>
          <a:p>
            <a:pPr marL="0" indent="0">
              <a:buNone/>
            </a:pPr>
            <a:r>
              <a:rPr lang="en-US" dirty="0" smtClean="0"/>
              <a:t>Specify bits in an </a:t>
            </a:r>
            <a:r>
              <a:rPr lang="en-US" dirty="0" err="1" smtClean="0"/>
              <a:t>int</a:t>
            </a:r>
            <a:endParaRPr lang="en-US" dirty="0" smtClean="0"/>
          </a:p>
          <a:p>
            <a:pPr marL="0" indent="0">
              <a:buNone/>
            </a:pPr>
            <a:r>
              <a:rPr lang="en-US" dirty="0" err="1" smtClean="0"/>
              <a:t>i</a:t>
            </a:r>
            <a:r>
              <a:rPr lang="en-US" dirty="0" smtClean="0"/>
              <a:t> = 0x7fffffff</a:t>
            </a:r>
          </a:p>
          <a:p>
            <a:pPr marL="0" indent="0">
              <a:buNone/>
            </a:pPr>
            <a:endParaRPr lang="en-US" dirty="0"/>
          </a:p>
        </p:txBody>
      </p:sp>
      <p:sp>
        <p:nvSpPr>
          <p:cNvPr id="10" name="Text Placeholder 9"/>
          <p:cNvSpPr>
            <a:spLocks noGrp="1"/>
          </p:cNvSpPr>
          <p:nvPr>
            <p:ph type="body" sz="quarter" idx="3"/>
          </p:nvPr>
        </p:nvSpPr>
        <p:spPr/>
        <p:txBody>
          <a:bodyPr/>
          <a:lstStyle/>
          <a:p>
            <a:r>
              <a:rPr lang="en-US" dirty="0" smtClean="0"/>
              <a:t>Java</a:t>
            </a:r>
            <a:endParaRPr lang="en-US" dirty="0"/>
          </a:p>
        </p:txBody>
      </p:sp>
      <p:sp>
        <p:nvSpPr>
          <p:cNvPr id="11" name="Content Placeholder 10"/>
          <p:cNvSpPr>
            <a:spLocks noGrp="1"/>
          </p:cNvSpPr>
          <p:nvPr>
            <p:ph sz="quarter" idx="4"/>
          </p:nvPr>
        </p:nvSpPr>
        <p:spPr/>
        <p:txBody>
          <a:bodyPr/>
          <a:lstStyle/>
          <a:p>
            <a:pPr marL="0" indent="0">
              <a:buNone/>
            </a:pPr>
            <a:endParaRPr lang="en-US" dirty="0" smtClean="0"/>
          </a:p>
          <a:p>
            <a:pPr marL="0" indent="0">
              <a:buNone/>
            </a:pPr>
            <a:r>
              <a:rPr lang="en-US" dirty="0" smtClean="0"/>
              <a:t>byte b = 0xff;</a:t>
            </a:r>
          </a:p>
          <a:p>
            <a:pPr marL="0" indent="0">
              <a:buNone/>
            </a:pPr>
            <a:endParaRPr lang="en-US" dirty="0" smtClean="0"/>
          </a:p>
          <a:p>
            <a:pPr marL="0" indent="0">
              <a:buNone/>
            </a:pPr>
            <a:r>
              <a:rPr lang="en-US" dirty="0" err="1" smtClean="0"/>
              <a:t>int</a:t>
            </a:r>
            <a:r>
              <a:rPr lang="en-US" dirty="0" smtClean="0"/>
              <a:t> </a:t>
            </a:r>
            <a:r>
              <a:rPr lang="en-US" dirty="0" err="1" smtClean="0"/>
              <a:t>i</a:t>
            </a:r>
            <a:r>
              <a:rPr lang="en-US" dirty="0" smtClean="0"/>
              <a:t> = 0x7fffffff;</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52</a:t>
            </a:fld>
            <a:endParaRPr lang="en-US" altLang="en-US" dirty="0"/>
          </a:p>
        </p:txBody>
      </p:sp>
    </p:spTree>
    <p:extLst>
      <p:ext uri="{BB962C8B-B14F-4D97-AF65-F5344CB8AC3E}">
        <p14:creationId xmlns:p14="http://schemas.microsoft.com/office/powerpoint/2010/main" val="333476341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Python byte lists and strings</a:t>
            </a:r>
            <a:endParaRPr lang="en-US" dirty="0"/>
          </a:p>
        </p:txBody>
      </p:sp>
      <p:sp>
        <p:nvSpPr>
          <p:cNvPr id="6" name="Text Placeholder 5"/>
          <p:cNvSpPr>
            <a:spLocks noGrp="1"/>
          </p:cNvSpPr>
          <p:nvPr>
            <p:ph type="body" idx="1"/>
          </p:nvPr>
        </p:nvSpPr>
        <p:spPr/>
        <p:txBody>
          <a:bodyPr/>
          <a:lstStyle/>
          <a:p>
            <a:r>
              <a:rPr lang="en-US" dirty="0" smtClean="0"/>
              <a:t>Python 2.7</a:t>
            </a:r>
            <a:endParaRPr lang="en-US" dirty="0"/>
          </a:p>
        </p:txBody>
      </p:sp>
      <p:sp>
        <p:nvSpPr>
          <p:cNvPr id="3" name="Content Placeholder 2"/>
          <p:cNvSpPr>
            <a:spLocks noGrp="1"/>
          </p:cNvSpPr>
          <p:nvPr>
            <p:ph sz="half" idx="2"/>
          </p:nvPr>
        </p:nvSpPr>
        <p:spPr/>
        <p:txBody>
          <a:bodyPr/>
          <a:lstStyle/>
          <a:p>
            <a:pPr marL="0" indent="0">
              <a:buNone/>
            </a:pPr>
            <a:r>
              <a:rPr lang="en-US" dirty="0" err="1" smtClean="0"/>
              <a:t>str</a:t>
            </a:r>
            <a:endParaRPr lang="en-US" dirty="0" smtClean="0"/>
          </a:p>
          <a:p>
            <a:pPr marL="0" indent="0">
              <a:buNone/>
            </a:pPr>
            <a:r>
              <a:rPr lang="en-US" dirty="0" err="1" smtClean="0"/>
              <a:t>bytearray</a:t>
            </a:r>
            <a:endParaRPr lang="en-US" dirty="0" smtClean="0"/>
          </a:p>
          <a:p>
            <a:pPr marL="0" indent="0">
              <a:buNone/>
            </a:pPr>
            <a:r>
              <a:rPr lang="en-US" dirty="0" err="1" smtClean="0"/>
              <a:t>unicode</a:t>
            </a:r>
            <a:endParaRPr lang="en-US" dirty="0"/>
          </a:p>
        </p:txBody>
      </p:sp>
      <p:sp>
        <p:nvSpPr>
          <p:cNvPr id="7" name="Text Placeholder 6"/>
          <p:cNvSpPr>
            <a:spLocks noGrp="1"/>
          </p:cNvSpPr>
          <p:nvPr>
            <p:ph type="body" sz="quarter" idx="3"/>
          </p:nvPr>
        </p:nvSpPr>
        <p:spPr>
          <a:xfrm>
            <a:off x="2819400" y="1524000"/>
            <a:ext cx="4041775" cy="639762"/>
          </a:xfrm>
        </p:spPr>
        <p:txBody>
          <a:bodyPr/>
          <a:lstStyle/>
          <a:p>
            <a:r>
              <a:rPr lang="en-US" dirty="0" smtClean="0"/>
              <a:t>Python 3.x</a:t>
            </a:r>
            <a:endParaRPr lang="en-US" dirty="0"/>
          </a:p>
        </p:txBody>
      </p:sp>
      <p:sp>
        <p:nvSpPr>
          <p:cNvPr id="8" name="Content Placeholder 7"/>
          <p:cNvSpPr>
            <a:spLocks noGrp="1"/>
          </p:cNvSpPr>
          <p:nvPr>
            <p:ph sz="quarter" idx="4"/>
          </p:nvPr>
        </p:nvSpPr>
        <p:spPr>
          <a:xfrm>
            <a:off x="2819400" y="2209800"/>
            <a:ext cx="6324600" cy="3951288"/>
          </a:xfrm>
        </p:spPr>
        <p:txBody>
          <a:bodyPr/>
          <a:lstStyle/>
          <a:p>
            <a:pPr marL="0" indent="0">
              <a:buNone/>
            </a:pPr>
            <a:r>
              <a:rPr lang="en-US" dirty="0" smtClean="0"/>
              <a:t>bytes               # ASCII string, array of bytes</a:t>
            </a:r>
          </a:p>
          <a:p>
            <a:pPr marL="0" indent="0">
              <a:buNone/>
            </a:pPr>
            <a:r>
              <a:rPr lang="en-US" dirty="0" err="1" smtClean="0"/>
              <a:t>bytearray</a:t>
            </a:r>
            <a:r>
              <a:rPr lang="en-US" dirty="0" smtClean="0"/>
              <a:t>         # Mutable list of bytes</a:t>
            </a:r>
          </a:p>
          <a:p>
            <a:pPr marL="0" indent="0">
              <a:buNone/>
            </a:pPr>
            <a:r>
              <a:rPr lang="en-US" dirty="0" err="1" smtClean="0"/>
              <a:t>str</a:t>
            </a:r>
            <a:r>
              <a:rPr lang="en-US" dirty="0" smtClean="0"/>
              <a:t>                    # Unicode string</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53</a:t>
            </a:fld>
            <a:endParaRPr lang="en-US" altLang="en-US" dirty="0"/>
          </a:p>
        </p:txBody>
      </p:sp>
    </p:spTree>
    <p:extLst>
      <p:ext uri="{BB962C8B-B14F-4D97-AF65-F5344CB8AC3E}">
        <p14:creationId xmlns:p14="http://schemas.microsoft.com/office/powerpoint/2010/main" val="405109534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Acknowledgement</a:t>
            </a:r>
            <a:endParaRPr lang="en-US" dirty="0"/>
          </a:p>
        </p:txBody>
      </p:sp>
      <p:sp>
        <p:nvSpPr>
          <p:cNvPr id="5" name="Content Placeholder 4"/>
          <p:cNvSpPr>
            <a:spLocks noGrp="1"/>
          </p:cNvSpPr>
          <p:nvPr>
            <p:ph idx="1"/>
          </p:nvPr>
        </p:nvSpPr>
        <p:spPr/>
        <p:txBody>
          <a:bodyPr/>
          <a:lstStyle/>
          <a:p>
            <a:r>
              <a:rPr lang="en-US" dirty="0" smtClean="0"/>
              <a:t>This course is based on the text</a:t>
            </a:r>
          </a:p>
          <a:p>
            <a:pPr marL="0" indent="0">
              <a:buNone/>
            </a:pPr>
            <a:r>
              <a:rPr lang="en-US" altLang="en-US" sz="4000" i="1" dirty="0" smtClean="0">
                <a:solidFill>
                  <a:srgbClr val="008000"/>
                </a:solidFill>
                <a:latin typeface="Gill Sans MT" pitchFamily="34" charset="0"/>
              </a:rPr>
              <a:t>Computer </a:t>
            </a:r>
            <a:r>
              <a:rPr lang="en-US" altLang="en-US" sz="4000" i="1" dirty="0">
                <a:solidFill>
                  <a:srgbClr val="008000"/>
                </a:solidFill>
                <a:latin typeface="Gill Sans MT" pitchFamily="34" charset="0"/>
              </a:rPr>
              <a:t>Networking: A Top Down Approach </a:t>
            </a:r>
            <a:r>
              <a:rPr lang="en-US" altLang="en-US" sz="4000" dirty="0">
                <a:solidFill>
                  <a:srgbClr val="008000"/>
                </a:solidFill>
                <a:latin typeface="Gill Sans MT" pitchFamily="34" charset="0"/>
              </a:rPr>
              <a:t/>
            </a:r>
            <a:br>
              <a:rPr lang="en-US" altLang="en-US" sz="4000" dirty="0">
                <a:solidFill>
                  <a:srgbClr val="008000"/>
                </a:solidFill>
                <a:latin typeface="Gill Sans MT" pitchFamily="34" charset="0"/>
              </a:rPr>
            </a:br>
            <a:r>
              <a:rPr lang="en-US" altLang="en-US" sz="3200" dirty="0">
                <a:solidFill>
                  <a:srgbClr val="008000"/>
                </a:solidFill>
                <a:latin typeface="Gill Sans MT" pitchFamily="34" charset="0"/>
              </a:rPr>
              <a:t>7</a:t>
            </a:r>
            <a:r>
              <a:rPr lang="en-US" altLang="en-US" sz="3200" baseline="30000" dirty="0" smtClean="0">
                <a:solidFill>
                  <a:srgbClr val="008000"/>
                </a:solidFill>
                <a:latin typeface="Gill Sans MT" pitchFamily="34" charset="0"/>
              </a:rPr>
              <a:t>th</a:t>
            </a:r>
            <a:r>
              <a:rPr lang="en-US" altLang="en-US" sz="3200" dirty="0" smtClean="0">
                <a:solidFill>
                  <a:srgbClr val="008000"/>
                </a:solidFill>
                <a:latin typeface="Gill Sans MT" pitchFamily="34" charset="0"/>
              </a:rPr>
              <a:t> </a:t>
            </a:r>
            <a:r>
              <a:rPr lang="en-US" altLang="en-US" sz="3200" dirty="0">
                <a:solidFill>
                  <a:srgbClr val="008000"/>
                </a:solidFill>
                <a:latin typeface="Gill Sans MT" pitchFamily="34" charset="0"/>
              </a:rPr>
              <a:t>edition </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Jim Kurose, Keith Ross</a:t>
            </a:r>
            <a:br>
              <a:rPr lang="en-US" altLang="en-US" sz="3200" dirty="0">
                <a:solidFill>
                  <a:srgbClr val="008000"/>
                </a:solidFill>
                <a:latin typeface="Gill Sans MT" pitchFamily="34" charset="0"/>
              </a:rPr>
            </a:br>
            <a:r>
              <a:rPr lang="en-US" altLang="en-US" sz="3200" dirty="0">
                <a:solidFill>
                  <a:srgbClr val="008000"/>
                </a:solidFill>
                <a:latin typeface="Gill Sans MT" pitchFamily="34" charset="0"/>
              </a:rPr>
              <a:t>Addison-Wesley</a:t>
            </a:r>
            <a:br>
              <a:rPr lang="en-US" altLang="en-US" sz="3200" dirty="0">
                <a:solidFill>
                  <a:srgbClr val="008000"/>
                </a:solidFill>
                <a:latin typeface="Gill Sans MT" pitchFamily="34" charset="0"/>
              </a:rPr>
            </a:br>
            <a:endParaRPr lang="en-US" altLang="en-US" sz="3200" dirty="0" smtClean="0">
              <a:solidFill>
                <a:srgbClr val="008000"/>
              </a:solidFill>
              <a:latin typeface="Gill Sans MT" pitchFamily="34" charset="0"/>
            </a:endParaRPr>
          </a:p>
          <a:p>
            <a:pPr marL="0" indent="0">
              <a:buNone/>
            </a:pPr>
            <a:endParaRPr lang="en-US" dirty="0"/>
          </a:p>
        </p:txBody>
      </p:sp>
      <p:sp>
        <p:nvSpPr>
          <p:cNvPr id="2" name="Footer Placeholder 1"/>
          <p:cNvSpPr>
            <a:spLocks noGrp="1"/>
          </p:cNvSpPr>
          <p:nvPr>
            <p:ph type="ftr" sz="quarter" idx="11"/>
          </p:nvPr>
        </p:nvSpPr>
        <p:spPr/>
        <p:txBody>
          <a:bodyPr/>
          <a:lstStyle/>
          <a:p>
            <a:pPr>
              <a:defRPr/>
            </a:pPr>
            <a:r>
              <a:rPr lang="en-US" altLang="en-US" smtClean="0"/>
              <a:t>SE-2811</a:t>
            </a:r>
          </a:p>
          <a:p>
            <a:pPr>
              <a:defRPr/>
            </a:pPr>
            <a:r>
              <a:rPr lang="en-US" altLang="en-US" smtClean="0"/>
              <a:t>Dr. Josiah Yoder</a:t>
            </a:r>
            <a:endParaRPr lang="en-US" altLang="en-US" dirty="0"/>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54</a:t>
            </a:fld>
            <a:endParaRPr lang="en-US" altLang="en-US"/>
          </a:p>
        </p:txBody>
      </p:sp>
      <p:pic>
        <p:nvPicPr>
          <p:cNvPr id="6" name="Picture 2" descr="https://www.pearsonhighered.com/assets/bigcovers/0/1/3/3/013359414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3048000"/>
            <a:ext cx="2743200" cy="33923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476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indices</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a:t>s = "</a:t>
            </a:r>
            <a:r>
              <a:rPr lang="en-US" dirty="0" err="1"/>
              <a:t>abcde</a:t>
            </a:r>
            <a:r>
              <a:rPr lang="en-US" dirty="0" smtClean="0"/>
              <a:t>"</a:t>
            </a:r>
          </a:p>
          <a:p>
            <a:pPr marL="0" indent="0">
              <a:buNone/>
            </a:pPr>
            <a:r>
              <a:rPr lang="en-US" dirty="0" smtClean="0"/>
              <a:t>length = </a:t>
            </a:r>
            <a:r>
              <a:rPr lang="en-US" dirty="0" err="1" smtClean="0"/>
              <a:t>len</a:t>
            </a:r>
            <a:r>
              <a:rPr lang="en-US" dirty="0" smtClean="0"/>
              <a:t>(s)</a:t>
            </a:r>
          </a:p>
          <a:p>
            <a:pPr marL="0" indent="0">
              <a:buNone/>
            </a:pPr>
            <a:r>
              <a:rPr lang="en-US" dirty="0" smtClean="0"/>
              <a:t>d </a:t>
            </a:r>
            <a:r>
              <a:rPr lang="en-US" dirty="0"/>
              <a:t>= s[-1</a:t>
            </a:r>
            <a:r>
              <a:rPr lang="en-US" dirty="0" smtClean="0"/>
              <a:t>]</a:t>
            </a:r>
            <a:endParaRPr lang="en-US" dirty="0"/>
          </a:p>
          <a:p>
            <a:pPr marL="0" indent="0">
              <a:buNone/>
            </a:pPr>
            <a:r>
              <a:rPr lang="en-US" dirty="0"/>
              <a:t>b = s[-2:-1</a:t>
            </a:r>
            <a:r>
              <a:rPr lang="en-US" dirty="0" smtClean="0"/>
              <a:t>]</a:t>
            </a:r>
            <a:endParaRPr lang="en-US" dirty="0"/>
          </a:p>
          <a:p>
            <a:pPr marL="0" indent="0">
              <a:buNone/>
            </a:pPr>
            <a:r>
              <a:rPr lang="en-US" dirty="0" smtClean="0"/>
              <a:t>b </a:t>
            </a:r>
            <a:r>
              <a:rPr lang="en-US" dirty="0"/>
              <a:t>= s[-2</a:t>
            </a:r>
            <a:r>
              <a:rPr lang="en-US" dirty="0" smtClean="0"/>
              <a:t>:]</a:t>
            </a:r>
            <a:endParaRPr lang="en-US" dirty="0"/>
          </a:p>
          <a:p>
            <a:pPr marL="0" indent="0">
              <a:buNone/>
            </a:pPr>
            <a:r>
              <a:rPr lang="en-US" dirty="0" smtClean="0"/>
              <a:t>b = s[:2]</a:t>
            </a:r>
          </a:p>
          <a:p>
            <a:pPr marL="0" indent="0">
              <a:buNone/>
            </a:pPr>
            <a:r>
              <a:rPr lang="en-US" b="1" dirty="0" smtClean="0"/>
              <a:t>OR</a:t>
            </a:r>
            <a:r>
              <a:rPr lang="en-US" dirty="0" smtClean="0"/>
              <a:t> b = s[0:2]</a:t>
            </a:r>
            <a:endParaRPr lang="en-US" dirty="0"/>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p:txBody>
          <a:bodyPr/>
          <a:lstStyle/>
          <a:p>
            <a:pPr marL="0" indent="0">
              <a:buNone/>
            </a:pPr>
            <a:r>
              <a:rPr lang="en-US" dirty="0"/>
              <a:t>String s = "</a:t>
            </a:r>
            <a:r>
              <a:rPr lang="en-US" dirty="0" err="1"/>
              <a:t>abcde</a:t>
            </a:r>
            <a:r>
              <a:rPr lang="en-US" dirty="0"/>
              <a:t>";</a:t>
            </a:r>
          </a:p>
          <a:p>
            <a:pPr marL="0" indent="0">
              <a:buNone/>
            </a:pPr>
            <a:r>
              <a:rPr lang="en-US" dirty="0" err="1" smtClean="0"/>
              <a:t>int</a:t>
            </a:r>
            <a:r>
              <a:rPr lang="en-US" dirty="0"/>
              <a:t> </a:t>
            </a:r>
            <a:r>
              <a:rPr lang="en-US" dirty="0" err="1" smtClean="0"/>
              <a:t>len</a:t>
            </a:r>
            <a:r>
              <a:rPr lang="en-US" dirty="0" smtClean="0"/>
              <a:t> = </a:t>
            </a:r>
            <a:r>
              <a:rPr lang="en-US" dirty="0" err="1" smtClean="0"/>
              <a:t>s.length</a:t>
            </a:r>
            <a:r>
              <a:rPr lang="en-US" dirty="0" smtClean="0"/>
              <a:t>();</a:t>
            </a:r>
            <a:endParaRPr lang="en-US" dirty="0"/>
          </a:p>
          <a:p>
            <a:pPr marL="0" indent="0">
              <a:buNone/>
            </a:pPr>
            <a:r>
              <a:rPr lang="en-US" dirty="0"/>
              <a:t>char d = </a:t>
            </a:r>
            <a:r>
              <a:rPr lang="en-US" dirty="0" err="1" smtClean="0"/>
              <a:t>s.charAt</a:t>
            </a:r>
            <a:r>
              <a:rPr lang="en-US" dirty="0" smtClean="0"/>
              <a:t>(len-1)</a:t>
            </a:r>
          </a:p>
          <a:p>
            <a:pPr marL="0" indent="0">
              <a:buNone/>
            </a:pPr>
            <a:r>
              <a:rPr lang="en-US" dirty="0" smtClean="0"/>
              <a:t>b </a:t>
            </a:r>
            <a:r>
              <a:rPr lang="en-US" dirty="0"/>
              <a:t>= </a:t>
            </a:r>
            <a:r>
              <a:rPr lang="en-US" dirty="0" err="1" smtClean="0"/>
              <a:t>s.substring</a:t>
            </a:r>
            <a:r>
              <a:rPr lang="en-US" dirty="0" smtClean="0"/>
              <a:t>(len-2,len-1)</a:t>
            </a:r>
            <a:endParaRPr lang="en-US" dirty="0"/>
          </a:p>
          <a:p>
            <a:pPr marL="0" indent="0">
              <a:buNone/>
            </a:pPr>
            <a:r>
              <a:rPr lang="en-US" dirty="0"/>
              <a:t>b = </a:t>
            </a:r>
            <a:r>
              <a:rPr lang="en-US" dirty="0" err="1" smtClean="0"/>
              <a:t>s.substring</a:t>
            </a:r>
            <a:r>
              <a:rPr lang="en-US" dirty="0" smtClean="0"/>
              <a:t>(len-2,len)</a:t>
            </a:r>
            <a:endParaRPr lang="en-US" dirty="0"/>
          </a:p>
          <a:p>
            <a:pPr marL="0" indent="0">
              <a:buNone/>
            </a:pPr>
            <a:r>
              <a:rPr lang="en-US" dirty="0" smtClean="0"/>
              <a:t>b = </a:t>
            </a:r>
            <a:r>
              <a:rPr lang="en-US" dirty="0" err="1" smtClean="0"/>
              <a:t>s.substring</a:t>
            </a:r>
            <a:r>
              <a:rPr lang="en-US" dirty="0" smtClean="0"/>
              <a:t>(0,2)</a:t>
            </a:r>
            <a:endParaRPr lang="en-US" dirty="0"/>
          </a:p>
        </p:txBody>
      </p:sp>
      <p:sp>
        <p:nvSpPr>
          <p:cNvPr id="7" name="Footer Placeholder 6"/>
          <p:cNvSpPr>
            <a:spLocks noGrp="1"/>
          </p:cNvSpPr>
          <p:nvPr>
            <p:ph type="ftr" sz="quarter" idx="11"/>
          </p:nvPr>
        </p:nvSpPr>
        <p:spPr/>
        <p:txBody>
          <a:bodyPr/>
          <a:lstStyle/>
          <a:p>
            <a:pPr>
              <a:defRPr/>
            </a:pPr>
            <a:r>
              <a:rPr lang="en-US" altLang="en-US" dirty="0" smtClean="0"/>
              <a:t>SE-2811</a:t>
            </a:r>
          </a:p>
          <a:p>
            <a:pPr>
              <a:defRPr/>
            </a:pPr>
            <a:r>
              <a:rPr lang="en-US" altLang="en-US" dirty="0"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6</a:t>
            </a:fld>
            <a:endParaRPr lang="en-US" altLang="en-US"/>
          </a:p>
        </p:txBody>
      </p:sp>
      <p:sp>
        <p:nvSpPr>
          <p:cNvPr id="9" name="TextBox 8"/>
          <p:cNvSpPr txBox="1"/>
          <p:nvPr/>
        </p:nvSpPr>
        <p:spPr>
          <a:xfrm>
            <a:off x="4942244" y="6320135"/>
            <a:ext cx="3048000" cy="461665"/>
          </a:xfrm>
          <a:prstGeom prst="rect">
            <a:avLst/>
          </a:prstGeom>
          <a:noFill/>
        </p:spPr>
        <p:txBody>
          <a:bodyPr wrap="square" rtlCol="0">
            <a:spAutoFit/>
          </a:bodyPr>
          <a:lstStyle/>
          <a:p>
            <a:r>
              <a:rPr lang="en-US" sz="2400" dirty="0" smtClean="0"/>
              <a:t>Last class: Slide 13</a:t>
            </a:r>
            <a:endParaRPr lang="en-US" sz="2400" dirty="0"/>
          </a:p>
        </p:txBody>
      </p:sp>
    </p:spTree>
    <p:extLst>
      <p:ext uri="{BB962C8B-B14F-4D97-AF65-F5344CB8AC3E}">
        <p14:creationId xmlns:p14="http://schemas.microsoft.com/office/powerpoint/2010/main" val="38811911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If/else</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smtClean="0"/>
              <a:t>if a &lt; b:</a:t>
            </a:r>
          </a:p>
          <a:p>
            <a:pPr marL="0" indent="0">
              <a:buNone/>
            </a:pPr>
            <a:r>
              <a:rPr lang="en-US" dirty="0"/>
              <a:t> </a:t>
            </a:r>
            <a:r>
              <a:rPr lang="en-US" dirty="0" smtClean="0"/>
              <a:t> comp = 'less than'</a:t>
            </a:r>
          </a:p>
          <a:p>
            <a:pPr marL="0" indent="0">
              <a:buNone/>
            </a:pPr>
            <a:r>
              <a:rPr lang="en-US" dirty="0" err="1" smtClean="0"/>
              <a:t>elif</a:t>
            </a:r>
            <a:r>
              <a:rPr lang="en-US" dirty="0" smtClean="0"/>
              <a:t> a == b:</a:t>
            </a:r>
          </a:p>
          <a:p>
            <a:pPr marL="0" indent="0">
              <a:buNone/>
            </a:pPr>
            <a:r>
              <a:rPr lang="en-US" dirty="0"/>
              <a:t> </a:t>
            </a:r>
            <a:r>
              <a:rPr lang="en-US" dirty="0" smtClean="0"/>
              <a:t> comp = 'equal to'</a:t>
            </a:r>
          </a:p>
          <a:p>
            <a:pPr marL="0" indent="0">
              <a:buNone/>
            </a:pPr>
            <a:r>
              <a:rPr lang="en-US" dirty="0" smtClean="0"/>
              <a:t>else:</a:t>
            </a:r>
          </a:p>
          <a:p>
            <a:pPr marL="0" indent="0">
              <a:buNone/>
            </a:pPr>
            <a:r>
              <a:rPr lang="en-US" dirty="0"/>
              <a:t> </a:t>
            </a:r>
            <a:r>
              <a:rPr lang="en-US" dirty="0" smtClean="0"/>
              <a:t> comp = 'greater than'</a:t>
            </a:r>
          </a:p>
          <a:p>
            <a:pPr marL="0" indent="0">
              <a:buNone/>
            </a:pPr>
            <a:endParaRPr lang="en-US" dirty="0"/>
          </a:p>
          <a:p>
            <a:pPr marL="0" indent="0">
              <a:buNone/>
            </a:pPr>
            <a:r>
              <a:rPr lang="en-US" dirty="0" smtClean="0"/>
              <a:t>print "a </a:t>
            </a:r>
            <a:r>
              <a:rPr lang="en-US" dirty="0" err="1" smtClean="0"/>
              <a:t>is",comp,"b</a:t>
            </a:r>
            <a:r>
              <a:rPr lang="en-US" dirty="0"/>
              <a:t>"</a:t>
            </a:r>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a:xfrm>
            <a:off x="4419601" y="2174875"/>
            <a:ext cx="4572000" cy="3951288"/>
          </a:xfrm>
        </p:spPr>
        <p:txBody>
          <a:bodyPr/>
          <a:lstStyle/>
          <a:p>
            <a:pPr marL="0" indent="0">
              <a:buNone/>
            </a:pPr>
            <a:r>
              <a:rPr lang="en-US" dirty="0" smtClean="0"/>
              <a:t>if (a&lt;b) {</a:t>
            </a:r>
          </a:p>
          <a:p>
            <a:pPr marL="0" indent="0">
              <a:buNone/>
            </a:pPr>
            <a:r>
              <a:rPr lang="en-US" dirty="0"/>
              <a:t> </a:t>
            </a:r>
            <a:r>
              <a:rPr lang="en-US" dirty="0" smtClean="0"/>
              <a:t> comp = "less than";</a:t>
            </a:r>
          </a:p>
          <a:p>
            <a:pPr marL="0" indent="0">
              <a:buNone/>
            </a:pPr>
            <a:r>
              <a:rPr lang="en-US" dirty="0" smtClean="0"/>
              <a:t>} else if (a == b) {</a:t>
            </a:r>
          </a:p>
          <a:p>
            <a:pPr marL="0" indent="0">
              <a:buNone/>
            </a:pPr>
            <a:r>
              <a:rPr lang="en-US" dirty="0"/>
              <a:t> </a:t>
            </a:r>
            <a:r>
              <a:rPr lang="en-US" dirty="0" smtClean="0"/>
              <a:t> comp = "equal to";</a:t>
            </a:r>
          </a:p>
          <a:p>
            <a:pPr marL="0" indent="0">
              <a:buNone/>
            </a:pPr>
            <a:r>
              <a:rPr lang="en-US" dirty="0" smtClean="0"/>
              <a:t>} else {</a:t>
            </a:r>
          </a:p>
          <a:p>
            <a:pPr marL="0" indent="0">
              <a:buNone/>
            </a:pPr>
            <a:r>
              <a:rPr lang="en-US" dirty="0" smtClean="0"/>
              <a:t>  comp = "greater than";</a:t>
            </a:r>
          </a:p>
          <a:p>
            <a:pPr marL="0" indent="0">
              <a:buNone/>
            </a:pPr>
            <a:r>
              <a:rPr lang="en-US" dirty="0" smtClean="0"/>
              <a:t>}</a:t>
            </a:r>
          </a:p>
          <a:p>
            <a:pPr marL="0" indent="0">
              <a:buNone/>
            </a:pPr>
            <a:r>
              <a:rPr lang="en-US" i="1" dirty="0" smtClean="0"/>
              <a:t>S.o.pl</a:t>
            </a:r>
            <a:r>
              <a:rPr lang="en-US" dirty="0" smtClean="0"/>
              <a:t>("a is "+comp+" b")</a:t>
            </a:r>
          </a:p>
          <a:p>
            <a:pPr marL="0" indent="0">
              <a:buNone/>
            </a:pPr>
            <a:endParaRPr lang="en-US" dirty="0" smtClean="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7</a:t>
            </a:fld>
            <a:endParaRPr lang="en-US" altLang="en-US"/>
          </a:p>
        </p:txBody>
      </p:sp>
      <p:sp>
        <p:nvSpPr>
          <p:cNvPr id="9" name="TextBox 8"/>
          <p:cNvSpPr txBox="1"/>
          <p:nvPr/>
        </p:nvSpPr>
        <p:spPr>
          <a:xfrm>
            <a:off x="228600" y="6368534"/>
            <a:ext cx="3934154" cy="369332"/>
          </a:xfrm>
          <a:prstGeom prst="rect">
            <a:avLst/>
          </a:prstGeom>
          <a:noFill/>
        </p:spPr>
        <p:txBody>
          <a:bodyPr wrap="none" rtlCol="0">
            <a:spAutoFit/>
          </a:bodyPr>
          <a:lstStyle/>
          <a:p>
            <a:r>
              <a:rPr lang="en-US" dirty="0" smtClean="0"/>
              <a:t>From Dr. </a:t>
            </a:r>
            <a:r>
              <a:rPr lang="en-US" dirty="0" err="1" smtClean="0"/>
              <a:t>Sebern's</a:t>
            </a:r>
            <a:r>
              <a:rPr lang="en-US" dirty="0" smtClean="0"/>
              <a:t> introductory video</a:t>
            </a:r>
            <a:endParaRPr lang="en-US" dirty="0"/>
          </a:p>
        </p:txBody>
      </p:sp>
      <p:sp>
        <p:nvSpPr>
          <p:cNvPr id="10" name="TextBox 9"/>
          <p:cNvSpPr txBox="1"/>
          <p:nvPr/>
        </p:nvSpPr>
        <p:spPr>
          <a:xfrm>
            <a:off x="4942244" y="6324600"/>
            <a:ext cx="3048000" cy="461665"/>
          </a:xfrm>
          <a:prstGeom prst="rect">
            <a:avLst/>
          </a:prstGeom>
          <a:noFill/>
        </p:spPr>
        <p:txBody>
          <a:bodyPr wrap="square" rtlCol="0">
            <a:spAutoFit/>
          </a:bodyPr>
          <a:lstStyle/>
          <a:p>
            <a:r>
              <a:rPr lang="en-US" sz="2400" dirty="0" smtClean="0"/>
              <a:t>Last class: Slide 14</a:t>
            </a:r>
            <a:endParaRPr lang="en-US" sz="2400" dirty="0"/>
          </a:p>
        </p:txBody>
      </p:sp>
    </p:spTree>
    <p:extLst>
      <p:ext uri="{BB962C8B-B14F-4D97-AF65-F5344CB8AC3E}">
        <p14:creationId xmlns:p14="http://schemas.microsoft.com/office/powerpoint/2010/main" val="510928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Loops</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smtClean="0"/>
              <a:t>x=0</a:t>
            </a:r>
          </a:p>
          <a:p>
            <a:pPr marL="0" indent="0">
              <a:buNone/>
            </a:pPr>
            <a:r>
              <a:rPr lang="en-US" dirty="0" smtClean="0"/>
              <a:t>while x &lt; 10:</a:t>
            </a:r>
          </a:p>
          <a:p>
            <a:pPr marL="0" indent="0">
              <a:buNone/>
            </a:pPr>
            <a:r>
              <a:rPr lang="en-US" dirty="0"/>
              <a:t> </a:t>
            </a:r>
            <a:r>
              <a:rPr lang="en-US" dirty="0" smtClean="0"/>
              <a:t>  x += 1</a:t>
            </a:r>
          </a:p>
          <a:p>
            <a:pPr marL="0" indent="0">
              <a:buNone/>
            </a:pPr>
            <a:endParaRPr lang="en-US" dirty="0"/>
          </a:p>
          <a:p>
            <a:pPr marL="0" indent="0">
              <a:buNone/>
            </a:pPr>
            <a:r>
              <a:rPr lang="en-US" dirty="0" smtClean="0"/>
              <a:t>for x in range(5,10):</a:t>
            </a:r>
          </a:p>
          <a:p>
            <a:pPr marL="0" indent="0">
              <a:buNone/>
            </a:pPr>
            <a:r>
              <a:rPr lang="en-US" dirty="0" smtClean="0"/>
              <a:t>   print x</a:t>
            </a:r>
          </a:p>
          <a:p>
            <a:pPr marL="0" indent="0">
              <a:buNone/>
            </a:pPr>
            <a:endParaRPr lang="en-US" dirty="0" smtClean="0"/>
          </a:p>
          <a:p>
            <a:pPr marL="0" indent="0">
              <a:buNone/>
            </a:pPr>
            <a:r>
              <a:rPr lang="en-US" b="1" dirty="0" smtClean="0"/>
              <a:t># no do-while</a:t>
            </a:r>
            <a:endParaRPr lang="en-US" b="1" dirty="0"/>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p:txBody>
          <a:bodyPr/>
          <a:lstStyle/>
          <a:p>
            <a:pPr marL="0" indent="0">
              <a:buNone/>
            </a:pPr>
            <a:r>
              <a:rPr lang="en-US" dirty="0" smtClean="0"/>
              <a:t>long x = 0;</a:t>
            </a:r>
          </a:p>
          <a:p>
            <a:pPr marL="0" indent="0">
              <a:buNone/>
            </a:pPr>
            <a:r>
              <a:rPr lang="en-US" dirty="0" smtClean="0"/>
              <a:t>while (x &lt; 10) {</a:t>
            </a:r>
          </a:p>
          <a:p>
            <a:pPr marL="0" indent="0">
              <a:buNone/>
            </a:pPr>
            <a:r>
              <a:rPr lang="en-US" dirty="0"/>
              <a:t> </a:t>
            </a:r>
            <a:r>
              <a:rPr lang="en-US" dirty="0" smtClean="0"/>
              <a:t>  x++</a:t>
            </a:r>
          </a:p>
          <a:p>
            <a:pPr marL="0" indent="0">
              <a:buNone/>
            </a:pPr>
            <a:r>
              <a:rPr lang="en-US" dirty="0" smtClean="0"/>
              <a:t>}</a:t>
            </a:r>
          </a:p>
          <a:p>
            <a:pPr marL="0" indent="0">
              <a:buNone/>
            </a:pPr>
            <a:r>
              <a:rPr lang="en-US" dirty="0" smtClean="0"/>
              <a:t>for(</a:t>
            </a:r>
            <a:r>
              <a:rPr lang="en-US" dirty="0" err="1" smtClean="0"/>
              <a:t>int</a:t>
            </a:r>
            <a:r>
              <a:rPr lang="en-US" dirty="0" smtClean="0"/>
              <a:t> x = 5; x&lt;10; x++) {</a:t>
            </a:r>
          </a:p>
          <a:p>
            <a:pPr marL="0" indent="0">
              <a:buNone/>
            </a:pPr>
            <a:r>
              <a:rPr lang="en-US" dirty="0"/>
              <a:t> </a:t>
            </a:r>
            <a:r>
              <a:rPr lang="en-US" dirty="0" smtClean="0"/>
              <a:t> </a:t>
            </a:r>
            <a:r>
              <a:rPr lang="en-US" i="1" dirty="0" smtClean="0"/>
              <a:t>S.o.pl</a:t>
            </a:r>
            <a:r>
              <a:rPr lang="en-US" dirty="0" smtClean="0"/>
              <a:t>(x)</a:t>
            </a:r>
          </a:p>
          <a:p>
            <a:pPr marL="0" indent="0">
              <a:buNone/>
            </a:pPr>
            <a:r>
              <a:rPr lang="en-US" dirty="0" smtClean="0"/>
              <a:t>}</a:t>
            </a:r>
          </a:p>
          <a:p>
            <a:pPr marL="0" indent="0">
              <a:buNone/>
            </a:pPr>
            <a:r>
              <a:rPr lang="en-US" dirty="0" smtClean="0"/>
              <a:t>do {…</a:t>
            </a:r>
          </a:p>
          <a:p>
            <a:pPr marL="0" indent="0">
              <a:buNone/>
            </a:pPr>
            <a:r>
              <a:rPr lang="en-US" dirty="0" smtClean="0"/>
              <a:t>} while(….)</a:t>
            </a:r>
          </a:p>
          <a:p>
            <a:pPr marL="0" indent="0">
              <a:buNone/>
            </a:pPr>
            <a:endParaRPr lang="en-US" dirty="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8</a:t>
            </a:fld>
            <a:endParaRPr lang="en-US" altLang="en-US"/>
          </a:p>
        </p:txBody>
      </p:sp>
      <p:sp>
        <p:nvSpPr>
          <p:cNvPr id="9" name="TextBox 8"/>
          <p:cNvSpPr txBox="1"/>
          <p:nvPr/>
        </p:nvSpPr>
        <p:spPr>
          <a:xfrm>
            <a:off x="4942244" y="6320135"/>
            <a:ext cx="3048000" cy="461665"/>
          </a:xfrm>
          <a:prstGeom prst="rect">
            <a:avLst/>
          </a:prstGeom>
          <a:noFill/>
        </p:spPr>
        <p:txBody>
          <a:bodyPr wrap="square" rtlCol="0">
            <a:spAutoFit/>
          </a:bodyPr>
          <a:lstStyle/>
          <a:p>
            <a:r>
              <a:rPr lang="en-US" sz="2400" dirty="0" smtClean="0"/>
              <a:t>Last class: Slide 15</a:t>
            </a:r>
            <a:endParaRPr lang="en-US" sz="2400" dirty="0"/>
          </a:p>
        </p:txBody>
      </p:sp>
    </p:spTree>
    <p:extLst>
      <p:ext uri="{BB962C8B-B14F-4D97-AF65-F5344CB8AC3E}">
        <p14:creationId xmlns:p14="http://schemas.microsoft.com/office/powerpoint/2010/main" val="429549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Exceptions in Python</a:t>
            </a:r>
            <a:endParaRPr lang="en-US" dirty="0"/>
          </a:p>
        </p:txBody>
      </p:sp>
      <p:sp>
        <p:nvSpPr>
          <p:cNvPr id="3" name="Text Placeholder 2"/>
          <p:cNvSpPr>
            <a:spLocks noGrp="1"/>
          </p:cNvSpPr>
          <p:nvPr>
            <p:ph type="body" idx="1"/>
          </p:nvPr>
        </p:nvSpPr>
        <p:spPr/>
        <p:txBody>
          <a:bodyPr/>
          <a:lstStyle/>
          <a:p>
            <a:r>
              <a:rPr lang="en-US" dirty="0" smtClean="0"/>
              <a:t>Python</a:t>
            </a:r>
            <a:endParaRPr lang="en-US" dirty="0"/>
          </a:p>
        </p:txBody>
      </p:sp>
      <p:sp>
        <p:nvSpPr>
          <p:cNvPr id="4" name="Content Placeholder 3"/>
          <p:cNvSpPr>
            <a:spLocks noGrp="1"/>
          </p:cNvSpPr>
          <p:nvPr>
            <p:ph sz="half" idx="2"/>
          </p:nvPr>
        </p:nvSpPr>
        <p:spPr/>
        <p:txBody>
          <a:bodyPr/>
          <a:lstStyle/>
          <a:p>
            <a:pPr marL="0" indent="0">
              <a:buNone/>
            </a:pPr>
            <a:r>
              <a:rPr lang="en-US" dirty="0" smtClean="0"/>
              <a:t>try:</a:t>
            </a:r>
          </a:p>
          <a:p>
            <a:pPr marL="0" indent="0">
              <a:buNone/>
            </a:pPr>
            <a:r>
              <a:rPr lang="en-US" dirty="0"/>
              <a:t> </a:t>
            </a:r>
            <a:r>
              <a:rPr lang="en-US" dirty="0" smtClean="0"/>
              <a:t>raise </a:t>
            </a:r>
            <a:r>
              <a:rPr lang="en-US" dirty="0"/>
              <a:t>Exception('</a:t>
            </a:r>
            <a:r>
              <a:rPr lang="en-US" dirty="0" err="1"/>
              <a:t>Ow</a:t>
            </a:r>
            <a:r>
              <a:rPr lang="en-US" dirty="0" smtClean="0"/>
              <a:t>!')</a:t>
            </a:r>
          </a:p>
          <a:p>
            <a:pPr marL="0" indent="0">
              <a:buNone/>
            </a:pPr>
            <a:r>
              <a:rPr lang="en-US" dirty="0" smtClean="0"/>
              <a:t>except </a:t>
            </a:r>
            <a:r>
              <a:rPr lang="en-US" dirty="0" err="1" smtClean="0"/>
              <a:t>ZeroDivisionError</a:t>
            </a:r>
            <a:r>
              <a:rPr lang="en-US" dirty="0" smtClean="0"/>
              <a:t>:</a:t>
            </a:r>
          </a:p>
          <a:p>
            <a:pPr marL="0" indent="0">
              <a:buNone/>
            </a:pPr>
            <a:r>
              <a:rPr lang="en-US" dirty="0"/>
              <a:t> </a:t>
            </a:r>
            <a:r>
              <a:rPr lang="en-US" dirty="0" smtClean="0"/>
              <a:t>print 'Division by zero'</a:t>
            </a:r>
            <a:endParaRPr lang="en-US" dirty="0"/>
          </a:p>
          <a:p>
            <a:pPr marL="0" indent="0">
              <a:buNone/>
            </a:pPr>
            <a:r>
              <a:rPr lang="en-US" dirty="0" smtClean="0"/>
              <a:t>finally:</a:t>
            </a:r>
          </a:p>
          <a:p>
            <a:pPr marL="0" indent="0">
              <a:buNone/>
            </a:pPr>
            <a:r>
              <a:rPr lang="en-US" dirty="0"/>
              <a:t> </a:t>
            </a:r>
            <a:r>
              <a:rPr lang="en-US" dirty="0" smtClean="0"/>
              <a:t>print 'Cleanup'</a:t>
            </a:r>
          </a:p>
        </p:txBody>
      </p:sp>
      <p:sp>
        <p:nvSpPr>
          <p:cNvPr id="5" name="Text Placeholder 4"/>
          <p:cNvSpPr>
            <a:spLocks noGrp="1"/>
          </p:cNvSpPr>
          <p:nvPr>
            <p:ph type="body" sz="quarter" idx="3"/>
          </p:nvPr>
        </p:nvSpPr>
        <p:spPr/>
        <p:txBody>
          <a:bodyPr/>
          <a:lstStyle/>
          <a:p>
            <a:r>
              <a:rPr lang="en-US" dirty="0" smtClean="0"/>
              <a:t>Java</a:t>
            </a:r>
            <a:endParaRPr lang="en-US" dirty="0"/>
          </a:p>
        </p:txBody>
      </p:sp>
      <p:sp>
        <p:nvSpPr>
          <p:cNvPr id="6" name="Content Placeholder 5"/>
          <p:cNvSpPr>
            <a:spLocks noGrp="1"/>
          </p:cNvSpPr>
          <p:nvPr>
            <p:ph sz="quarter" idx="4"/>
          </p:nvPr>
        </p:nvSpPr>
        <p:spPr>
          <a:xfrm>
            <a:off x="4419601" y="2174875"/>
            <a:ext cx="4572000" cy="3951288"/>
          </a:xfrm>
        </p:spPr>
        <p:txBody>
          <a:bodyPr/>
          <a:lstStyle/>
          <a:p>
            <a:pPr marL="0" indent="0">
              <a:buNone/>
            </a:pPr>
            <a:r>
              <a:rPr lang="en-US" dirty="0" smtClean="0"/>
              <a:t>try {</a:t>
            </a:r>
          </a:p>
          <a:p>
            <a:pPr marL="0" indent="0">
              <a:buNone/>
            </a:pPr>
            <a:r>
              <a:rPr lang="en-US" dirty="0" smtClean="0"/>
              <a:t> throw new Exception("</a:t>
            </a:r>
            <a:r>
              <a:rPr lang="en-US" dirty="0" err="1" smtClean="0"/>
              <a:t>Ow</a:t>
            </a:r>
            <a:r>
              <a:rPr lang="en-US" dirty="0" smtClean="0"/>
              <a:t>")</a:t>
            </a:r>
          </a:p>
          <a:p>
            <a:pPr marL="0" indent="0">
              <a:buNone/>
            </a:pPr>
            <a:r>
              <a:rPr lang="en-US" dirty="0" smtClean="0"/>
              <a:t>} catch (</a:t>
            </a:r>
            <a:r>
              <a:rPr lang="en-US" dirty="0" err="1" smtClean="0"/>
              <a:t>ArithmeticException</a:t>
            </a:r>
            <a:r>
              <a:rPr lang="en-US" dirty="0" smtClean="0"/>
              <a:t> e) {</a:t>
            </a:r>
          </a:p>
          <a:p>
            <a:pPr marL="0" indent="0">
              <a:buNone/>
            </a:pPr>
            <a:r>
              <a:rPr lang="en-US" dirty="0" smtClean="0"/>
              <a:t> </a:t>
            </a:r>
            <a:r>
              <a:rPr lang="en-US" i="1" dirty="0" smtClean="0"/>
              <a:t>S.o.pl</a:t>
            </a:r>
            <a:r>
              <a:rPr lang="en-US" dirty="0" smtClean="0"/>
              <a:t>('Division by zero')</a:t>
            </a:r>
          </a:p>
          <a:p>
            <a:pPr marL="0" indent="0">
              <a:buNone/>
            </a:pPr>
            <a:r>
              <a:rPr lang="en-US" dirty="0" smtClean="0"/>
              <a:t>} finally {</a:t>
            </a:r>
          </a:p>
          <a:p>
            <a:pPr marL="0" indent="0">
              <a:buNone/>
            </a:pPr>
            <a:r>
              <a:rPr lang="en-US" dirty="0"/>
              <a:t> </a:t>
            </a:r>
            <a:r>
              <a:rPr lang="en-US" i="1" dirty="0" smtClean="0"/>
              <a:t>S.o.pl</a:t>
            </a:r>
            <a:r>
              <a:rPr lang="en-US" dirty="0" smtClean="0"/>
              <a:t>('Cleanup')</a:t>
            </a:r>
          </a:p>
          <a:p>
            <a:pPr marL="0" indent="0">
              <a:buNone/>
            </a:pPr>
            <a:r>
              <a:rPr lang="en-US" dirty="0"/>
              <a:t>}</a:t>
            </a:r>
            <a:endParaRPr lang="en-US" dirty="0" smtClean="0"/>
          </a:p>
        </p:txBody>
      </p:sp>
      <p:sp>
        <p:nvSpPr>
          <p:cNvPr id="7" name="Footer Placeholder 6"/>
          <p:cNvSpPr>
            <a:spLocks noGrp="1"/>
          </p:cNvSpPr>
          <p:nvPr>
            <p:ph type="ftr" sz="quarter" idx="11"/>
          </p:nvPr>
        </p:nvSpPr>
        <p:spPr/>
        <p:txBody>
          <a:bodyPr/>
          <a:lstStyle/>
          <a:p>
            <a:pPr>
              <a:defRPr/>
            </a:pPr>
            <a:r>
              <a:rPr lang="en-US" altLang="en-US" smtClean="0"/>
              <a:t>SE-2811</a:t>
            </a:r>
          </a:p>
          <a:p>
            <a:pPr>
              <a:defRPr/>
            </a:pPr>
            <a:r>
              <a:rPr lang="en-US" altLang="en-US" smtClean="0"/>
              <a:t>Dr. Yoder</a:t>
            </a:r>
            <a:endParaRPr lang="en-US" altLang="en-US" dirty="0"/>
          </a:p>
        </p:txBody>
      </p:sp>
      <p:sp>
        <p:nvSpPr>
          <p:cNvPr id="8" name="Slide Number Placeholder 7"/>
          <p:cNvSpPr>
            <a:spLocks noGrp="1"/>
          </p:cNvSpPr>
          <p:nvPr>
            <p:ph type="sldNum" sz="quarter" idx="12"/>
          </p:nvPr>
        </p:nvSpPr>
        <p:spPr/>
        <p:txBody>
          <a:bodyPr/>
          <a:lstStyle/>
          <a:p>
            <a:pPr>
              <a:defRPr/>
            </a:pPr>
            <a:fld id="{55F549F9-A50D-4EE7-BB49-2B165961A0DB}" type="slidenum">
              <a:rPr lang="en-US" altLang="en-US" smtClean="0"/>
              <a:pPr>
                <a:defRPr/>
              </a:pPr>
              <a:t>9</a:t>
            </a:fld>
            <a:endParaRPr lang="en-US" altLang="en-US"/>
          </a:p>
        </p:txBody>
      </p:sp>
      <p:sp>
        <p:nvSpPr>
          <p:cNvPr id="9" name="TextBox 8"/>
          <p:cNvSpPr txBox="1"/>
          <p:nvPr/>
        </p:nvSpPr>
        <p:spPr>
          <a:xfrm>
            <a:off x="4942244" y="6320135"/>
            <a:ext cx="3048000" cy="461665"/>
          </a:xfrm>
          <a:prstGeom prst="rect">
            <a:avLst/>
          </a:prstGeom>
          <a:noFill/>
        </p:spPr>
        <p:txBody>
          <a:bodyPr wrap="square" rtlCol="0">
            <a:spAutoFit/>
          </a:bodyPr>
          <a:lstStyle/>
          <a:p>
            <a:r>
              <a:rPr lang="en-US" sz="2400" dirty="0" smtClean="0"/>
              <a:t>Last class: Slide 16</a:t>
            </a:r>
            <a:endParaRPr lang="en-US" sz="2400" dirty="0"/>
          </a:p>
        </p:txBody>
      </p:sp>
    </p:spTree>
    <p:extLst>
      <p:ext uri="{BB962C8B-B14F-4D97-AF65-F5344CB8AC3E}">
        <p14:creationId xmlns:p14="http://schemas.microsoft.com/office/powerpoint/2010/main" val="36370706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1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0.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51867</TotalTime>
  <Words>3525</Words>
  <Application>Microsoft Office PowerPoint</Application>
  <PresentationFormat>On-screen Show (4:3)</PresentationFormat>
  <Paragraphs>981</Paragraphs>
  <Slides>54</Slides>
  <Notes>54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Gill Sans MT</vt:lpstr>
      <vt:lpstr>Tahoma</vt:lpstr>
      <vt:lpstr>Times New Roman</vt:lpstr>
      <vt:lpstr>Wingdings</vt:lpstr>
      <vt:lpstr>2_Network</vt:lpstr>
      <vt:lpstr>    CS2911 Week 1, Class 1</vt:lpstr>
      <vt:lpstr>Introduction to Python</vt:lpstr>
      <vt:lpstr>Introduction to Python</vt:lpstr>
      <vt:lpstr>Introduction to Python</vt:lpstr>
      <vt:lpstr>Indexing lists and strings</vt:lpstr>
      <vt:lpstr>Negative indices</vt:lpstr>
      <vt:lpstr>If/else</vt:lpstr>
      <vt:lpstr>Loops</vt:lpstr>
      <vt:lpstr>Exceptions in Python</vt:lpstr>
      <vt:lpstr>Conversions</vt:lpstr>
      <vt:lpstr>Python 2 vs. Python 3</vt:lpstr>
      <vt:lpstr>Representing characters with bytes</vt:lpstr>
      <vt:lpstr> Required ASCII characters</vt:lpstr>
      <vt:lpstr>How integers are stored conceptually in Python</vt:lpstr>
      <vt:lpstr>Different ways of writing an integer literal in Python</vt:lpstr>
      <vt:lpstr>Exercise</vt:lpstr>
      <vt:lpstr>Exercise</vt:lpstr>
      <vt:lpstr>Exercise</vt:lpstr>
      <vt:lpstr>Exercise</vt:lpstr>
      <vt:lpstr>Exercise</vt:lpstr>
      <vt:lpstr>Exercise</vt:lpstr>
      <vt:lpstr>How strings are conceptually stored in Python</vt:lpstr>
      <vt:lpstr>How strings are conceptually stored in in Python</vt:lpstr>
      <vt:lpstr>How strings are conceptually stored in in Python</vt:lpstr>
      <vt:lpstr>ord() and chr()</vt:lpstr>
      <vt:lpstr>How bytes are stored in Python</vt:lpstr>
      <vt:lpstr>Arbitrary byte literals</vt:lpstr>
      <vt:lpstr>bytes can be sliced like strings</vt:lpstr>
      <vt:lpstr>Converting between strings and bytes</vt:lpstr>
      <vt:lpstr>int() and str()</vt:lpstr>
      <vt:lpstr>int() and str()</vt:lpstr>
      <vt:lpstr>int(…,16)</vt:lpstr>
      <vt:lpstr>format(…,'x')</vt:lpstr>
      <vt:lpstr>.to_bytes() </vt:lpstr>
      <vt:lpstr>Keyword Arguments</vt:lpstr>
      <vt:lpstr>Review</vt:lpstr>
      <vt:lpstr>Question</vt:lpstr>
      <vt:lpstr>Encoding Message Length</vt:lpstr>
      <vt:lpstr>Parsing Messages</vt:lpstr>
      <vt:lpstr>Exercise</vt:lpstr>
      <vt:lpstr>Exercise</vt:lpstr>
      <vt:lpstr>Exercise</vt:lpstr>
      <vt:lpstr>Exercise</vt:lpstr>
      <vt:lpstr>Exercise</vt:lpstr>
      <vt:lpstr>big / little endian byte order</vt:lpstr>
      <vt:lpstr>Circle one for each line:</vt:lpstr>
      <vt:lpstr>Challenges (purely optional)</vt:lpstr>
      <vt:lpstr>Create a primes string (purely optional)</vt:lpstr>
      <vt:lpstr>Exercise</vt:lpstr>
      <vt:lpstr>Exercise</vt:lpstr>
      <vt:lpstr>Exercise</vt:lpstr>
      <vt:lpstr>Binary literal types</vt:lpstr>
      <vt:lpstr>Python byte lists and strings</vt:lpstr>
      <vt:lpstr>Acknowledgement</vt:lpstr>
    </vt:vector>
  </TitlesOfParts>
  <Company>MSOE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Yoder, Dr. Josiah</cp:lastModifiedBy>
  <cp:revision>1568</cp:revision>
  <cp:lastPrinted>2016-09-07T13:53:23Z</cp:lastPrinted>
  <dcterms:created xsi:type="dcterms:W3CDTF">1999-09-06T21:32:20Z</dcterms:created>
  <dcterms:modified xsi:type="dcterms:W3CDTF">2017-09-06T14:57:29Z</dcterms:modified>
</cp:coreProperties>
</file>