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5"/>
  </p:notesMasterIdLst>
  <p:handoutMasterIdLst>
    <p:handoutMasterId r:id="rId16"/>
  </p:handoutMasterIdLst>
  <p:sldIdLst>
    <p:sldId id="320" r:id="rId2"/>
    <p:sldId id="378" r:id="rId3"/>
    <p:sldId id="375" r:id="rId4"/>
    <p:sldId id="376" r:id="rId5"/>
    <p:sldId id="381" r:id="rId6"/>
    <p:sldId id="382" r:id="rId7"/>
    <p:sldId id="370" r:id="rId8"/>
    <p:sldId id="371" r:id="rId9"/>
    <p:sldId id="372" r:id="rId10"/>
    <p:sldId id="377" r:id="rId11"/>
    <p:sldId id="379" r:id="rId12"/>
    <p:sldId id="380" r:id="rId13"/>
    <p:sldId id="325"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900" autoAdjust="0"/>
    <p:restoredTop sz="71517" autoAdjust="0"/>
  </p:normalViewPr>
  <p:slideViewPr>
    <p:cSldViewPr>
      <p:cViewPr varScale="1">
        <p:scale>
          <a:sx n="61" d="100"/>
          <a:sy n="61" d="100"/>
        </p:scale>
        <p:origin x="736" y="60"/>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3"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defTabSz="931591">
              <a:defRPr sz="1200">
                <a:latin typeface="Tahoma" pitchFamily="34" charset="0"/>
              </a:defRPr>
            </a:lvl1pPr>
          </a:lstStyle>
          <a:p>
            <a:pPr>
              <a:defRPr/>
            </a:pPr>
            <a:r>
              <a:rPr lang="en-US"/>
              <a:t>CS2911</a:t>
            </a:r>
          </a:p>
        </p:txBody>
      </p:sp>
      <p:sp>
        <p:nvSpPr>
          <p:cNvPr id="33795" name="Rectangle 3"/>
          <p:cNvSpPr>
            <a:spLocks noGrp="1" noChangeArrowheads="1"/>
          </p:cNvSpPr>
          <p:nvPr>
            <p:ph type="dt" sz="quarter" idx="1"/>
          </p:nvPr>
        </p:nvSpPr>
        <p:spPr bwMode="auto">
          <a:xfrm>
            <a:off x="3973779" y="4"/>
            <a:ext cx="3036622" cy="464205"/>
          </a:xfrm>
          <a:prstGeom prst="rect">
            <a:avLst/>
          </a:prstGeom>
          <a:noFill/>
          <a:ln w="9525">
            <a:noFill/>
            <a:miter lim="800000"/>
            <a:headEnd/>
            <a:tailEnd/>
          </a:ln>
          <a:effectLst/>
        </p:spPr>
        <p:txBody>
          <a:bodyPr vert="horz" wrap="square" lIns="93085" tIns="46545" rIns="93085" bIns="46545" numCol="1" anchor="t" anchorCtr="0" compatLnSpc="1">
            <a:prstTxWarp prst="textNoShape">
              <a:avLst/>
            </a:prstTxWarp>
          </a:bodyPr>
          <a:lstStyle>
            <a:lvl1pPr algn="r" defTabSz="931591">
              <a:defRPr sz="1200">
                <a:latin typeface="Tahoma" pitchFamily="34" charset="0"/>
              </a:defRPr>
            </a:lvl1pPr>
          </a:lstStyle>
          <a:p>
            <a:pPr>
              <a:defRPr/>
            </a:pPr>
            <a:fld id="{DE8B1CED-C93D-41D8-9F8E-94DD0065226D}" type="datetime3">
              <a:rPr lang="en-US" smtClean="0"/>
              <a:t>25 October 2017</a:t>
            </a:fld>
            <a:endParaRPr lang="en-US"/>
          </a:p>
        </p:txBody>
      </p:sp>
      <p:sp>
        <p:nvSpPr>
          <p:cNvPr id="33796" name="Rectangle 4"/>
          <p:cNvSpPr>
            <a:spLocks noGrp="1" noChangeArrowheads="1"/>
          </p:cNvSpPr>
          <p:nvPr>
            <p:ph type="ftr" sz="quarter" idx="2"/>
          </p:nvPr>
        </p:nvSpPr>
        <p:spPr bwMode="auto">
          <a:xfrm>
            <a:off x="3"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defTabSz="931591">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9" y="8832199"/>
            <a:ext cx="3036622" cy="464205"/>
          </a:xfrm>
          <a:prstGeom prst="rect">
            <a:avLst/>
          </a:prstGeom>
          <a:noFill/>
          <a:ln w="9525">
            <a:noFill/>
            <a:miter lim="800000"/>
            <a:headEnd/>
            <a:tailEnd/>
          </a:ln>
          <a:effectLst/>
        </p:spPr>
        <p:txBody>
          <a:bodyPr vert="horz" wrap="square" lIns="93085" tIns="46545" rIns="93085" bIns="46545" numCol="1" anchor="b" anchorCtr="0" compatLnSpc="1">
            <a:prstTxWarp prst="textNoShape">
              <a:avLst/>
            </a:prstTxWarp>
          </a:bodyPr>
          <a:lstStyle>
            <a:lvl1pPr algn="r" defTabSz="931591">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3" y="3"/>
            <a:ext cx="3068571"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defRPr sz="1200" b="1">
                <a:latin typeface="Times New Roman" pitchFamily="18" charset="0"/>
              </a:defRPr>
            </a:lvl1pPr>
          </a:lstStyle>
          <a:p>
            <a:pPr>
              <a:defRPr/>
            </a:pPr>
            <a:r>
              <a:rPr lang="en-US"/>
              <a:t>CS2911</a:t>
            </a:r>
          </a:p>
        </p:txBody>
      </p:sp>
      <p:sp>
        <p:nvSpPr>
          <p:cNvPr id="770051" name="Rectangle 3"/>
          <p:cNvSpPr>
            <a:spLocks noGrp="1" noChangeArrowheads="1"/>
          </p:cNvSpPr>
          <p:nvPr>
            <p:ph type="dt" idx="1"/>
          </p:nvPr>
        </p:nvSpPr>
        <p:spPr bwMode="auto">
          <a:xfrm>
            <a:off x="3944872" y="3"/>
            <a:ext cx="3065528" cy="442686"/>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lvl1pPr algn="r">
              <a:defRPr sz="1200" b="1">
                <a:latin typeface="Times New Roman" pitchFamily="18" charset="0"/>
              </a:defRPr>
            </a:lvl1pPr>
          </a:lstStyle>
          <a:p>
            <a:pPr>
              <a:defRPr/>
            </a:pPr>
            <a:fld id="{AD9863CD-0A67-4F48-B5BB-9616DC8F127C}" type="datetime3">
              <a:rPr lang="en-US" smtClean="0"/>
              <a:t>25 October 2017</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090" tIns="44044" rIns="88090" bIns="440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3" y="8853714"/>
            <a:ext cx="3068571"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090" tIns="44044" rIns="88090" bIns="44044"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8" y="664032"/>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r>
              <a:rPr lang="en-US" dirty="0"/>
              <a:t>And Week</a:t>
            </a:r>
            <a:r>
              <a:rPr lang="en-US" baseline="0" dirty="0"/>
              <a:t> 3, Class 1</a:t>
            </a:r>
          </a:p>
          <a:p>
            <a:pPr lvl="0"/>
            <a:endParaRPr lang="en-US" dirty="0"/>
          </a:p>
        </p:txBody>
      </p:sp>
      <p:sp>
        <p:nvSpPr>
          <p:cNvPr id="4" name="Header Placeholder 3"/>
          <p:cNvSpPr>
            <a:spLocks noGrp="1"/>
          </p:cNvSpPr>
          <p:nvPr>
            <p:ph type="hdr" sz="quarter" idx="10"/>
          </p:nvPr>
        </p:nvSpPr>
        <p:spPr/>
        <p:txBody>
          <a:bodyPr/>
          <a:lstStyle/>
          <a:p>
            <a:pPr>
              <a:defRPr/>
            </a:pPr>
            <a:r>
              <a:rPr lang="en-US"/>
              <a:t>CS2911</a:t>
            </a:r>
            <a:endParaRPr lang="en-US" dirty="0"/>
          </a:p>
        </p:txBody>
      </p:sp>
      <p:sp>
        <p:nvSpPr>
          <p:cNvPr id="5" name="Date Placeholder 4"/>
          <p:cNvSpPr>
            <a:spLocks noGrp="1"/>
          </p:cNvSpPr>
          <p:nvPr>
            <p:ph type="dt" idx="11"/>
          </p:nvPr>
        </p:nvSpPr>
        <p:spPr/>
        <p:txBody>
          <a:bodyPr/>
          <a:lstStyle/>
          <a:p>
            <a:pPr>
              <a:defRPr/>
            </a:pPr>
            <a:fld id="{DB9E87DB-F672-4B09-91EE-D9B60909AF6F}" type="datetime3">
              <a:rPr lang="en-US" smtClean="0"/>
              <a:t>25 October 2017</a:t>
            </a:fld>
            <a:endParaRPr lang="en-US" dirty="0"/>
          </a:p>
        </p:txBody>
      </p:sp>
      <p:sp>
        <p:nvSpPr>
          <p:cNvPr id="6" name="Footer Placeholder 5"/>
          <p:cNvSpPr>
            <a:spLocks noGrp="1"/>
          </p:cNvSpPr>
          <p:nvPr>
            <p:ph type="ftr" sz="quarter" idx="12"/>
          </p:nvPr>
        </p:nvSpPr>
        <p:spPr/>
        <p:txBody>
          <a:bodyPr/>
          <a:lstStyle/>
          <a:p>
            <a:pPr>
              <a:defRPr/>
            </a:pPr>
            <a:r>
              <a:rPr lang="en-US" dirty="0"/>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744705" cy="367965"/>
          </a:xfrm>
          <a:prstGeom prst="rect">
            <a:avLst/>
          </a:prstGeom>
          <a:noFill/>
        </p:spPr>
        <p:txBody>
          <a:bodyPr vert="horz" lIns="90056" tIns="45028" rIns="90056" bIns="45028"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25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Tree>
    <p:extLst>
      <p:ext uri="{BB962C8B-B14F-4D97-AF65-F5344CB8AC3E}">
        <p14:creationId xmlns:p14="http://schemas.microsoft.com/office/powerpoint/2010/main" val="1925469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Book image added</a:t>
            </a:r>
            <a:r>
              <a:rPr lang="en-US" baseline="0" dirty="0"/>
              <a:t> later</a:t>
            </a:r>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17C68054-FD2B-4B02-9DCB-25F8542E8EF6}" type="datetime3">
              <a:rPr lang="en-US" smtClean="0"/>
              <a:t>25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This method is needed because</a:t>
            </a:r>
            <a:r>
              <a:rPr lang="en-US" baseline="0" dirty="0"/>
              <a:t> the sender may want to send multiple messages through the same connection, and there is no “next message” mechanism in the Internet.</a:t>
            </a:r>
          </a:p>
          <a:p>
            <a:endParaRPr lang="en-US" dirty="0"/>
          </a:p>
          <a:p>
            <a:r>
              <a:rPr lang="en-US" dirty="0"/>
              <a:t>And</a:t>
            </a:r>
            <a:r>
              <a:rPr lang="en-US" baseline="0" dirty="0"/>
              <a:t> furthermore, even when reading a file, most programs read the file without relying on the “end of file” marker. E.g., image file you wrote how many bytes there are in </a:t>
            </a:r>
            <a:r>
              <a:rPr lang="en-US" baseline="0"/>
              <a:t>the header.</a:t>
            </a:r>
            <a:endParaRPr lang="en-US" baseline="0" dirty="0"/>
          </a:p>
          <a:p>
            <a:endParaRPr lang="en-US" dirty="0"/>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25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Tree>
    <p:extLst>
      <p:ext uri="{BB962C8B-B14F-4D97-AF65-F5344CB8AC3E}">
        <p14:creationId xmlns:p14="http://schemas.microsoft.com/office/powerpoint/2010/main" val="4181093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92173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023429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938835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477494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115882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CS2910</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3771524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What was the muddiest point?
https://www.polleverywhere.com/free_text_polls/zIp2tH2IVWjXv4H</a:t>
            </a:r>
          </a:p>
        </p:txBody>
      </p:sp>
      <p:sp>
        <p:nvSpPr>
          <p:cNvPr id="4" name="Header Placeholder 3"/>
          <p:cNvSpPr>
            <a:spLocks noGrp="1"/>
          </p:cNvSpPr>
          <p:nvPr>
            <p:ph type="hdr" sz="quarter" idx="10"/>
          </p:nvPr>
        </p:nvSpPr>
        <p:spPr/>
        <p:txBody>
          <a:bodyPr/>
          <a:lstStyle/>
          <a:p>
            <a:pPr>
              <a:defRPr/>
            </a:pPr>
            <a:r>
              <a:rPr lang="en-US"/>
              <a:t>CS2911</a:t>
            </a:r>
          </a:p>
        </p:txBody>
      </p:sp>
      <p:sp>
        <p:nvSpPr>
          <p:cNvPr id="5" name="Date Placeholder 4"/>
          <p:cNvSpPr>
            <a:spLocks noGrp="1"/>
          </p:cNvSpPr>
          <p:nvPr>
            <p:ph type="dt" idx="11"/>
          </p:nvPr>
        </p:nvSpPr>
        <p:spPr/>
        <p:txBody>
          <a:bodyPr/>
          <a:lstStyle/>
          <a:p>
            <a:pPr>
              <a:defRPr/>
            </a:pPr>
            <a:fld id="{AD9863CD-0A67-4F48-B5BB-9616DC8F127C}" type="datetime3">
              <a:rPr lang="en-US" smtClean="0"/>
              <a:t>25 October 2017</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nvSpPr>
        <p:spPr>
          <a:xfrm>
            <a:off x="0" y="0"/>
            <a:ext cx="3744705" cy="367965"/>
          </a:xfrm>
          <a:prstGeom prst="rect">
            <a:avLst/>
          </a:prstGeom>
          <a:noFill/>
        </p:spPr>
        <p:txBody>
          <a:bodyPr vert="horz" lIns="90087" tIns="45043" rIns="90087" bIns="45043" rtlCol="0">
            <a:spAutoFit/>
          </a:bodyPr>
          <a:lstStyle/>
          <a:p>
            <a:endParaRPr lang="en-US"/>
          </a:p>
        </p:txBody>
      </p:sp>
    </p:spTree>
    <p:extLst>
      <p:ext uri="{BB962C8B-B14F-4D97-AF65-F5344CB8AC3E}">
        <p14:creationId xmlns:p14="http://schemas.microsoft.com/office/powerpoint/2010/main" val="4077299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SE-2811</a:t>
            </a:r>
          </a:p>
          <a:p>
            <a:pPr>
              <a:defRPr/>
            </a:pPr>
            <a:r>
              <a:rPr lang="en-US" altLang="en-US" dirty="0"/>
              <a:t>Slide design: Dr. Mark L. Hornick</a:t>
            </a:r>
          </a:p>
          <a:p>
            <a:pPr>
              <a:defRPr/>
            </a:pPr>
            <a:r>
              <a:rPr lang="en-US" altLang="en-US" dirty="0"/>
              <a:t>Most Content: Dr. Hornick</a:t>
            </a:r>
          </a:p>
          <a:p>
            <a:pPr>
              <a:defRPr/>
            </a:pPr>
            <a:r>
              <a:rPr lang="en-US" altLang="en-US" dirty="0"/>
              <a:t>Some Content and Most Errors: 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err="1"/>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SE-2811</a:t>
            </a:r>
          </a:p>
          <a:p>
            <a:pPr>
              <a:defRPr/>
            </a:pPr>
            <a:r>
              <a:rPr lang="en-US" altLang="en-US"/>
              <a:t>Slide design: Dr. Mark L. Hornick</a:t>
            </a:r>
          </a:p>
          <a:p>
            <a:pPr>
              <a:defRPr/>
            </a:pPr>
            <a:r>
              <a:rPr lang="en-US" altLang="en-US"/>
              <a:t>Content: Dr. Hornick</a:t>
            </a:r>
          </a:p>
          <a:p>
            <a:pPr>
              <a:defRPr/>
            </a:pPr>
            <a:r>
              <a:rPr lang="en-US" altLang="en-US"/>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a:p>
            <a:pPr>
              <a:defRPr/>
            </a:pPr>
            <a:r>
              <a:rPr lang="en-US" altLang="en-US" dirty="0"/>
              <a:t>Slide Design: Dr.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CS2911</a:t>
            </a:r>
            <a:br>
              <a:rPr lang="en-US" dirty="0"/>
            </a:br>
            <a:r>
              <a:rPr lang="en-US" dirty="0"/>
              <a:t>Week 2, Class 3</a:t>
            </a:r>
          </a:p>
        </p:txBody>
      </p:sp>
      <p:sp>
        <p:nvSpPr>
          <p:cNvPr id="3" name="Content Placeholder 2"/>
          <p:cNvSpPr>
            <a:spLocks noGrp="1"/>
          </p:cNvSpPr>
          <p:nvPr>
            <p:ph idx="1"/>
          </p:nvPr>
        </p:nvSpPr>
        <p:spPr>
          <a:xfrm>
            <a:off x="457200" y="1828800"/>
            <a:ext cx="8229600" cy="4724400"/>
          </a:xfrm>
        </p:spPr>
        <p:txBody>
          <a:bodyPr>
            <a:normAutofit/>
          </a:bodyPr>
          <a:lstStyle/>
          <a:p>
            <a:r>
              <a:rPr lang="en-US" dirty="0">
                <a:sym typeface="Wingdings" panose="05000000000000000000" pitchFamily="2" charset="2"/>
              </a:rPr>
              <a:t>Today</a:t>
            </a:r>
          </a:p>
          <a:p>
            <a:pPr lvl="1"/>
            <a:r>
              <a:rPr lang="en-US" dirty="0">
                <a:sym typeface="Wingdings" panose="05000000000000000000" pitchFamily="2" charset="2"/>
              </a:rPr>
              <a:t>Binary encodings in Python – Review</a:t>
            </a:r>
          </a:p>
          <a:p>
            <a:pPr lvl="1"/>
            <a:r>
              <a:rPr lang="en-US" dirty="0">
                <a:sym typeface="Wingdings" panose="05000000000000000000" pitchFamily="2" charset="2"/>
              </a:rPr>
              <a:t>Coding Standard</a:t>
            </a:r>
          </a:p>
          <a:p>
            <a:pPr lvl="1"/>
            <a:r>
              <a:rPr lang="en-US" dirty="0">
                <a:sym typeface="Wingdings" panose="05000000000000000000" pitchFamily="2" charset="2"/>
              </a:rPr>
              <a:t>Parsing structured messages</a:t>
            </a:r>
            <a:endParaRPr lang="en-US" b="1" dirty="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10</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56556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several bytes telling the size, followed by that many data bytes. The number of size bytes can vary, and a null byte (b’\x00’) marks the end of the size. The size is stored as a raw binary number.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dirty="0"/>
              <a:t>SE-2811</a:t>
            </a:r>
          </a:p>
          <a:p>
            <a:pPr>
              <a:defRPr/>
            </a:pPr>
            <a:r>
              <a:rPr lang="en-US" altLang="en-US" dirty="0" err="1"/>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35599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null byte (b’\x00’) marks the end of each number. The number itself is stored as a raw binary number (in network order). </a:t>
            </a:r>
            <a:r>
              <a:rPr lang="en-US" b="1" dirty="0"/>
              <a:t>Zeros and numbers containing null bytes cannot be sent.</a:t>
            </a:r>
            <a:r>
              <a:rPr lang="en-US" dirty="0"/>
              <a:t> After the last number, a second null byte marks the end of the message.</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474651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Acknowledgement</a:t>
            </a:r>
          </a:p>
        </p:txBody>
      </p:sp>
      <p:sp>
        <p:nvSpPr>
          <p:cNvPr id="5" name="Content Placeholder 4"/>
          <p:cNvSpPr>
            <a:spLocks noGrp="1"/>
          </p:cNvSpPr>
          <p:nvPr>
            <p:ph idx="1"/>
          </p:nvPr>
        </p:nvSpPr>
        <p:spPr/>
        <p:txBody>
          <a:bodyPr/>
          <a:lstStyle/>
          <a:p>
            <a:r>
              <a:rPr lang="en-US" dirty="0"/>
              <a:t>This course is based on the text</a:t>
            </a:r>
          </a:p>
          <a:p>
            <a:pPr marL="0" indent="0">
              <a:buNone/>
            </a:pPr>
            <a:r>
              <a:rPr lang="en-US" altLang="en-US" sz="4000" i="1" dirty="0">
                <a:solidFill>
                  <a:srgbClr val="008000"/>
                </a:solidFill>
                <a:latin typeface="Gill Sans MT" pitchFamily="34" charset="0"/>
              </a:rPr>
              <a:t>Computer Networking: A Top Down Approach </a:t>
            </a:r>
            <a:br>
              <a:rPr lang="en-US" altLang="en-US" sz="4000" dirty="0">
                <a:solidFill>
                  <a:srgbClr val="008000"/>
                </a:solidFill>
                <a:latin typeface="Gill Sans MT" pitchFamily="34" charset="0"/>
              </a:rPr>
            </a:br>
            <a:r>
              <a:rPr lang="en-US" altLang="en-US" sz="3200" dirty="0">
                <a:solidFill>
                  <a:srgbClr val="008000"/>
                </a:solidFill>
                <a:latin typeface="Gill Sans MT" pitchFamily="34" charset="0"/>
              </a:rPr>
              <a:t>7</a:t>
            </a:r>
            <a:r>
              <a:rPr lang="en-US" altLang="en-US" sz="3200" baseline="30000" dirty="0">
                <a:solidFill>
                  <a:srgbClr val="008000"/>
                </a:solidFill>
                <a:latin typeface="Gill Sans MT" pitchFamily="34" charset="0"/>
              </a:rPr>
              <a:t>th</a:t>
            </a:r>
            <a:r>
              <a:rPr lang="en-US" altLang="en-US" sz="3200" dirty="0">
                <a:solidFill>
                  <a:srgbClr val="008000"/>
                </a:solidFill>
                <a:latin typeface="Gill Sans MT" pitchFamily="34" charset="0"/>
              </a:rPr>
              <a:t> 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13</a:t>
            </a:fld>
            <a:endParaRPr lang="en-US" altLang="en-US"/>
          </a:p>
        </p:txBody>
      </p:sp>
      <p:pic>
        <p:nvPicPr>
          <p:cNvPr id="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45125"/>
          </a:xfrm>
        </p:spPr>
        <p:txBody>
          <a:bodyPr/>
          <a:lstStyle/>
          <a:p>
            <a:pPr marL="0" indent="0">
              <a:buNone/>
            </a:pPr>
            <a:r>
              <a:rPr lang="en-US" sz="2800" dirty="0" err="1">
                <a:latin typeface="Consolas" panose="020B0609020204030204" pitchFamily="49" charset="0"/>
              </a:rPr>
              <a:t>def</a:t>
            </a:r>
            <a:r>
              <a:rPr lang="en-US" sz="2800" dirty="0">
                <a:latin typeface="Consolas" panose="020B0609020204030204" pitchFamily="49" charset="0"/>
              </a:rPr>
              <a:t> </a:t>
            </a:r>
            <a:r>
              <a:rPr lang="en-US" sz="2800" dirty="0" err="1">
                <a:latin typeface="Consolas" panose="020B0609020204030204" pitchFamily="49" charset="0"/>
              </a:rPr>
              <a:t>next_byte</a:t>
            </a:r>
            <a:r>
              <a:rPr lang="en-US" sz="2800" dirty="0">
                <a:latin typeface="Consolas" panose="020B0609020204030204" pitchFamily="49" charset="0"/>
              </a:rPr>
              <a:t>():</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Read the next byte from the sender.</a:t>
            </a:r>
          </a:p>
          <a:p>
            <a:pPr marL="0" indent="0">
              <a:buNone/>
            </a:pPr>
            <a:r>
              <a:rPr lang="en-US" sz="2800" dirty="0">
                <a:latin typeface="Consolas" panose="020B0609020204030204" pitchFamily="49" charset="0"/>
              </a:rPr>
              <a:t>    If the byte is not yet available,</a:t>
            </a:r>
          </a:p>
          <a:p>
            <a:pPr marL="0" indent="0">
              <a:buNone/>
            </a:pPr>
            <a:r>
              <a:rPr lang="en-US" sz="2800" dirty="0">
                <a:latin typeface="Consolas" panose="020B0609020204030204" pitchFamily="49" charset="0"/>
              </a:rPr>
              <a:t>    this method blocks (waits) until the </a:t>
            </a:r>
          </a:p>
          <a:p>
            <a:pPr marL="0" indent="0">
              <a:buNone/>
            </a:pPr>
            <a:r>
              <a:rPr lang="en-US" sz="2800" dirty="0">
                <a:latin typeface="Consolas" panose="020B0609020204030204" pitchFamily="49" charset="0"/>
              </a:rPr>
              <a:t>    byte becomes available. If there are</a:t>
            </a:r>
          </a:p>
          <a:p>
            <a:pPr marL="0" indent="0">
              <a:buNone/>
            </a:pPr>
            <a:r>
              <a:rPr lang="en-US" sz="2800" dirty="0">
                <a:latin typeface="Consolas" panose="020B0609020204030204" pitchFamily="49" charset="0"/>
              </a:rPr>
              <a:t>    no more bytes, this method blocks </a:t>
            </a:r>
          </a:p>
          <a:p>
            <a:pPr marL="0" indent="0">
              <a:buNone/>
            </a:pPr>
            <a:r>
              <a:rPr lang="en-US" sz="2800" dirty="0">
                <a:latin typeface="Consolas" panose="020B0609020204030204" pitchFamily="49" charset="0"/>
              </a:rPr>
              <a:t>    indefinitely.</a:t>
            </a:r>
          </a:p>
          <a:p>
            <a:pPr marL="0" indent="0">
              <a:buNone/>
            </a:pPr>
            <a:r>
              <a:rPr lang="en-US" sz="2800" dirty="0">
                <a:latin typeface="Consolas" panose="020B0609020204030204" pitchFamily="49" charset="0"/>
              </a:rPr>
              <a:t>    </a:t>
            </a:r>
          </a:p>
          <a:p>
            <a:pPr marL="0" indent="0">
              <a:buNone/>
            </a:pPr>
            <a:r>
              <a:rPr lang="en-US" sz="2800" dirty="0">
                <a:latin typeface="Consolas" panose="020B0609020204030204" pitchFamily="49" charset="0"/>
              </a:rPr>
              <a:t>    :return: the next byte, as a bytes </a:t>
            </a:r>
          </a:p>
          <a:p>
            <a:pPr marL="0" indent="0">
              <a:buNone/>
            </a:pPr>
            <a:r>
              <a:rPr lang="en-US" sz="2800" dirty="0">
                <a:latin typeface="Consolas" panose="020B0609020204030204" pitchFamily="49" charset="0"/>
              </a:rPr>
              <a:t>          object with a single byte in it</a:t>
            </a:r>
          </a:p>
          <a:p>
            <a:pPr marL="0" indent="0">
              <a:buNone/>
            </a:pPr>
            <a:r>
              <a:rPr lang="en-US" sz="2800" dirty="0">
                <a:latin typeface="Consolas" panose="020B0609020204030204" pitchFamily="49" charset="0"/>
              </a:rPr>
              <a:t>    """</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349520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Message Length</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a:t>
            </a:r>
            <a:r>
              <a:rPr lang="en-US" b="1" dirty="0"/>
              <a:t>03</a:t>
            </a:r>
            <a:r>
              <a:rPr lang="en-US" dirty="0"/>
              <a:t> 31 0d 0a</a:t>
            </a:r>
          </a:p>
          <a:p>
            <a:r>
              <a:rPr lang="en-US" dirty="0"/>
              <a:t>Special code at end of message</a:t>
            </a:r>
          </a:p>
          <a:p>
            <a:pPr marL="0" indent="0">
              <a:buNone/>
            </a:pPr>
            <a:r>
              <a:rPr lang="en-US" dirty="0"/>
              <a:t>	31 0d 0a </a:t>
            </a:r>
            <a:r>
              <a:rPr lang="en-US" b="1" dirty="0"/>
              <a:t>00</a:t>
            </a:r>
          </a:p>
          <a:p>
            <a:pPr marL="0" indent="0">
              <a:buNone/>
            </a:pPr>
            <a:r>
              <a:rPr lang="en-US" dirty="0"/>
              <a:t>	HTTP header lines: </a:t>
            </a:r>
            <a:r>
              <a:rPr lang="en-US" b="1" dirty="0"/>
              <a:t>0d 0a</a:t>
            </a:r>
          </a:p>
          <a:p>
            <a:r>
              <a:rPr lang="en-US" dirty="0"/>
              <a:t>Predetermined size</a:t>
            </a:r>
          </a:p>
          <a:p>
            <a:pPr marL="0" indent="0">
              <a:buNone/>
            </a:pPr>
            <a:r>
              <a:rPr lang="en-US" dirty="0"/>
              <a:t>	UDP header</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7" name="TextBox 6"/>
          <p:cNvSpPr txBox="1"/>
          <p:nvPr/>
        </p:nvSpPr>
        <p:spPr>
          <a:xfrm>
            <a:off x="6019800" y="5874603"/>
            <a:ext cx="1638590" cy="830997"/>
          </a:xfrm>
          <a:prstGeom prst="rect">
            <a:avLst/>
          </a:prstGeom>
          <a:noFill/>
        </p:spPr>
        <p:txBody>
          <a:bodyPr wrap="none" rtlCol="0">
            <a:spAutoFit/>
          </a:bodyPr>
          <a:lstStyle/>
          <a:p>
            <a:r>
              <a:rPr lang="en-US" sz="2400" dirty="0"/>
              <a:t>Last class:</a:t>
            </a:r>
          </a:p>
          <a:p>
            <a:r>
              <a:rPr lang="en-US" sz="2400" dirty="0"/>
              <a:t>Slide 37</a:t>
            </a:r>
          </a:p>
        </p:txBody>
      </p:sp>
    </p:spTree>
    <p:extLst>
      <p:ext uri="{BB962C8B-B14F-4D97-AF65-F5344CB8AC3E}">
        <p14:creationId xmlns:p14="http://schemas.microsoft.com/office/powerpoint/2010/main" val="1276162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Parsing Messages</a:t>
            </a:r>
          </a:p>
        </p:txBody>
      </p:sp>
      <p:sp>
        <p:nvSpPr>
          <p:cNvPr id="3" name="Content Placeholder 2"/>
          <p:cNvSpPr>
            <a:spLocks noGrp="1"/>
          </p:cNvSpPr>
          <p:nvPr>
            <p:ph idx="1"/>
          </p:nvPr>
        </p:nvSpPr>
        <p:spPr/>
        <p:txBody>
          <a:bodyPr/>
          <a:lstStyle/>
          <a:p>
            <a:r>
              <a:rPr lang="en-US" dirty="0"/>
              <a:t>Field at start of message</a:t>
            </a:r>
          </a:p>
          <a:p>
            <a:pPr marL="0" indent="0">
              <a:buNone/>
            </a:pPr>
            <a:r>
              <a:rPr lang="en-US" dirty="0"/>
              <a:t>	Read field – you know exactly what is where</a:t>
            </a:r>
          </a:p>
          <a:p>
            <a:r>
              <a:rPr lang="en-US" dirty="0"/>
              <a:t>Special code at end of message</a:t>
            </a:r>
          </a:p>
          <a:p>
            <a:pPr marL="0" indent="0">
              <a:buNone/>
            </a:pPr>
            <a:r>
              <a:rPr lang="en-US" dirty="0"/>
              <a:t>	Keep reading until you find the code</a:t>
            </a:r>
          </a:p>
          <a:p>
            <a:r>
              <a:rPr lang="en-US" dirty="0"/>
              <a:t>Predetermined size</a:t>
            </a:r>
          </a:p>
          <a:p>
            <a:pPr marL="0" indent="0">
              <a:buNone/>
            </a:pPr>
            <a:r>
              <a:rPr lang="en-US" dirty="0"/>
              <a:t>	Read all fields – you know exactly what is where</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
        <p:nvSpPr>
          <p:cNvPr id="6" name="TextBox 5"/>
          <p:cNvSpPr txBox="1"/>
          <p:nvPr/>
        </p:nvSpPr>
        <p:spPr>
          <a:xfrm>
            <a:off x="6019800" y="5874603"/>
            <a:ext cx="1638590" cy="830997"/>
          </a:xfrm>
          <a:prstGeom prst="rect">
            <a:avLst/>
          </a:prstGeom>
          <a:noFill/>
        </p:spPr>
        <p:txBody>
          <a:bodyPr wrap="none" rtlCol="0">
            <a:spAutoFit/>
          </a:bodyPr>
          <a:lstStyle/>
          <a:p>
            <a:r>
              <a:rPr lang="en-US" sz="2400" dirty="0"/>
              <a:t>Last class:</a:t>
            </a:r>
          </a:p>
          <a:p>
            <a:r>
              <a:rPr lang="en-US" sz="2400" dirty="0"/>
              <a:t>Slide 38</a:t>
            </a:r>
          </a:p>
        </p:txBody>
      </p:sp>
    </p:spTree>
    <p:extLst>
      <p:ext uri="{BB962C8B-B14F-4D97-AF65-F5344CB8AC3E}">
        <p14:creationId xmlns:p14="http://schemas.microsoft.com/office/powerpoint/2010/main" val="380375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r>
              <a:rPr lang="en-US" dirty="0"/>
              <a:t>Consider the following message format:</a:t>
            </a:r>
          </a:p>
          <a:p>
            <a:pPr marL="0" indent="0">
              <a:buNone/>
            </a:pPr>
            <a:r>
              <a:rPr lang="en-US" dirty="0"/>
              <a:t>A message holds several numbers. Each number is stored with a variable number of bytes; a single byte sent before each number stores how many bytes are in the remainder of the number. Both this size and the number itself are stored as raw binary numbers (in network order).</a:t>
            </a:r>
            <a:r>
              <a:rPr lang="en-US" b="1" dirty="0"/>
              <a:t> </a:t>
            </a:r>
            <a:r>
              <a:rPr lang="en-US" dirty="0"/>
              <a:t>After the last number, a “0” size byte is sent to indicate the message is over.</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837769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Give an example of such a message in hexadecimal shorthand and the data it carries</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4138730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Brainstorm a list of as many sub-methods for a program to parse this file as you can.</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133432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dirty="0" err="1"/>
              <a:t>pseudocode</a:t>
            </a:r>
            <a:r>
              <a:rPr lang="en-US" dirty="0"/>
              <a:t> to read in the file and stop before reading past the end.</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92438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pPr marL="0" indent="0">
              <a:buNone/>
            </a:pPr>
            <a:r>
              <a:rPr lang="en-US" dirty="0"/>
              <a:t>Consider the following format:</a:t>
            </a:r>
          </a:p>
          <a:p>
            <a:pPr marL="0" indent="0">
              <a:buNone/>
            </a:pPr>
            <a:r>
              <a:rPr lang="en-US" dirty="0"/>
              <a:t>A message consists of “lumps”.  Each lump consists only of (1) a single size byte and (2) data bytes. The size byte is encoded as an ASCII decimal digit. This number tells the number of data bytes in the remainder of the lump. The last lump stores a 0 in the size byte.</a:t>
            </a:r>
          </a:p>
          <a:p>
            <a:pPr marL="0" indent="0">
              <a:buNone/>
            </a:pPr>
            <a:endParaRPr lang="en-US" dirty="0"/>
          </a:p>
          <a:p>
            <a:pPr marL="0" indent="0">
              <a:buNone/>
            </a:pPr>
            <a:r>
              <a:rPr lang="en-US" dirty="0"/>
              <a:t>Write </a:t>
            </a:r>
            <a:r>
              <a:rPr lang="en-US" b="1" dirty="0"/>
              <a:t>Python code </a:t>
            </a:r>
            <a:r>
              <a:rPr lang="en-US" dirty="0"/>
              <a:t>to read in the file and stop before reading past the end.</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13779117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POLL_EMBED_ID" val="fc63c514-ab03-4f85-a443-d985746de3b1"/>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54506</TotalTime>
  <Words>916</Words>
  <Application>Microsoft Office PowerPoint</Application>
  <PresentationFormat>On-screen Show (4:3)</PresentationFormat>
  <Paragraphs>153</Paragraphs>
  <Slides>13</Slides>
  <Notes>11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Consolas</vt:lpstr>
      <vt:lpstr>Gill Sans MT</vt:lpstr>
      <vt:lpstr>Tahoma</vt:lpstr>
      <vt:lpstr>Times New Roman</vt:lpstr>
      <vt:lpstr>Wingdings</vt:lpstr>
      <vt:lpstr>2_Network</vt:lpstr>
      <vt:lpstr>    CS2911 Week 2, Class 3</vt:lpstr>
      <vt:lpstr>PowerPoint Presentation</vt:lpstr>
      <vt:lpstr>Encoding Message Length</vt:lpstr>
      <vt:lpstr>Parsing Messages</vt:lpstr>
      <vt:lpstr>Example</vt:lpstr>
      <vt:lpstr>Exercise</vt:lpstr>
      <vt:lpstr>Exercise</vt:lpstr>
      <vt:lpstr>Exercise</vt:lpstr>
      <vt:lpstr>Exercise</vt:lpstr>
      <vt:lpstr>PowerPoint Presentation</vt:lpstr>
      <vt:lpstr>Example</vt:lpstr>
      <vt:lpstr>Example</vt:lpstr>
      <vt:lpstr>Acknowledgement</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1591</cp:revision>
  <cp:lastPrinted>2017-09-14T17:42:51Z</cp:lastPrinted>
  <dcterms:created xsi:type="dcterms:W3CDTF">1999-09-06T21:32:20Z</dcterms:created>
  <dcterms:modified xsi:type="dcterms:W3CDTF">2017-10-25T18:54:35Z</dcterms:modified>
</cp:coreProperties>
</file>