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482" r:id="rId3"/>
    <p:sldId id="483" r:id="rId4"/>
    <p:sldId id="484" r:id="rId5"/>
    <p:sldId id="485" r:id="rId6"/>
    <p:sldId id="488" r:id="rId7"/>
    <p:sldId id="487" r:id="rId8"/>
    <p:sldId id="486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47" d="100"/>
          <a:sy n="47" d="100"/>
        </p:scale>
        <p:origin x="72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 October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 October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 October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79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0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https://en.wikipedia.org/wiki/Internet_governance</a:t>
            </a:r>
          </a:p>
          <a:p>
            <a:r>
              <a:rPr lang="en-US" dirty="0" smtClean="0"/>
              <a:t>IANA is part of the larger non-profit</a:t>
            </a:r>
            <a:r>
              <a:rPr lang="en-US" baseline="0" dirty="0" smtClean="0"/>
              <a:t> </a:t>
            </a:r>
            <a:r>
              <a:rPr lang="en-US" dirty="0" smtClean="0"/>
              <a:t>ICANN</a:t>
            </a:r>
          </a:p>
          <a:p>
            <a:endParaRPr lang="en-US" dirty="0" smtClean="0"/>
          </a:p>
          <a:p>
            <a:r>
              <a:rPr lang="en-US" dirty="0" smtClean="0"/>
              <a:t>IETF is part of the larger non-profit ICOS</a:t>
            </a:r>
          </a:p>
          <a:p>
            <a:endParaRPr lang="en-US" dirty="0" smtClean="0"/>
          </a:p>
          <a:p>
            <a:r>
              <a:rPr lang="en-US" dirty="0" smtClean="0"/>
              <a:t>IGF</a:t>
            </a:r>
            <a:r>
              <a:rPr lang="en-US" baseline="0" dirty="0" smtClean="0"/>
              <a:t> (the Internet Governance Forum) is part of the UN (United Nations)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(Another</a:t>
            </a:r>
            <a:r>
              <a:rPr lang="en-US" baseline="0" dirty="0" smtClean="0"/>
              <a:t> example of UN involvement)</a:t>
            </a:r>
            <a:endParaRPr lang="en-US" dirty="0" smtClean="0"/>
          </a:p>
          <a:p>
            <a:r>
              <a:rPr lang="en-US" dirty="0" smtClean="0"/>
              <a:t>UNESCO (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United Nations Educational, Scientific and Cultural Organization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has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worked with IANA and IETF on an Arabic internet glossary.</a:t>
            </a:r>
          </a:p>
          <a:p>
            <a:r>
              <a:rPr lang="en-US" dirty="0" smtClean="0"/>
              <a:t>https://www.icann.org/news/announcement-2013-10-27-en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(Response to a question asked on videos</a:t>
            </a:r>
            <a:r>
              <a:rPr lang="en-US" baseline="0" dirty="0" smtClean="0"/>
              <a:t> and in class)</a:t>
            </a:r>
          </a:p>
          <a:p>
            <a:endParaRPr lang="en-US" dirty="0" smtClean="0"/>
          </a:p>
          <a:p>
            <a:r>
              <a:rPr lang="en-US" dirty="0" smtClean="0"/>
              <a:t>13 seconds</a:t>
            </a:r>
            <a:r>
              <a:rPr lang="en-US" baseline="0" dirty="0" smtClean="0"/>
              <a:t> into https://www.cloudflare.com/video/cloudflare-setup.mp4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0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8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4,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DNS – Domain Name Service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Class: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Half Exam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; SOA – Start of Authority</a:t>
            </a:r>
          </a:p>
          <a:p>
            <a:pPr marL="0" indent="0">
              <a:buNone/>
            </a:pPr>
            <a:r>
              <a:rPr lang="en-US" dirty="0" smtClean="0"/>
              <a:t>example.edu. SOA	dns1.example.edu. </a:t>
            </a:r>
            <a:r>
              <a:rPr lang="en-US" i="1" dirty="0" smtClean="0"/>
              <a:t>[…]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NS – Name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NS </a:t>
            </a:r>
            <a:r>
              <a:rPr lang="en-US" dirty="0" smtClean="0"/>
              <a:t>	dns1.example.edu.</a:t>
            </a:r>
          </a:p>
          <a:p>
            <a:pPr marL="0" indent="0">
              <a:buNone/>
            </a:pPr>
            <a:r>
              <a:rPr lang="en-US" dirty="0" smtClean="0"/>
              <a:t>example.edu</a:t>
            </a:r>
            <a:r>
              <a:rPr lang="en-US" dirty="0"/>
              <a:t>. NS </a:t>
            </a:r>
            <a:r>
              <a:rPr lang="en-US" dirty="0" smtClean="0"/>
              <a:t>	dns2.example.edu.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MX – Mail </a:t>
            </a:r>
            <a:r>
              <a:rPr lang="en-US" dirty="0" err="1"/>
              <a:t>eXchange</a:t>
            </a:r>
            <a:r>
              <a:rPr lang="en-US" dirty="0"/>
              <a:t>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MX </a:t>
            </a:r>
            <a:r>
              <a:rPr lang="en-US" dirty="0" smtClean="0"/>
              <a:t>	mail.example.edu.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4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Names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; A – Most basic DNS record </a:t>
            </a:r>
            <a:br>
              <a:rPr lang="en-US" sz="2800" dirty="0"/>
            </a:br>
            <a:r>
              <a:rPr lang="en-US" sz="2800" dirty="0" smtClean="0"/>
              <a:t>dns.example.edu</a:t>
            </a:r>
            <a:r>
              <a:rPr lang="en-US" sz="2800" dirty="0"/>
              <a:t>.	</a:t>
            </a:r>
            <a:r>
              <a:rPr lang="en-US" sz="2800" dirty="0" smtClean="0"/>
              <a:t>	A</a:t>
            </a:r>
            <a:r>
              <a:rPr lang="en-US" sz="2800" dirty="0"/>
              <a:t>	203.0.113.2</a:t>
            </a:r>
            <a:br>
              <a:rPr lang="en-US" sz="2800" dirty="0"/>
            </a:br>
            <a:r>
              <a:rPr lang="en-US" sz="2800" dirty="0"/>
              <a:t>mail.example.edu.	</a:t>
            </a:r>
            <a:r>
              <a:rPr lang="en-US" sz="2800" dirty="0" smtClean="0"/>
              <a:t>	A</a:t>
            </a:r>
            <a:r>
              <a:rPr lang="en-US" sz="2800" dirty="0"/>
              <a:t>	203.0.113.3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; </a:t>
            </a:r>
            <a:r>
              <a:rPr lang="en-US" sz="2800" dirty="0"/>
              <a:t>CNAME </a:t>
            </a:r>
            <a:r>
              <a:rPr lang="en-US" sz="2800" dirty="0" smtClean="0"/>
              <a:t>– Canonical name</a:t>
            </a:r>
          </a:p>
          <a:p>
            <a:pPr marL="0" indent="0">
              <a:buNone/>
            </a:pPr>
            <a:r>
              <a:rPr lang="en-US" sz="2800" dirty="0" smtClean="0"/>
              <a:t>mail.example.edu CNAME extern.example.com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; PTR – "pointer" Reverse lookup by IP address</a:t>
            </a:r>
            <a:br>
              <a:rPr lang="en-US" sz="2800" dirty="0"/>
            </a:br>
            <a:r>
              <a:rPr lang="en-US" sz="2800" dirty="0" smtClean="0"/>
              <a:t>2.113.0.203.in-addr.arpa</a:t>
            </a:r>
            <a:r>
              <a:rPr lang="en-US" sz="2800" dirty="0"/>
              <a:t>. PTR </a:t>
            </a:r>
            <a:r>
              <a:rPr lang="en-US" sz="2800" dirty="0" smtClean="0"/>
              <a:t>dns.example.edu.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</a:t>
            </a:r>
            <a:r>
              <a:rPr lang="en-US" sz="2800" dirty="0"/>
              <a:t>.113.0.203.in-addr.arpa</a:t>
            </a:r>
            <a:r>
              <a:rPr lang="en-US" sz="2800" dirty="0" smtClean="0"/>
              <a:t>. </a:t>
            </a:r>
            <a:r>
              <a:rPr lang="en-US" sz="2800" dirty="0"/>
              <a:t>PTR </a:t>
            </a:r>
            <a:r>
              <a:rPr lang="en-US" sz="2800" dirty="0" smtClean="0"/>
              <a:t>mail.example.edu.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8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69106" y="2206626"/>
            <a:ext cx="8205789" cy="2444752"/>
            <a:chOff x="230" y="576"/>
            <a:chExt cx="5504" cy="1757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Root DNS Servers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 DNS servers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org DNS servers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edu DNS servers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/>
                <a:t>msoe.edu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9106" y="6019800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credit: Kurose and Ross, 6</a:t>
            </a:r>
            <a:r>
              <a:rPr lang="en-US" baseline="30000" dirty="0" smtClean="0"/>
              <a:t>th</a:t>
            </a:r>
            <a:r>
              <a:rPr lang="en-US" dirty="0" smtClean="0"/>
              <a:t> ed. See last slide. (There is a modification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Name Server</a:t>
            </a:r>
            <a:br>
              <a:rPr lang="en-US" dirty="0" smtClean="0"/>
            </a:br>
            <a:r>
              <a:rPr lang="en-US" dirty="0" smtClean="0"/>
              <a:t>(Default Name 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hierarchical</a:t>
            </a:r>
          </a:p>
          <a:p>
            <a:r>
              <a:rPr lang="en-US" dirty="0" smtClean="0"/>
              <a:t>Maintained by an institution or their service provided.</a:t>
            </a:r>
          </a:p>
          <a:p>
            <a:r>
              <a:rPr lang="en-US" dirty="0" smtClean="0"/>
              <a:t>Maintains cache of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e.g. ns1.msoe.edu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Exercise: What other role does ns1.msoe.edu play?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1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controls the root and top-level domain (TLD) servers?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Assigned Number Authority (IANA)</a:t>
            </a:r>
          </a:p>
          <a:p>
            <a:pPr lvl="1"/>
            <a:r>
              <a:rPr lang="en-US" dirty="0" smtClean="0"/>
              <a:t>They also control IP address allocations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86154" y="364294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Who writes the RFC’s?	</a:t>
            </a:r>
            <a:endParaRPr lang="en-US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5029201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The Internet Engineering Task Force (IETF)</a:t>
            </a:r>
          </a:p>
        </p:txBody>
      </p:sp>
    </p:spTree>
    <p:extLst>
      <p:ext uri="{BB962C8B-B14F-4D97-AF65-F5344CB8AC3E}">
        <p14:creationId xmlns:p14="http://schemas.microsoft.com/office/powerpoint/2010/main" val="71620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Cloudflare</a:t>
            </a:r>
            <a:r>
              <a:rPr lang="en-US" dirty="0"/>
              <a:t> </a:t>
            </a:r>
            <a:r>
              <a:rPr lang="en-US" dirty="0" smtClean="0"/>
              <a:t>acts as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5113"/>
            <a:ext cx="91535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4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2aa3731-8de3-4dfd-80ca-1c695dc640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57862</TotalTime>
  <Words>347</Words>
  <Application>Microsoft Office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Gill Sans MT</vt:lpstr>
      <vt:lpstr>Tahoma</vt:lpstr>
      <vt:lpstr>Times New Roman</vt:lpstr>
      <vt:lpstr>Wingdings</vt:lpstr>
      <vt:lpstr>ZapfDingbats</vt:lpstr>
      <vt:lpstr>2_Network</vt:lpstr>
      <vt:lpstr>    CS2911 Week 4, Class 3</vt:lpstr>
      <vt:lpstr>DNS Record Types</vt:lpstr>
      <vt:lpstr>DNS Record Names (2)</vt:lpstr>
      <vt:lpstr>Authoritative Hierarchy</vt:lpstr>
      <vt:lpstr>Local Name Server (Default Name Server)</vt:lpstr>
      <vt:lpstr>Who controls the root and top-level domain (TLD) servers?</vt:lpstr>
      <vt:lpstr>Cloudflare acts as DNS server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1734</cp:revision>
  <cp:lastPrinted>2017-10-02T17:56:32Z</cp:lastPrinted>
  <dcterms:created xsi:type="dcterms:W3CDTF">1999-09-06T21:32:20Z</dcterms:created>
  <dcterms:modified xsi:type="dcterms:W3CDTF">2017-10-02T21:46:36Z</dcterms:modified>
</cp:coreProperties>
</file>