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tags/tag20.xml" ContentType="application/vnd.openxmlformats-officedocument.presentationml.tags+xml"/>
  <Override PartName="/ppt/notesSlides/notesSlide23.xml" ContentType="application/vnd.openxmlformats-officedocument.presentationml.notesSlide+xml"/>
  <Override PartName="/ppt/tags/tag2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20" r:id="rId2"/>
    <p:sldId id="492" r:id="rId3"/>
    <p:sldId id="493" r:id="rId4"/>
    <p:sldId id="494" r:id="rId5"/>
    <p:sldId id="518" r:id="rId6"/>
    <p:sldId id="496" r:id="rId7"/>
    <p:sldId id="497" r:id="rId8"/>
    <p:sldId id="508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9" r:id="rId17"/>
    <p:sldId id="510" r:id="rId18"/>
    <p:sldId id="511" r:id="rId19"/>
    <p:sldId id="512" r:id="rId20"/>
    <p:sldId id="513" r:id="rId21"/>
    <p:sldId id="514" r:id="rId22"/>
    <p:sldId id="515" r:id="rId23"/>
    <p:sldId id="516" r:id="rId24"/>
    <p:sldId id="517" r:id="rId25"/>
    <p:sldId id="325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1" d="100"/>
          <a:sy n="61" d="100"/>
        </p:scale>
        <p:origin x="7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25 October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25 October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Relationship Id="rId4" Type="http://schemas.openxmlformats.org/officeDocument/2006/relationships/hyperlink" Target="https://tools.ietf.org/html/rfc3548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6-1 1,3,5,6,7,11-16</a:t>
            </a:r>
          </a:p>
          <a:p>
            <a:pPr fontAlgn="base"/>
            <a:r>
              <a:rPr lang="en-US" b="1"/>
              <a:t>18q1 6-1 </a:t>
            </a:r>
            <a:r>
              <a:rPr lang="en-US" b="1" dirty="0"/>
              <a:t>1-4,6-11,13-14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25 October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same as the base-64 encoding defined in </a:t>
            </a:r>
            <a:r>
              <a:rPr lang="en-US" dirty="0">
                <a:hlinkClick r:id="rId4"/>
              </a:rPr>
              <a:t>RFC 3548</a:t>
            </a:r>
            <a:r>
              <a:rPr lang="en-US" dirty="0"/>
              <a:t>, the earlier version of RFC 4648.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0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6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8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25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5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27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4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75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8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2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17q1</a:t>
            </a:r>
            <a:r>
              <a:rPr lang="en-US" baseline="0" dirty="0"/>
              <a:t> corrected </a:t>
            </a:r>
            <a:r>
              <a:rPr lang="en-US" baseline="0"/>
              <a:t>after class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3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0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25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5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25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Example of sending email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Overview of protocols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Lab 8 (SMTP) topic – SMTP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25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S:&lt;space&gt; and C:&lt;space&gt; not actually sent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7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2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r>
              <a:rPr lang="en-US" dirty="0"/>
              <a:t> added during demo time 18q1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6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r>
              <a:rPr lang="en-US" dirty="0"/>
              <a:t> added during demo time 18q1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8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rfc4954#ref-BASE64" TargetMode="External"/><Relationship Id="rId4" Type="http://schemas.openxmlformats.org/officeDocument/2006/relationships/hyperlink" Target="https://tools.ietf.org/html/rfc464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6,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Map (</a:t>
            </a:r>
            <a:r>
              <a:rPr lang="en-US" dirty="0" err="1">
                <a:sym typeface="Wingdings" panose="05000000000000000000" pitchFamily="2" charset="2"/>
              </a:rPr>
              <a:t>dict</a:t>
            </a:r>
            <a:r>
              <a:rPr lang="en-US" dirty="0">
                <a:sym typeface="Wingdings" panose="05000000000000000000" pitchFamily="2" charset="2"/>
              </a:rPr>
              <a:t>) objects in Python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Email Protocols</a:t>
            </a: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and AUTH LOGIN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STARTTLS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2.0.0 SMTP server ready</a:t>
            </a:r>
          </a:p>
          <a:p>
            <a:pPr marL="0" indent="0">
              <a:buNone/>
            </a:pPr>
            <a:r>
              <a:rPr lang="en-US" dirty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Hello [10.10.10.10]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250-PIPELINING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250-ENHANCEDSTATUSCODES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</a:t>
            </a:r>
            <a:r>
              <a:rPr lang="en-US" b="1" dirty="0"/>
              <a:t>AUTH LOGIN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34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with AUTH LOGIN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AUTH LOGIN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334 VXN1cm5hbWU6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c3R1ZGVudEBtc291LmVkdQ==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334 UGFzc3dvcmQ6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bW9ua2V5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235 2.7.0 Authentication successful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MAIL FROM: &lt;</a:t>
            </a:r>
            <a:r>
              <a:rPr lang="en-US" dirty="0">
                <a:hlinkClick r:id="rId3"/>
              </a:rPr>
              <a:t>student@msoe.edu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 (The rest is the same as unencrypted)</a:t>
            </a: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407068" y="1172179"/>
            <a:ext cx="3276600" cy="609600"/>
          </a:xfrm>
          <a:prstGeom prst="wedgeRectCallout">
            <a:avLst>
              <a:gd name="adj1" fmla="val -75695"/>
              <a:gd name="adj2" fmla="val 1968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710753" y="2489638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407068" y="3584575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"Password:"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048000" y="3964508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"monkey"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884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Base64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https://tools.ietf.org/html/rfc4648#section-4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>
                <a:hlinkClick r:id="rId4"/>
              </a:rPr>
              <a:t>RFC 4648</a:t>
            </a:r>
            <a:r>
              <a:rPr lang="en-US" dirty="0"/>
              <a:t> base-64 encoding, as specified in the latest AUTH LOGIN RFC, </a:t>
            </a:r>
            <a:r>
              <a:rPr lang="en-US" dirty="0">
                <a:hlinkClick r:id="rId5"/>
              </a:rPr>
              <a:t>RFC 4954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225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context = </a:t>
            </a:r>
            <a:r>
              <a:rPr lang="en-US" sz="3600" dirty="0" err="1"/>
              <a:t>ssl.create_default_context</a:t>
            </a:r>
            <a:r>
              <a:rPr lang="en-US" sz="3600" dirty="0"/>
              <a:t>()</a:t>
            </a:r>
          </a:p>
          <a:p>
            <a:pPr marL="0" indent="0">
              <a:buNone/>
            </a:pPr>
            <a:r>
              <a:rPr lang="en-US" sz="3600" dirty="0" err="1"/>
              <a:t>wrapped_socket</a:t>
            </a:r>
            <a:r>
              <a:rPr lang="en-US" sz="3600" dirty="0"/>
              <a:t> =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dirty="0" err="1"/>
              <a:t>context.wrap_socket</a:t>
            </a:r>
            <a:r>
              <a:rPr lang="en-US" sz="3600" dirty="0"/>
              <a:t>(</a:t>
            </a:r>
            <a:r>
              <a:rPr lang="en-US" sz="3600" dirty="0" err="1"/>
              <a:t>old_socket</a:t>
            </a:r>
            <a:r>
              <a:rPr lang="en-US" sz="3600" dirty="0"/>
              <a:t>,   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dirty="0" err="1"/>
              <a:t>server_hostname</a:t>
            </a:r>
            <a:r>
              <a:rPr lang="en-US" sz="3600" dirty="0"/>
              <a:t>=SMTP_SERVER)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68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ssl.SSLError</a:t>
            </a:r>
            <a:r>
              <a:rPr lang="en-US" dirty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/>
              <a:t>ssl.SSLError</a:t>
            </a:r>
            <a:r>
              <a:rPr lang="en-US" dirty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34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13"/>
            <a:ext cx="7543800" cy="1295400"/>
          </a:xfrm>
        </p:spPr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Some errors if you use the wrong protocol (which is hard to do with our sample code)</a:t>
            </a:r>
            <a:br>
              <a:rPr lang="en-US" sz="2800" i="1" dirty="0"/>
            </a:br>
            <a:endParaRPr lang="en-US" sz="2800" i="1" dirty="0"/>
          </a:p>
          <a:p>
            <a:pPr marL="0" indent="0">
              <a:buNone/>
            </a:pPr>
            <a:r>
              <a:rPr lang="en-US" dirty="0" err="1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ssl.SSLEOFError</a:t>
            </a:r>
            <a:r>
              <a:rPr lang="en-US" dirty="0"/>
              <a:t>: EOF occurred in violation of protocol (_ssl.c:590)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51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Describe</a:t>
            </a:r>
            <a:r>
              <a:rPr lang="en-US" dirty="0"/>
              <a:t> the operation of the IMAP protocol at a high level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Describe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the basic format of Internet Messages (email)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Describe</a:t>
            </a:r>
            <a:r>
              <a:rPr lang="en-US" dirty="0"/>
              <a:t> how character sets are encoded in in internet messages</a:t>
            </a:r>
          </a:p>
          <a:p>
            <a:r>
              <a:rPr lang="en-US" b="1" dirty="0"/>
              <a:t>Program</a:t>
            </a:r>
            <a:r>
              <a:rPr lang="en-US" dirty="0"/>
              <a:t> an email interface in Python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00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Hierarchy of folders</a:t>
            </a:r>
          </a:p>
          <a:p>
            <a:r>
              <a:rPr lang="en-US" dirty="0"/>
              <a:t>Selective listing, fetching, and searching</a:t>
            </a:r>
          </a:p>
          <a:p>
            <a:pPr lvl="1"/>
            <a:r>
              <a:rPr lang="en-US" dirty="0"/>
              <a:t>Even selective download of part of a message</a:t>
            </a:r>
          </a:p>
          <a:p>
            <a:r>
              <a:rPr lang="en-US" dirty="0"/>
              <a:t>Uploading, copying, and deleting messages</a:t>
            </a:r>
          </a:p>
          <a:p>
            <a:r>
              <a:rPr lang="en-US" dirty="0"/>
              <a:t>Simultaneous access by multiple clients</a:t>
            </a:r>
          </a:p>
          <a:p>
            <a:r>
              <a:rPr lang="en-US" dirty="0"/>
              <a:t>But not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42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may make </a:t>
            </a:r>
          </a:p>
          <a:p>
            <a:pPr lvl="1"/>
            <a:r>
              <a:rPr lang="en-US" dirty="0"/>
              <a:t>multiple requests</a:t>
            </a:r>
          </a:p>
          <a:p>
            <a:pPr lvl="1"/>
            <a:r>
              <a:rPr lang="en-US" dirty="0"/>
              <a:t>additional requests while waiting for a response</a:t>
            </a:r>
          </a:p>
          <a:p>
            <a:r>
              <a:rPr lang="en-US" dirty="0"/>
              <a:t>Server may</a:t>
            </a:r>
          </a:p>
          <a:p>
            <a:pPr lvl="1"/>
            <a:r>
              <a:rPr lang="en-US" dirty="0"/>
              <a:t>reply in a different order than client requested</a:t>
            </a:r>
          </a:p>
          <a:p>
            <a:pPr lvl="1"/>
            <a:r>
              <a:rPr lang="en-US" dirty="0"/>
              <a:t>interleave two responses</a:t>
            </a:r>
          </a:p>
          <a:p>
            <a:pPr lvl="1"/>
            <a:r>
              <a:rPr lang="en-US" dirty="0"/>
              <a:t>send unsolicited data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303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A341 CLOSE </a:t>
            </a:r>
          </a:p>
          <a:p>
            <a:pPr marL="0" indent="0">
              <a:buNone/>
            </a:pPr>
            <a:r>
              <a:rPr lang="en-US" dirty="0"/>
              <a:t>S: A341 OK CLOSE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519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ages = </a:t>
            </a:r>
            <a:r>
              <a:rPr lang="en-US" dirty="0" err="1"/>
              <a:t>dict</a:t>
            </a:r>
            <a:r>
              <a:rPr lang="en-US" dirty="0"/>
              <a:t>()</a:t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ages = {}</a:t>
            </a:r>
          </a:p>
          <a:p>
            <a:pPr marL="0" indent="0">
              <a:buNone/>
            </a:pPr>
            <a:r>
              <a:rPr lang="en-US" dirty="0"/>
              <a:t>ages["Nancy"] = 5</a:t>
            </a:r>
          </a:p>
          <a:p>
            <a:pPr marL="0" indent="0">
              <a:buNone/>
            </a:pPr>
            <a:r>
              <a:rPr lang="en-US" dirty="0"/>
              <a:t>ages["Bob"] = 10</a:t>
            </a:r>
          </a:p>
          <a:p>
            <a:pPr marL="0" indent="0">
              <a:buNone/>
            </a:pPr>
            <a:r>
              <a:rPr lang="en-US" dirty="0"/>
              <a:t>print "B:",ages["Bob"]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k,v</a:t>
            </a:r>
            <a:r>
              <a:rPr lang="en-US" dirty="0"/>
              <a:t> in </a:t>
            </a:r>
            <a:r>
              <a:rPr lang="en-US" dirty="0" err="1"/>
              <a:t>ages.items</a:t>
            </a:r>
            <a:r>
              <a:rPr lang="en-US" dirty="0"/>
              <a:t>():</a:t>
            </a:r>
          </a:p>
          <a:p>
            <a:pPr marL="0" indent="0">
              <a:buNone/>
            </a:pPr>
            <a:r>
              <a:rPr lang="en-US" dirty="0"/>
              <a:t>  print k+": "+</a:t>
            </a:r>
            <a:r>
              <a:rPr lang="en-US" dirty="0" err="1"/>
              <a:t>str</a:t>
            </a:r>
            <a:r>
              <a:rPr lang="en-US" dirty="0"/>
              <a:t>(v)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String,Integer</a:t>
            </a:r>
            <a:r>
              <a:rPr lang="en-US" dirty="0"/>
              <a:t>&gt; ages =    	      new </a:t>
            </a:r>
            <a:r>
              <a:rPr lang="en-US" dirty="0" err="1"/>
              <a:t>HashMap</a:t>
            </a:r>
            <a:r>
              <a:rPr lang="en-US" dirty="0"/>
              <a:t>&lt;&gt;();</a:t>
            </a:r>
          </a:p>
          <a:p>
            <a:pPr marL="0" indent="0">
              <a:buNone/>
            </a:pPr>
            <a:r>
              <a:rPr lang="en-US" dirty="0" err="1"/>
              <a:t>ages.put</a:t>
            </a:r>
            <a:r>
              <a:rPr lang="en-US" dirty="0"/>
              <a:t>("Nancy", 5);</a:t>
            </a:r>
          </a:p>
          <a:p>
            <a:pPr marL="0" indent="0">
              <a:buNone/>
            </a:pPr>
            <a:r>
              <a:rPr lang="en-US" dirty="0" err="1"/>
              <a:t>ages.put</a:t>
            </a:r>
            <a:r>
              <a:rPr lang="en-US" dirty="0"/>
              <a:t>("Bob", 10);</a:t>
            </a:r>
          </a:p>
          <a:p>
            <a:pPr marL="0" indent="0">
              <a:buNone/>
            </a:pPr>
            <a:r>
              <a:rPr lang="en-US" dirty="0"/>
              <a:t>S.o.pl("B: "+</a:t>
            </a:r>
            <a:r>
              <a:rPr lang="en-US" dirty="0" err="1"/>
              <a:t>ages.get</a:t>
            </a:r>
            <a:r>
              <a:rPr lang="en-US" dirty="0"/>
              <a:t>("Bob"));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Map.Entry</a:t>
            </a:r>
            <a:r>
              <a:rPr lang="en-US" dirty="0"/>
              <a:t>&lt;</a:t>
            </a:r>
            <a:r>
              <a:rPr lang="en-US" dirty="0" err="1"/>
              <a:t>String,Integer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e: </a:t>
            </a:r>
            <a:r>
              <a:rPr lang="en-US" dirty="0" err="1"/>
              <a:t>ages.entrySet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    S.o.pl(</a:t>
            </a:r>
            <a:r>
              <a:rPr lang="en-US" dirty="0" err="1"/>
              <a:t>e.getKey</a:t>
            </a:r>
            <a:r>
              <a:rPr lang="en-US" dirty="0"/>
              <a:t>()+": " 		          +</a:t>
            </a:r>
            <a:r>
              <a:rPr lang="en-US" dirty="0" err="1"/>
              <a:t>e.getValue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70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A202 EXPUNGE </a:t>
            </a:r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/>
              <a:t>S: * 5 EXPUNGE </a:t>
            </a:r>
          </a:p>
          <a:p>
            <a:pPr marL="0" indent="0">
              <a:buNone/>
            </a:pPr>
            <a:r>
              <a:rPr lang="en-US" dirty="0"/>
              <a:t>S: * 8 EXPUNGE </a:t>
            </a:r>
          </a:p>
          <a:p>
            <a:pPr marL="0" indent="0">
              <a:buNone/>
            </a:pPr>
            <a:r>
              <a:rPr lang="en-US" dirty="0"/>
              <a:t>S: A202 OK EXPUNGE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834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C: A003 APPEND saved-messages (\Seen)  {310}</a:t>
            </a:r>
          </a:p>
          <a:p>
            <a:pPr marL="0" indent="0">
              <a:buNone/>
            </a:pPr>
            <a:r>
              <a:rPr lang="en-US" sz="2000" dirty="0"/>
              <a:t>S: + Ready for literal data</a:t>
            </a:r>
          </a:p>
          <a:p>
            <a:pPr marL="0" indent="0">
              <a:buNone/>
            </a:pPr>
            <a:r>
              <a:rPr lang="en-US" sz="2000" dirty="0"/>
              <a:t>C: Date: Mon, 7 Feb 1994 21:52:25 -0800 (PST) </a:t>
            </a:r>
          </a:p>
          <a:p>
            <a:pPr marL="0" indent="0">
              <a:buNone/>
            </a:pPr>
            <a:r>
              <a:rPr lang="en-US" sz="2000" dirty="0"/>
              <a:t>C: From: Fred </a:t>
            </a:r>
            <a:r>
              <a:rPr lang="en-US" sz="2000" dirty="0" err="1"/>
              <a:t>Foobar</a:t>
            </a:r>
            <a:r>
              <a:rPr lang="en-US" sz="2000" dirty="0"/>
              <a:t> &lt;foobar@Blurdybloop.COM&gt; </a:t>
            </a:r>
          </a:p>
          <a:p>
            <a:pPr marL="0" indent="0">
              <a:buNone/>
            </a:pPr>
            <a:r>
              <a:rPr lang="en-US" sz="2000" dirty="0"/>
              <a:t>C: Subject: afternoon meeting </a:t>
            </a:r>
          </a:p>
          <a:p>
            <a:pPr marL="0" indent="0">
              <a:buNone/>
            </a:pPr>
            <a:r>
              <a:rPr lang="en-US" sz="2000" dirty="0"/>
              <a:t>C: To: mooch@owatagu.siam.edu </a:t>
            </a:r>
          </a:p>
          <a:p>
            <a:pPr marL="0" indent="0">
              <a:buNone/>
            </a:pPr>
            <a:r>
              <a:rPr lang="en-US" sz="2000" dirty="0"/>
              <a:t>C: Message-Id: &lt;B27397-0100000@Blurdybloop.COM&gt; </a:t>
            </a:r>
          </a:p>
          <a:p>
            <a:pPr marL="0" indent="0">
              <a:buNone/>
            </a:pPr>
            <a:r>
              <a:rPr lang="en-US" sz="2000" dirty="0"/>
              <a:t>C: MIME-Version: 1.0 </a:t>
            </a:r>
          </a:p>
          <a:p>
            <a:pPr marL="0" indent="0">
              <a:buNone/>
            </a:pPr>
            <a:r>
              <a:rPr lang="en-US" sz="2000" dirty="0"/>
              <a:t>C: Content-Type: TEXT/PLAIN; CHARSET=US-ASCII </a:t>
            </a:r>
          </a:p>
          <a:p>
            <a:pPr marL="0" indent="0">
              <a:buNone/>
            </a:pPr>
            <a:r>
              <a:rPr lang="en-US" sz="2000" dirty="0"/>
              <a:t>C: </a:t>
            </a:r>
          </a:p>
          <a:p>
            <a:pPr marL="0" indent="0">
              <a:buNone/>
            </a:pPr>
            <a:r>
              <a:rPr lang="en-US" sz="2000" dirty="0"/>
              <a:t>C: Hello Joe, do you think we can meet at 3:30 tomorrow? </a:t>
            </a:r>
          </a:p>
          <a:p>
            <a:pPr marL="0" indent="0">
              <a:buNone/>
            </a:pPr>
            <a:r>
              <a:rPr lang="en-US" sz="2000" dirty="0"/>
              <a:t>C: </a:t>
            </a:r>
          </a:p>
          <a:p>
            <a:pPr marL="0" indent="0">
              <a:buNone/>
            </a:pPr>
            <a:r>
              <a:rPr lang="en-US" sz="2000" dirty="0"/>
              <a:t>S: A003 OK APPEND completed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5268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SMTP STARTTLS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SMTP over SSL/TLS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(no standard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Plain-text</a:t>
                      </a:r>
                      <a:r>
                        <a:rPr lang="en-US" sz="2400" baseline="0" dirty="0"/>
                        <a:t> IMAP port with ability to switch to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Dedicated port for SMTP wrapped in TLS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" y="58409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More info: https://www.fastmail.com/help/technical/ssltlsstarttls.html</a:t>
            </a:r>
          </a:p>
        </p:txBody>
      </p:sp>
    </p:spTree>
    <p:extLst>
      <p:ext uri="{BB962C8B-B14F-4D97-AF65-F5344CB8AC3E}">
        <p14:creationId xmlns:p14="http://schemas.microsoft.com/office/powerpoint/2010/main" val="3145354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IMAP over SSL/TLS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IMAP STARTTLS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(no standard needed)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RFC 2595,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RFC 4616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Dedicated port for IMAP wrapped in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Plain-text</a:t>
                      </a:r>
                      <a:r>
                        <a:rPr lang="en-US" sz="2400" baseline="0" dirty="0"/>
                        <a:t> IMAP port with ability to switch to 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102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/>
              <a:t>Muddiest Points Fall 2016 6-3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1600"/>
          <a:ext cx="8229600" cy="8305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40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text is sent in base-64? What text is sent encrypted?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Lab 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887" y="2362200"/>
            <a:ext cx="5188424" cy="3896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233180"/>
            <a:ext cx="693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"Silly Nintendo"</a:t>
            </a:r>
          </a:p>
        </p:txBody>
      </p:sp>
    </p:spTree>
    <p:extLst>
      <p:ext uri="{BB962C8B-B14F-4D97-AF65-F5344CB8AC3E}">
        <p14:creationId xmlns:p14="http://schemas.microsoft.com/office/powerpoint/2010/main" val="856427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Python Dictionary is like a Map in Java</a:t>
            </a:r>
          </a:p>
          <a:p>
            <a:r>
              <a:rPr lang="en-US" dirty="0"/>
              <a:t>You can use an object as an "index" for an item. The index object is called a "key" and the object stored is called a "value"</a:t>
            </a:r>
          </a:p>
          <a:p>
            <a:r>
              <a:rPr lang="en-US" dirty="0"/>
              <a:t>You can use any object – they don't have to be integers, and they aren't stored sequentially in memory</a:t>
            </a:r>
          </a:p>
          <a:p>
            <a:r>
              <a:rPr lang="en-US" dirty="0"/>
              <a:t>You can iterate through all the entries in a dictionary, or look up an item by its key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0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important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items() returns a list of all keys and values, where each item is a tuple holding (key, value)</a:t>
            </a:r>
          </a:p>
          <a:p>
            <a:r>
              <a:rPr lang="en-US" dirty="0"/>
              <a:t>keys() returns a list of all keys</a:t>
            </a:r>
          </a:p>
          <a:p>
            <a:r>
              <a:rPr lang="en-US" dirty="0"/>
              <a:t>values() returns a list of all values</a:t>
            </a:r>
          </a:p>
          <a:p>
            <a:r>
              <a:rPr lang="en-US" dirty="0" err="1"/>
              <a:t>has_key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returns true if the value is stored in the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36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C19A-9A86-440A-AFFF-25C6916F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2B32-0DD0-4FF0-B544-D54C2AEDA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[Sending email example]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8F7C2-A015-4CA3-8221-9074EC3C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387AD-7F3C-44F0-9927-05B42F8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32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Unencrypted SMTP without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aol.com Simple Mail Transfer Service Ready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greets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250-SIZE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HELP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MAIL FROM: &lt;</a:t>
            </a:r>
            <a:r>
              <a:rPr lang="en-US" dirty="0">
                <a:hlinkClick r:id="rId3"/>
              </a:rPr>
              <a:t>smith@msoe.edu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1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Unencrypted SMTP without Authentication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RCPT TO: &lt;jones@aol.com&gt;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RCPT TO: &lt;</a:t>
            </a:r>
            <a:r>
              <a:rPr lang="en-US" dirty="0">
                <a:hlinkClick r:id="rId3"/>
              </a:rPr>
              <a:t>frank@aol.com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550 No such user here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DATA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354 Start email input; end with &lt;CRLF&gt;.&lt;CRLF&gt;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Here's my message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It's a long one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Now I'm done. But does the server know it?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QUIT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491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Cryptography Videos: (From Week 7)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/>
              <a:t>Encryption: Plaintext -&gt; </a:t>
            </a:r>
            <a:r>
              <a:rPr lang="en-US" dirty="0" err="1"/>
              <a:t>Ciphertext</a:t>
            </a:r>
            <a:endParaRPr lang="en-US" dirty="0"/>
          </a:p>
          <a:p>
            <a:r>
              <a:rPr lang="en-US" dirty="0"/>
              <a:t>Decryption: </a:t>
            </a:r>
            <a:r>
              <a:rPr lang="en-US" dirty="0" err="1"/>
              <a:t>Ciphertext</a:t>
            </a:r>
            <a:r>
              <a:rPr lang="en-US" dirty="0"/>
              <a:t> -&gt; Plaintext</a:t>
            </a:r>
          </a:p>
          <a:p>
            <a:r>
              <a:rPr lang="en-US" dirty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61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and AUTH LOGIN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aol.com ESMTP MAIL Service ready …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Hello [10.10.10.10]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250-PIPELINING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250-ENHANCEDSTATUSCODES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</a:t>
            </a:r>
            <a:r>
              <a:rPr lang="en-US" b="1" dirty="0"/>
              <a:t>STARTTLS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970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59408</TotalTime>
  <Words>1467</Words>
  <Application>Microsoft Office PowerPoint</Application>
  <PresentationFormat>On-screen Show (4:3)</PresentationFormat>
  <Paragraphs>368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Class 1</vt:lpstr>
      <vt:lpstr>Introduction to Python</vt:lpstr>
      <vt:lpstr>Dictionaries</vt:lpstr>
      <vt:lpstr>Some important methods</vt:lpstr>
      <vt:lpstr>Email</vt:lpstr>
      <vt:lpstr>Unencrypted SMTP without Authentication</vt:lpstr>
      <vt:lpstr>Unencrypted SMTP without Authentication (cont.)</vt:lpstr>
      <vt:lpstr>Looking Forward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Sending/Receiving  Encrypted Data in Python</vt:lpstr>
      <vt:lpstr>Outcomes</vt:lpstr>
      <vt:lpstr>IMAP</vt:lpstr>
      <vt:lpstr>IMAP</vt:lpstr>
      <vt:lpstr>IMAP message format</vt:lpstr>
      <vt:lpstr>IMAP message format</vt:lpstr>
      <vt:lpstr>IMAP message format</vt:lpstr>
      <vt:lpstr>SMTP Security</vt:lpstr>
      <vt:lpstr>IMAP Security</vt:lpstr>
      <vt:lpstr>Muddiest Points Fall 2016 6-3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1772</cp:revision>
  <cp:lastPrinted>2017-10-09T12:54:14Z</cp:lastPrinted>
  <dcterms:created xsi:type="dcterms:W3CDTF">1999-09-06T21:32:20Z</dcterms:created>
  <dcterms:modified xsi:type="dcterms:W3CDTF">2017-10-26T05:32:00Z</dcterms:modified>
</cp:coreProperties>
</file>