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15.xml" ContentType="application/vnd.openxmlformats-officedocument.presentationml.tags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tags/tag17.xml" ContentType="application/vnd.openxmlformats-officedocument.presentationml.tags+xml"/>
  <Override PartName="/ppt/notesSlides/notesSlide19.xml" ContentType="application/vnd.openxmlformats-officedocument.presentationml.notesSlide+xml"/>
  <Override PartName="/ppt/tags/tag18.xml" ContentType="application/vnd.openxmlformats-officedocument.presentationml.tags+xml"/>
  <Override PartName="/ppt/notesSlides/notesSlide20.xml" ContentType="application/vnd.openxmlformats-officedocument.presentationml.notesSlide+xml"/>
  <Override PartName="/ppt/tags/tag19.xml" ContentType="application/vnd.openxmlformats-officedocument.presentationml.tags+xml"/>
  <Override PartName="/ppt/notesSlides/notesSlide21.xml" ContentType="application/vnd.openxmlformats-officedocument.presentationml.notesSlide+xml"/>
  <Override PartName="/ppt/tags/tag20.xml" ContentType="application/vnd.openxmlformats-officedocument.presentationml.tags+xml"/>
  <Override PartName="/ppt/notesSlides/notesSlide22.xml" ContentType="application/vnd.openxmlformats-officedocument.presentationml.notesSlide+xml"/>
  <Override PartName="/ppt/tags/tag21.xml" ContentType="application/vnd.openxmlformats-officedocument.presentationml.tags+xml"/>
  <Override PartName="/ppt/notesSlides/notesSlide23.xml" ContentType="application/vnd.openxmlformats-officedocument.presentationml.notesSlide+xml"/>
  <Override PartName="/ppt/tags/tag22.xml" ContentType="application/vnd.openxmlformats-officedocument.presentationml.tags+xml"/>
  <Override PartName="/ppt/notesSlides/notesSlide24.xml" ContentType="application/vnd.openxmlformats-officedocument.presentationml.notesSlide+xml"/>
  <Override PartName="/ppt/tags/tag23.xml" ContentType="application/vnd.openxmlformats-officedocument.presentationml.tags+xml"/>
  <Override PartName="/ppt/notesSlides/notesSlide25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26.xml" ContentType="application/vnd.openxmlformats-officedocument.presentationml.tags+xml"/>
  <Override PartName="/ppt/notesSlides/notesSlide28.xml" ContentType="application/vnd.openxmlformats-officedocument.presentationml.notesSlide+xml"/>
  <Override PartName="/ppt/tags/tag27.xml" ContentType="application/vnd.openxmlformats-officedocument.presentationml.tags+xml"/>
  <Override PartName="/ppt/notesSlides/notesSlide29.xml" ContentType="application/vnd.openxmlformats-officedocument.presentationml.notesSlide+xml"/>
  <Override PartName="/ppt/tags/tag28.xml" ContentType="application/vnd.openxmlformats-officedocument.presentationml.tags+xml"/>
  <Override PartName="/ppt/notesSlides/notesSlide30.xml" ContentType="application/vnd.openxmlformats-officedocument.presentationml.notesSlide+xml"/>
  <Override PartName="/ppt/tags/tag29.xml" ContentType="application/vnd.openxmlformats-officedocument.presentationml.tags+xml"/>
  <Override PartName="/ppt/notesSlides/notesSlide31.xml" ContentType="application/vnd.openxmlformats-officedocument.presentationml.notesSlide+xml"/>
  <Override PartName="/ppt/tags/tag30.xml" ContentType="application/vnd.openxmlformats-officedocument.presentationml.tags+xml"/>
  <Override PartName="/ppt/notesSlides/notesSlide32.xml" ContentType="application/vnd.openxmlformats-officedocument.presentationml.notesSlide+xml"/>
  <Override PartName="/ppt/tags/tag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handoutMasterIdLst>
    <p:handoutMasterId r:id="rId36"/>
  </p:handoutMasterIdLst>
  <p:sldIdLst>
    <p:sldId id="320" r:id="rId2"/>
    <p:sldId id="347" r:id="rId3"/>
    <p:sldId id="336" r:id="rId4"/>
    <p:sldId id="337" r:id="rId5"/>
    <p:sldId id="338" r:id="rId6"/>
    <p:sldId id="341" r:id="rId7"/>
    <p:sldId id="352" r:id="rId8"/>
    <p:sldId id="353" r:id="rId9"/>
    <p:sldId id="354" r:id="rId10"/>
    <p:sldId id="355" r:id="rId11"/>
    <p:sldId id="369" r:id="rId12"/>
    <p:sldId id="356" r:id="rId13"/>
    <p:sldId id="374" r:id="rId14"/>
    <p:sldId id="346" r:id="rId15"/>
    <p:sldId id="372" r:id="rId16"/>
    <p:sldId id="321" r:id="rId17"/>
    <p:sldId id="375" r:id="rId18"/>
    <p:sldId id="357" r:id="rId19"/>
    <p:sldId id="358" r:id="rId20"/>
    <p:sldId id="359" r:id="rId21"/>
    <p:sldId id="360" r:id="rId22"/>
    <p:sldId id="362" r:id="rId23"/>
    <p:sldId id="363" r:id="rId24"/>
    <p:sldId id="364" r:id="rId25"/>
    <p:sldId id="365" r:id="rId26"/>
    <p:sldId id="366" r:id="rId27"/>
    <p:sldId id="351" r:id="rId28"/>
    <p:sldId id="345" r:id="rId29"/>
    <p:sldId id="334" r:id="rId30"/>
    <p:sldId id="343" r:id="rId31"/>
    <p:sldId id="342" r:id="rId32"/>
    <p:sldId id="370" r:id="rId33"/>
    <p:sldId id="325" r:id="rId3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6" d="100"/>
          <a:sy n="46" d="100"/>
        </p:scale>
        <p:origin x="1156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0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2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4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6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3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0.xml"/></Relationships>
</file>

<file path=ppt/notesSlides/_rels/notesSlide3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5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95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EBAB90-2E09-4F86-8E74-BF8C9CA723DE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2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5 September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9611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03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Source: MSOE’s wellness center.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94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E91696A-9AEE-4CDF-BA1E-5E4982F9C2A4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243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9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F956AD7-341F-4204-91A8-C9B39D4F9A01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539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82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83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216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04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06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93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220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29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6169BA2-0AD1-4EC2-B4D3-1FE71A979924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597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BD9B60A9-CA3B-4902-914C-DFB00AADE9B3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43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9C0B51F-4ED1-4B7E-AE25-00BF7DF78896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53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6A0EB09-BBEC-4CA9-8BA6-173CB711A004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33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13687D1-6A3F-4634-A752-1BFE73C298FE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784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AD9863CD-0A67-4F48-B5BB-9616DC8F127C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6590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Book image added</a:t>
            </a:r>
            <a:r>
              <a:rPr lang="en-US" baseline="0" dirty="0"/>
              <a:t> later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17C68054-FD2B-4B02-9DCB-25F8542E8EF6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859134E-30CC-4F2A-9B6F-7F5BB138B9F9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56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59D5B01-5B55-43F6-A818-D8ED386166EE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92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3871B1A-CACF-44BB-8F13-0B3B6FAF4C62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0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0958DF16-CBBE-4E4A-AE77-B4C082823FB6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26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17q1 added after class, "Hex code" added</a:t>
            </a:r>
            <a:r>
              <a:rPr lang="en-US" baseline="0" dirty="0"/>
              <a:t> day of Lab 3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06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AFC8B5D-A089-4D8C-9C21-A3D559960F4D}" type="datetime3">
              <a:rPr lang="en-US" smtClean="0"/>
              <a:t>5 September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365896"/>
          </a:xfrm>
          <a:prstGeom prst="rect">
            <a:avLst/>
          </a:prstGeom>
          <a:noFill/>
        </p:spPr>
        <p:txBody>
          <a:bodyPr vert="horz" lIns="91429" tIns="45714" rIns="91429" bIns="4571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50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-web.msoe.edu/yoder/cs2911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aculty-web.msoe.edu/yoder/cs2911/InstructionalVocabulary" TargetMode="External"/><Relationship Id="rId4" Type="http://schemas.openxmlformats.org/officeDocument/2006/relationships/hyperlink" Target="https://faculty-web.msoe.edu/yoder/cs2911/CodingStandar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5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 starts!</a:t>
            </a:r>
          </a:p>
          <a:p>
            <a:r>
              <a:rPr lang="en-US" dirty="0">
                <a:sym typeface="Wingdings" panose="05000000000000000000" pitchFamily="2" charset="2"/>
              </a:rPr>
              <a:t>Wednesday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UDP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719263"/>
          <a:ext cx="8231704" cy="2048920"/>
        </p:xfrm>
        <a:graphic>
          <a:graphicData uri="http://schemas.openxmlformats.org/drawingml/2006/table">
            <a:tbl>
              <a:tblPr/>
              <a:tblGrid>
                <a:gridCol w="89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201386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</a:tblGrid>
              <a:tr h="415655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effectLst/>
                      </a:endParaRP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Byte</a:t>
                      </a:r>
                    </a:p>
                  </a:txBody>
                  <a:tcPr marL="87993" marR="87993" marT="45017" marB="45017" anchor="ctr">
                    <a:lnL>
                      <a:noFill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Byte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Bit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 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23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25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27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29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31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136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Source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Destination port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23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32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16"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Length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6"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Checksum</a:t>
                      </a:r>
                    </a:p>
                  </a:txBody>
                  <a:tcPr marL="87993" marR="87993" marT="45017" marB="45017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160" y="4648200"/>
            <a:ext cx="378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Wikipedia: User Datagram Protocol</a:t>
            </a:r>
          </a:p>
        </p:txBody>
      </p:sp>
    </p:spTree>
    <p:extLst>
      <p:ext uri="{BB962C8B-B14F-4D97-AF65-F5344CB8AC3E}">
        <p14:creationId xmlns:p14="http://schemas.microsoft.com/office/powerpoint/2010/main" val="1425644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are now ready to finish Lab 2!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Lab 2 – see website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55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Lab 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we've discussed today</a:t>
            </a:r>
          </a:p>
          <a:p>
            <a:r>
              <a:rPr lang="en-US" dirty="0"/>
              <a:t>Python code in lab assignment</a:t>
            </a:r>
          </a:p>
          <a:p>
            <a:r>
              <a:rPr lang="en-US" dirty="0"/>
              <a:t>Role of UDP in network stack</a:t>
            </a:r>
          </a:p>
          <a:p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3599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1,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Introductions</a:t>
            </a:r>
          </a:p>
          <a:p>
            <a:r>
              <a:rPr lang="en-US" dirty="0">
                <a:sym typeface="Wingdings" panose="05000000000000000000" pitchFamily="2" charset="2"/>
              </a:rPr>
              <a:t>Lab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Safety Review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Binary encodings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Lab 1 starts!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336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 and Class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http://faculty-web.msoe.edu/yoder/cs2911</a:t>
            </a:r>
            <a:endParaRPr lang="en-US" dirty="0"/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Syllabus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Free resources for students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Lab schedule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Teams of two</a:t>
            </a: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</a:rPr>
              <a:t>Python </a:t>
            </a:r>
            <a:r>
              <a:rPr lang="en-US" dirty="0">
                <a:sym typeface="Wingdings" panose="05000000000000000000" pitchFamily="2" charset="2"/>
                <a:hlinkClick r:id="rId4"/>
              </a:rPr>
              <a:t>Coding Standard</a:t>
            </a:r>
            <a:endParaRPr lang="en-US" dirty="0">
              <a:sym typeface="Wingdings" panose="05000000000000000000" pitchFamily="2" charset="2"/>
              <a:hlinkClick r:id="rId5"/>
            </a:endParaRPr>
          </a:p>
          <a:p>
            <a:pPr marL="638175" lvl="2" indent="-342900">
              <a:buClr>
                <a:schemeClr val="tx2"/>
              </a:buClr>
            </a:pPr>
            <a:r>
              <a:rPr lang="en-US" dirty="0">
                <a:sym typeface="Wingdings" panose="05000000000000000000" pitchFamily="2" charset="2"/>
                <a:hlinkClick r:id="rId5"/>
              </a:rPr>
              <a:t>Instructional Vocabulary</a:t>
            </a:r>
            <a:r>
              <a:rPr lang="en-US" dirty="0">
                <a:sym typeface="Wingdings" panose="05000000000000000000" pitchFamily="2" charset="2"/>
              </a:rPr>
              <a:t> for ESL students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063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27B2A-835A-45CA-B866-55FBEB8D1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37CC9-C6FF-4E2D-B627-227ABB909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300537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More than 25% of college students have been diagnosed or treated by a professional for a mental health condition within the past year</a:t>
            </a:r>
          </a:p>
          <a:p>
            <a:r>
              <a:rPr lang="en" sz="3200" dirty="0">
                <a:solidFill>
                  <a:srgbClr val="000000"/>
                </a:solidFill>
              </a:rPr>
              <a:t>Suicide is the 3rd leading cause of death on college campuses.</a:t>
            </a:r>
          </a:p>
          <a:p>
            <a:r>
              <a:rPr lang="en-US" sz="3200" dirty="0">
                <a:solidFill>
                  <a:srgbClr val="000000"/>
                </a:solidFill>
              </a:rPr>
              <a:t>64% of young adults who are no longer in college are not attending college because of a MH related reason.</a:t>
            </a:r>
          </a:p>
          <a:p>
            <a:endParaRPr lang="en" sz="3200" dirty="0">
              <a:solidFill>
                <a:srgbClr val="000000"/>
              </a:solidFill>
            </a:endParaRPr>
          </a:p>
          <a:p>
            <a:endParaRPr lang="en-US" sz="32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B38D6-EE27-4905-98DB-FAB3F5C0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511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someone you don’t know and learn</a:t>
            </a:r>
          </a:p>
          <a:p>
            <a:pPr lvl="1"/>
            <a:r>
              <a:rPr lang="en-US" dirty="0"/>
              <a:t>Their name</a:t>
            </a:r>
          </a:p>
          <a:p>
            <a:pPr lvl="1"/>
            <a:r>
              <a:rPr lang="en-US" dirty="0"/>
              <a:t>One interesting thing they did this summer</a:t>
            </a:r>
          </a:p>
          <a:p>
            <a:r>
              <a:rPr lang="en-US" dirty="0"/>
              <a:t>Be prepared to tell this to the rest of the class</a:t>
            </a:r>
          </a:p>
          <a:p>
            <a:r>
              <a:rPr lang="en-US" dirty="0"/>
              <a:t>Just 2 minutes… make sure you all get a turn!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119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9E773-0E52-4B92-B68C-BDB21C03D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F11E9-8BF4-43F2-98B0-B884C1D68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73741-EE74-491E-ABAF-EDAE5C7E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ECADC-106E-4397-96AF-E2EC87E5F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8869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279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Complete the hexadecimal column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57200" y="1719263"/>
          <a:ext cx="4038600" cy="45000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00600" y="1737820"/>
          <a:ext cx="3810000" cy="44483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33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notes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33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2400" y="1295400"/>
          <a:ext cx="38100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/>
          </p:nvPr>
        </p:nvGraphicFramePr>
        <p:xfrm>
          <a:off x="4267200" y="1292352"/>
          <a:ext cx="4419600" cy="47914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1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Decimal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536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byte?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byte is 8 bits.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Consider the hexadecimal byte-dump</a:t>
            </a:r>
          </a:p>
          <a:p>
            <a:pPr marL="0" indent="0">
              <a:buNone/>
            </a:pPr>
            <a:r>
              <a:rPr lang="en-US" dirty="0"/>
              <a:t>e8 02 1a </a:t>
            </a:r>
            <a:r>
              <a:rPr lang="en-US" dirty="0" err="1"/>
              <a:t>ff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Circle</a:t>
            </a:r>
            <a:r>
              <a:rPr lang="en-US" dirty="0"/>
              <a:t> the first byte in this dump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/>
              <a:t>Write</a:t>
            </a:r>
            <a:r>
              <a:rPr lang="en-US" dirty="0"/>
              <a:t> this byte in binary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632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0x62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0x62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69375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5628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 /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1000</a:t>
            </a:r>
            <a:r>
              <a:rPr lang="en-US" baseline="-25000" dirty="0"/>
              <a:t>10</a:t>
            </a:r>
            <a:r>
              <a:rPr lang="en-US" dirty="0"/>
              <a:t> can be written with the bytes</a:t>
            </a:r>
          </a:p>
          <a:p>
            <a:pPr marL="0" indent="0">
              <a:buNone/>
            </a:pPr>
            <a:r>
              <a:rPr lang="en-US" dirty="0"/>
              <a:t>big endian:   most significant byte first</a:t>
            </a:r>
          </a:p>
          <a:p>
            <a:pPr marL="0" indent="0">
              <a:buNone/>
            </a:pPr>
            <a:r>
              <a:rPr lang="en-US" dirty="0"/>
              <a:t>0000 0011     1110 1000		(03 e8)</a:t>
            </a:r>
          </a:p>
          <a:p>
            <a:pPr marL="0" indent="0">
              <a:buNone/>
            </a:pPr>
            <a:r>
              <a:rPr lang="en-US" dirty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1000	     0000 0011		(e8 03)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order is BIG ENDIAN (whew!)</a:t>
            </a:r>
          </a:p>
          <a:p>
            <a:pPr marL="0" indent="0">
              <a:buNone/>
            </a:pPr>
            <a:r>
              <a:rPr lang="en-US" dirty="0"/>
              <a:t>Intel machines are LITTLE ENDIAN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0553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the number 700 to binary</a:t>
            </a:r>
          </a:p>
          <a:p>
            <a:r>
              <a:rPr lang="en-US" dirty="0"/>
              <a:t>Write 700 in big-endian format (in binary)</a:t>
            </a:r>
          </a:p>
          <a:p>
            <a:r>
              <a:rPr lang="en-US" dirty="0"/>
              <a:t>Convert the binary to hexadecimal shorthand</a:t>
            </a:r>
          </a:p>
          <a:p>
            <a:r>
              <a:rPr lang="en-US" dirty="0"/>
              <a:t>Write 700 in little-endian (hexadecimal shorthand)</a:t>
            </a:r>
          </a:p>
          <a:p>
            <a:r>
              <a:rPr lang="en-US" dirty="0"/>
              <a:t>Repeat for 443, 587 (these are ports we will use later in the quarter)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8904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10? </a:t>
            </a:r>
            <a:r>
              <a:rPr lang="en-US" i="1" dirty="0"/>
              <a:t>n</a:t>
            </a:r>
            <a:r>
              <a:rPr lang="en-US" dirty="0"/>
              <a:t> bits?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2350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589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What does the byte 0x44 mean if interpreted as an ASCII character?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What does the byte 0x44 mean if interpreted as a binary number?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0658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5205750"/>
              </p:ext>
            </p:extLst>
          </p:nvPr>
        </p:nvGraphicFramePr>
        <p:xfrm>
          <a:off x="457200" y="1719263"/>
          <a:ext cx="4038600" cy="44850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74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4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2695" marR="7269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18653"/>
              </p:ext>
            </p:extLst>
          </p:nvPr>
        </p:nvGraphicFramePr>
        <p:xfrm>
          <a:off x="4669536" y="1746695"/>
          <a:ext cx="3810000" cy="14817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  <a:latin typeface="Calibri" panose="020F0502020204030204" pitchFamily="34" charset="0"/>
                        </a:rPr>
                        <a:t>unused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5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Encodings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store anything as 1's and 0's</a:t>
            </a:r>
          </a:p>
          <a:p>
            <a:r>
              <a:rPr lang="en-US" dirty="0"/>
              <a:t>Exercise: Brainstorm the types of things that you might want to send over the internet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1661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 / little endian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1000</a:t>
            </a:r>
            <a:r>
              <a:rPr lang="en-US" baseline="-25000" dirty="0"/>
              <a:t>10</a:t>
            </a:r>
            <a:r>
              <a:rPr lang="en-US" dirty="0"/>
              <a:t> can be written with the bytes</a:t>
            </a:r>
          </a:p>
          <a:p>
            <a:pPr marL="0" indent="0">
              <a:buNone/>
            </a:pPr>
            <a:r>
              <a:rPr lang="en-US" dirty="0"/>
              <a:t>big endian:   most significant byte first</a:t>
            </a:r>
          </a:p>
          <a:p>
            <a:pPr marL="0" indent="0">
              <a:buNone/>
            </a:pPr>
            <a:r>
              <a:rPr lang="en-US" dirty="0"/>
              <a:t>0000 0011     1110 1000</a:t>
            </a:r>
          </a:p>
          <a:p>
            <a:pPr marL="0" indent="0">
              <a:buNone/>
            </a:pPr>
            <a:r>
              <a:rPr lang="en-US" dirty="0"/>
              <a:t>little endian:  least significant byte first</a:t>
            </a:r>
          </a:p>
          <a:p>
            <a:pPr marL="0" indent="0">
              <a:buNone/>
            </a:pPr>
            <a:r>
              <a:rPr lang="en-US" dirty="0"/>
              <a:t>1110 1000	     0000 0011</a:t>
            </a:r>
          </a:p>
          <a:p>
            <a:pPr marL="0" indent="0">
              <a:buNone/>
            </a:pPr>
            <a:r>
              <a:rPr lang="en-US" sz="2000" dirty="0"/>
              <a:t>Ex: What do these look like in hexadecimal?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Network order is BIG ENDIAN (whew!)</a:t>
            </a:r>
          </a:p>
          <a:p>
            <a:pPr marL="0" indent="0">
              <a:buNone/>
            </a:pPr>
            <a:r>
              <a:rPr lang="en-US" dirty="0"/>
              <a:t>Intel machines are LITTLE ENDIAN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125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 1: How many values can you represent with 1 bit? 2? 3? 4? 5? 6? 7? 8? 9? 10? </a:t>
            </a:r>
            <a:r>
              <a:rPr lang="en-US" i="1" dirty="0"/>
              <a:t>n</a:t>
            </a:r>
            <a:r>
              <a:rPr lang="en-US" dirty="0"/>
              <a:t> bits?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 2: How many bits can you represent with a single decimal digit (0-9)?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10843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Wireshark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Wireshark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3302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  <p:pic>
        <p:nvPicPr>
          <p:cNvPr id="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send these things over the internet?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need a few sheets of paper to hold your notes on this</a:t>
            </a:r>
          </a:p>
          <a:p>
            <a:r>
              <a:rPr lang="en-US" dirty="0"/>
              <a:t>First page may be best in landscape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96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73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 byte?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byte is 8 bits.</a:t>
            </a:r>
          </a:p>
          <a:p>
            <a:pPr marL="0" indent="0">
              <a:buNone/>
            </a:pPr>
            <a:r>
              <a:rPr lang="en-US" dirty="0"/>
              <a:t>So 1000</a:t>
            </a:r>
            <a:r>
              <a:rPr lang="en-US" baseline="-25000" dirty="0"/>
              <a:t>10</a:t>
            </a:r>
            <a:r>
              <a:rPr lang="en-US" dirty="0"/>
              <a:t> can be written with two bytes:</a:t>
            </a:r>
          </a:p>
          <a:p>
            <a:pPr marL="0" indent="0">
              <a:buNone/>
            </a:pPr>
            <a:r>
              <a:rPr lang="en-US" dirty="0"/>
              <a:t>0000 0011     1110 1000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do you write this in hexadecimal?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60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characters with bytes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ASCII characters:</a:t>
            </a:r>
          </a:p>
          <a:p>
            <a:r>
              <a:rPr lang="en-US" dirty="0"/>
              <a:t>0100 0001 ‘A’</a:t>
            </a:r>
          </a:p>
          <a:p>
            <a:r>
              <a:rPr lang="en-US" dirty="0"/>
              <a:t>0100 0010 ‘B’    </a:t>
            </a:r>
          </a:p>
          <a:p>
            <a:r>
              <a:rPr lang="en-US" dirty="0"/>
              <a:t>0110 0001 ‘a’</a:t>
            </a:r>
          </a:p>
          <a:p>
            <a:r>
              <a:rPr lang="en-US" dirty="0"/>
              <a:t>0011 0000 ‘0’</a:t>
            </a:r>
          </a:p>
          <a:p>
            <a:r>
              <a:rPr lang="en-US" dirty="0"/>
              <a:t>0011 0001 ‘1’</a:t>
            </a:r>
          </a:p>
          <a:p>
            <a:r>
              <a:rPr lang="en-US" dirty="0"/>
              <a:t>0000 1101 ‘\r’ CR (Carriage return)</a:t>
            </a:r>
          </a:p>
          <a:p>
            <a:r>
              <a:rPr lang="en-US" dirty="0"/>
              <a:t>0000 1010 ‘\n’ LF (Line feed, New line)</a:t>
            </a:r>
          </a:p>
          <a:p>
            <a:r>
              <a:rPr lang="en-US" dirty="0"/>
              <a:t>0010 0000 ‘ ’ (Space)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0395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5529346" y="1981200"/>
            <a:ext cx="24929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0100 0001 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9346" y="1261844"/>
            <a:ext cx="663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‘A’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459105" y="1981199"/>
            <a:ext cx="2492990" cy="646331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95718" y="2889466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Byte</a:t>
            </a:r>
          </a:p>
        </p:txBody>
      </p:sp>
      <p:cxnSp>
        <p:nvCxnSpPr>
          <p:cNvPr id="11" name="Straight Connector 10"/>
          <p:cNvCxnSpPr>
            <a:stCxn id="8" idx="3"/>
          </p:cNvCxnSpPr>
          <p:nvPr/>
        </p:nvCxnSpPr>
        <p:spPr bwMode="auto">
          <a:xfrm flipH="1">
            <a:off x="5529346" y="2532877"/>
            <a:ext cx="294849" cy="356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6705599" y="1988564"/>
            <a:ext cx="1246495" cy="646331"/>
          </a:xfrm>
          <a:prstGeom prst="ellipse">
            <a:avLst/>
          </a:prstGeom>
          <a:noFill/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92D050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4289" y="2969973"/>
            <a:ext cx="14157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nibble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785118" y="2627530"/>
            <a:ext cx="215330" cy="3424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5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Required</a:t>
            </a:r>
            <a:br>
              <a:rPr lang="en-US" dirty="0"/>
            </a:br>
            <a:r>
              <a:rPr lang="en-US" dirty="0"/>
              <a:t>ASCII characters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19465" cy="4836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515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2945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Hex code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0d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'\r'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'0'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'A'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'a'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'1'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'B'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'b'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9456"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0a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3600" dirty="0"/>
                        <a:t>'\n'</a:t>
                      </a:r>
                      <a:r>
                        <a:rPr lang="en-US" sz="3600" baseline="0" dirty="0"/>
                        <a:t> LF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'C'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'c'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945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'8'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'D'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'd'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9456">
                <a:tc>
                  <a:txBody>
                    <a:bodyPr/>
                    <a:lstStyle/>
                    <a:p>
                      <a:r>
                        <a:rPr lang="en-US" sz="36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 ' SP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'9'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'E'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'e'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77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Exercise: Suppose the ASCII  characters ‘A’, CR, and LF are stored in a bytes object. Write the hexadecimal shorthand for the contents of the bytes object.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Exercise: How do you write the ASCII string "Cab" in hexadecimal shorthand?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99636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d7b7e00-4a1e-4e2e-ac91-c9b60ca396bd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54847</TotalTime>
  <Words>1389</Words>
  <Application>Microsoft Office PowerPoint</Application>
  <PresentationFormat>On-screen Show (4:3)</PresentationFormat>
  <Paragraphs>552</Paragraphs>
  <Slides>33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1, Lab</vt:lpstr>
      <vt:lpstr>Safety Review</vt:lpstr>
      <vt:lpstr>Binary Encodings</vt:lpstr>
      <vt:lpstr>How do we send these things over the internet? </vt:lpstr>
      <vt:lpstr>PowerPoint Presentation</vt:lpstr>
      <vt:lpstr>What's a byte?</vt:lpstr>
      <vt:lpstr>Representing characters with bytes</vt:lpstr>
      <vt:lpstr> Required ASCII characters</vt:lpstr>
      <vt:lpstr>PowerPoint Presentation</vt:lpstr>
      <vt:lpstr>UDP Header</vt:lpstr>
      <vt:lpstr>You are now ready to finish Lab 2!</vt:lpstr>
      <vt:lpstr>Questions about Lab 2?</vt:lpstr>
      <vt:lpstr>    CS2911 Week 1, Class 1</vt:lpstr>
      <vt:lpstr>Syllabus and Class Layout</vt:lpstr>
      <vt:lpstr>Mental Health</vt:lpstr>
      <vt:lpstr>Introductions</vt:lpstr>
      <vt:lpstr>Questions?</vt:lpstr>
      <vt:lpstr>Symbols</vt:lpstr>
      <vt:lpstr>Exercise: Complete the hexadecimal column</vt:lpstr>
      <vt:lpstr>PowerPoint Presentation</vt:lpstr>
      <vt:lpstr>What's a byte?</vt:lpstr>
      <vt:lpstr>Exercise</vt:lpstr>
      <vt:lpstr>Exercise</vt:lpstr>
      <vt:lpstr>Big endian / little endian</vt:lpstr>
      <vt:lpstr>Exercise</vt:lpstr>
      <vt:lpstr>PowerPoint Presentation</vt:lpstr>
      <vt:lpstr>PowerPoint Presentation</vt:lpstr>
      <vt:lpstr>Exercise</vt:lpstr>
      <vt:lpstr>PowerPoint Presentation</vt:lpstr>
      <vt:lpstr>Big endian / little endian</vt:lpstr>
      <vt:lpstr>PowerPoint Presentation</vt:lpstr>
      <vt:lpstr>Wireshark Demo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1580</cp:revision>
  <cp:lastPrinted>2018-09-04T19:59:01Z</cp:lastPrinted>
  <dcterms:created xsi:type="dcterms:W3CDTF">1999-09-06T21:32:20Z</dcterms:created>
  <dcterms:modified xsi:type="dcterms:W3CDTF">2018-09-05T19:30:22Z</dcterms:modified>
</cp:coreProperties>
</file>