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320" r:id="rId2"/>
    <p:sldId id="601" r:id="rId3"/>
    <p:sldId id="586" r:id="rId4"/>
    <p:sldId id="587" r:id="rId5"/>
    <p:sldId id="602" r:id="rId6"/>
    <p:sldId id="603" r:id="rId7"/>
    <p:sldId id="604" r:id="rId8"/>
    <p:sldId id="592" r:id="rId9"/>
    <p:sldId id="593" r:id="rId10"/>
    <p:sldId id="594" r:id="rId11"/>
    <p:sldId id="595" r:id="rId12"/>
    <p:sldId id="596" r:id="rId13"/>
    <p:sldId id="597" r:id="rId14"/>
    <p:sldId id="599" r:id="rId15"/>
    <p:sldId id="598" r:id="rId16"/>
    <p:sldId id="588" r:id="rId17"/>
    <p:sldId id="581" r:id="rId18"/>
    <p:sldId id="600" r:id="rId19"/>
    <p:sldId id="583" r:id="rId20"/>
    <p:sldId id="584" r:id="rId21"/>
    <p:sldId id="585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78839" autoAdjust="0"/>
  </p:normalViewPr>
  <p:slideViewPr>
    <p:cSldViewPr>
      <p:cViewPr varScale="1">
        <p:scale>
          <a:sx n="53" d="100"/>
          <a:sy n="53" d="100"/>
        </p:scale>
        <p:origin x="13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7 November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7 November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volkswagens-ex-ceo-denies-prior-knowledge-of-emissions-cheating-1484834026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pr.org/sections/thetwo-way/2016/01/11/462682378/we-didnt-lie-volkswagen-ceo-says-of-emissions-scanda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b="1" dirty="0"/>
              <a:t>18q1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7 November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questions do you have especially about WHY we are studying ethics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15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Discuss multiple sources of ethical authority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Law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Family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Religion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Feelings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Societies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Discuss how a code of ethics can provide a framework for making good decisions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Discuss how SE code of ethics provides a nice summary of “moral stakeholders”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78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http://www.acm.org/about-acm/code-of-ethics</a:t>
            </a:r>
          </a:p>
          <a:p>
            <a:r>
              <a:rPr lang="en-US" dirty="0"/>
              <a:t>https://ethics.acm.org/code-of-ethics/software-engineering-code/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4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slide 28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81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0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Volkswagen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66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Jan. 19 2017: Former CEO denies prior knowledge (</a:t>
            </a:r>
            <a:r>
              <a:rPr lang="en-US" dirty="0">
                <a:hlinkClick r:id="rId3"/>
              </a:rPr>
              <a:t>WSJ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Jan 2016: CEO denies fraud (</a:t>
            </a:r>
            <a:r>
              <a:rPr lang="en-US" dirty="0">
                <a:hlinkClick r:id="rId4"/>
              </a:rPr>
              <a:t>NPR</a:t>
            </a:r>
            <a:r>
              <a:rPr lang="en-US" dirty="0"/>
              <a:t>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7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0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HPZhO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obile.nytimes.com/2015/09/23/business/international/volkswagen-diesel-car-scandal.html?_r=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obile.nytimes.com/2015/09/23/nyregion/volkswagens&#173;diesel&#173;fraud&#173;makes&#173;critic&#173;of&#173;secret&#173;code&#173;a&#173;prophet.html?referrer&amp;_r=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volkswagens-ex-ceo-denies-prior-knowledge-of-emissions-cheating-148483402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wired.com/2015/07/hackers-remotely-kill-jeep-highwa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ortune.com/2018/09/07/equifax-data-breach-one-year-anniversar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m.org/about/about/se-co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.org/about/corporate/governance/p7-8.html" TargetMode="External"/><Relationship Id="rId5" Type="http://schemas.openxmlformats.org/officeDocument/2006/relationships/hyperlink" Target="https://www.acm.org/code-of-ethics" TargetMode="External"/><Relationship Id="rId4" Type="http://schemas.openxmlformats.org/officeDocument/2006/relationships/hyperlink" Target="https://ethics.acm.org/code-of-ethics/software-engineering-cod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thics.acm.org/code-of-ethics/software-engineering-cod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8, Thursday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Half Exam 1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Ethics</a:t>
            </a:r>
          </a:p>
          <a:p>
            <a:pPr marL="344487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344487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344487" lvl="1" indent="0">
              <a:buNone/>
            </a:pPr>
            <a:r>
              <a:rPr lang="en-US" dirty="0">
                <a:sym typeface="Wingdings" panose="05000000000000000000" pitchFamily="2" charset="2"/>
              </a:rPr>
              <a:t>Credit: Many slides in this deck by Dr. Hasker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C01D8-F46F-4528-A3A6-C2C9AC15BFB7}"/>
              </a:ext>
            </a:extLst>
          </p:cNvPr>
          <p:cNvSpPr/>
          <p:nvPr/>
        </p:nvSpPr>
        <p:spPr bwMode="auto">
          <a:xfrm>
            <a:off x="7391400" y="76200"/>
            <a:ext cx="1828800" cy="190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Principle 3, </a:t>
            </a:r>
            <a:r>
              <a:rPr lang="en-US" dirty="0">
                <a:solidFill>
                  <a:schemeClr val="accent2"/>
                </a:solidFill>
              </a:rPr>
              <a:t>Product</a:t>
            </a:r>
          </a:p>
          <a:p>
            <a:pPr marL="400050" indent="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engineers shall ensure that their products and related modifications meet the highest professional standards possible</a:t>
            </a:r>
            <a:endParaRPr lang="en-US" dirty="0"/>
          </a:p>
          <a:p>
            <a:pPr lvl="1"/>
            <a:r>
              <a:rPr lang="en-US" dirty="0"/>
              <a:t>ensuring appropriate goals, methods, standards, costs, schedule</a:t>
            </a:r>
          </a:p>
          <a:p>
            <a:pPr lvl="1"/>
            <a:r>
              <a:rPr lang="en-US" dirty="0"/>
              <a:t>ensuring qualified to work on project</a:t>
            </a:r>
          </a:p>
          <a:p>
            <a:r>
              <a:rPr lang="en-US" dirty="0"/>
              <a:t>Principle 4, </a:t>
            </a:r>
            <a:r>
              <a:rPr lang="en-US" dirty="0">
                <a:solidFill>
                  <a:schemeClr val="accent2"/>
                </a:solidFill>
              </a:rPr>
              <a:t>Judgement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engineers shall maintain integrity and independence in their professional judgment</a:t>
            </a:r>
            <a:endParaRPr lang="en-US" dirty="0"/>
          </a:p>
          <a:p>
            <a:pPr lvl="1"/>
            <a:r>
              <a:rPr lang="en-US" dirty="0"/>
              <a:t>Endorse documents you believe in</a:t>
            </a:r>
          </a:p>
          <a:p>
            <a:pPr lvl="1"/>
            <a:r>
              <a:rPr lang="en-US" dirty="0"/>
              <a:t>Don't engage in deceptive financial practices</a:t>
            </a:r>
          </a:p>
          <a:p>
            <a:pPr lvl="1"/>
            <a:r>
              <a:rPr lang="en-US" dirty="0"/>
              <a:t>Disclose conflicts of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4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3CC8A3-9C37-49E0-AA19-AE21F608F34D}"/>
              </a:ext>
            </a:extLst>
          </p:cNvPr>
          <p:cNvSpPr/>
          <p:nvPr/>
        </p:nvSpPr>
        <p:spPr bwMode="auto">
          <a:xfrm>
            <a:off x="7391400" y="76200"/>
            <a:ext cx="1828800" cy="1981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Principle 5, </a:t>
            </a:r>
            <a:r>
              <a:rPr lang="en-US" dirty="0">
                <a:solidFill>
                  <a:schemeClr val="accent2"/>
                </a:solidFill>
              </a:rPr>
              <a:t>Management</a:t>
            </a:r>
            <a:r>
              <a:rPr lang="en-US" dirty="0"/>
              <a:t>:</a:t>
            </a:r>
          </a:p>
          <a:p>
            <a:pPr marL="40005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engineering managers and leaders shall subscribe to and promote an ethical approach to the management of software development and maintenance</a:t>
            </a:r>
            <a:endParaRPr lang="en-US" dirty="0"/>
          </a:p>
          <a:p>
            <a:pPr lvl="1"/>
            <a:r>
              <a:rPr lang="en-US" dirty="0"/>
              <a:t>providing good management</a:t>
            </a:r>
          </a:p>
          <a:p>
            <a:pPr lvl="1"/>
            <a:r>
              <a:rPr lang="en-US" dirty="0"/>
              <a:t>consider skills when assigning work (but allow for growth!)</a:t>
            </a:r>
          </a:p>
          <a:p>
            <a:pPr lvl="1"/>
            <a:r>
              <a:rPr lang="en-US" dirty="0"/>
              <a:t>make realistic estimates</a:t>
            </a:r>
          </a:p>
          <a:p>
            <a:pPr lvl="1"/>
            <a:r>
              <a:rPr lang="en-US" dirty="0"/>
              <a:t>show respect for concerns about ethical issues for a project</a:t>
            </a:r>
          </a:p>
          <a:p>
            <a:r>
              <a:rPr lang="en-US" dirty="0"/>
              <a:t>Principle 6, </a:t>
            </a:r>
            <a:r>
              <a:rPr lang="en-US" dirty="0">
                <a:solidFill>
                  <a:schemeClr val="accent2"/>
                </a:solidFill>
              </a:rPr>
              <a:t>Profession</a:t>
            </a:r>
            <a:r>
              <a:rPr lang="en-US" dirty="0"/>
              <a:t>:</a:t>
            </a:r>
          </a:p>
          <a:p>
            <a:pPr marL="40005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engineers shall advance the integrity and reputation of the profession consistent with the public interest</a:t>
            </a:r>
          </a:p>
          <a:p>
            <a:pPr lvl="1"/>
            <a:r>
              <a:rPr lang="en-US" dirty="0"/>
              <a:t>Promoting public knowledge of SE</a:t>
            </a:r>
          </a:p>
          <a:p>
            <a:pPr lvl="1"/>
            <a:r>
              <a:rPr lang="en-US" dirty="0"/>
              <a:t>Stay current in SE best practices</a:t>
            </a:r>
          </a:p>
          <a:p>
            <a:pPr lvl="1"/>
            <a:r>
              <a:rPr lang="en-US" dirty="0"/>
              <a:t>Report violations of the code (when consultation not an option)</a:t>
            </a:r>
          </a:p>
        </p:txBody>
      </p:sp>
    </p:spTree>
    <p:extLst>
      <p:ext uri="{BB962C8B-B14F-4D97-AF65-F5344CB8AC3E}">
        <p14:creationId xmlns:p14="http://schemas.microsoft.com/office/powerpoint/2010/main" val="3847919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/>
              <a:t>Principle 7, </a:t>
            </a:r>
            <a:r>
              <a:rPr lang="en-US" dirty="0">
                <a:solidFill>
                  <a:schemeClr val="accent2"/>
                </a:solidFill>
              </a:rPr>
              <a:t>Colleagues</a:t>
            </a:r>
            <a:r>
              <a:rPr lang="en-US" dirty="0"/>
              <a:t>:</a:t>
            </a:r>
          </a:p>
          <a:p>
            <a:pPr marL="40005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engineers shall be fair to and supportive of their colleagues</a:t>
            </a:r>
            <a:endParaRPr lang="en-US" dirty="0"/>
          </a:p>
          <a:p>
            <a:pPr lvl="1"/>
            <a:r>
              <a:rPr lang="en-US" dirty="0"/>
              <a:t>Assist in professional development</a:t>
            </a:r>
          </a:p>
          <a:p>
            <a:pPr lvl="1"/>
            <a:r>
              <a:rPr lang="en-US" dirty="0"/>
              <a:t>Give credit where it's due</a:t>
            </a:r>
          </a:p>
          <a:p>
            <a:pPr lvl="1"/>
            <a:r>
              <a:rPr lang="en-US" dirty="0"/>
              <a:t>Review objectively</a:t>
            </a:r>
          </a:p>
          <a:p>
            <a:r>
              <a:rPr lang="en-US" dirty="0"/>
              <a:t>Principle 8, </a:t>
            </a:r>
            <a:r>
              <a:rPr lang="en-US" dirty="0">
                <a:solidFill>
                  <a:schemeClr val="accent2"/>
                </a:solidFill>
              </a:rPr>
              <a:t>Self</a:t>
            </a:r>
            <a:r>
              <a:rPr lang="en-US" dirty="0"/>
              <a:t>:</a:t>
            </a:r>
          </a:p>
          <a:p>
            <a:pPr marL="40005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engineers shall participate in lifelong learning regarding the practice of their profession and shall promote an ethical approach to the practice of the profession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4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ACM/IEEE SE Code of Ethics</a:t>
            </a:r>
          </a:p>
          <a:p>
            <a:pPr lvl="1"/>
            <a:r>
              <a:rPr lang="en-US" dirty="0"/>
              <a:t>Public Interest</a:t>
            </a:r>
          </a:p>
          <a:p>
            <a:pPr lvl="1"/>
            <a:r>
              <a:rPr lang="en-US" dirty="0"/>
              <a:t>Client &amp; Employer</a:t>
            </a:r>
          </a:p>
          <a:p>
            <a:pPr lvl="1"/>
            <a:r>
              <a:rPr lang="en-US" dirty="0"/>
              <a:t>Product</a:t>
            </a:r>
          </a:p>
          <a:p>
            <a:pPr lvl="1"/>
            <a:r>
              <a:rPr lang="en-US" dirty="0"/>
              <a:t>Judgment</a:t>
            </a:r>
          </a:p>
          <a:p>
            <a:pPr lvl="1"/>
            <a:r>
              <a:rPr lang="en-US" dirty="0"/>
              <a:t>Management</a:t>
            </a:r>
          </a:p>
          <a:p>
            <a:pPr lvl="1"/>
            <a:r>
              <a:rPr lang="en-US" dirty="0"/>
              <a:t>Profession</a:t>
            </a:r>
          </a:p>
          <a:p>
            <a:pPr lvl="1"/>
            <a:r>
              <a:rPr lang="en-US" dirty="0"/>
              <a:t>Colleagues</a:t>
            </a:r>
          </a:p>
          <a:p>
            <a:pPr lvl="1"/>
            <a:r>
              <a:rPr lang="en-US" dirty="0"/>
              <a:t>Self</a:t>
            </a:r>
          </a:p>
        </p:txBody>
      </p:sp>
    </p:spTree>
    <p:extLst>
      <p:ext uri="{BB962C8B-B14F-4D97-AF65-F5344CB8AC3E}">
        <p14:creationId xmlns:p14="http://schemas.microsoft.com/office/powerpoint/2010/main" val="97504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u="sng" dirty="0">
                <a:hlinkClick r:id="rId3" tooltip="https://goo.gl/HPZhOl&#10;Ctrl+Click or tap to follow the link"/>
              </a:rPr>
              <a:t>https://goo.gl/HPZhOl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70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A8705-AAEC-4122-BB5F-B063890F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4B452-DB8C-4B42-8F1B-4F697B39B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stakeholders and how the IEEE/ACM code of ethics describes to relate to them in ethical dilemmas</a:t>
            </a:r>
          </a:p>
          <a:p>
            <a:r>
              <a:rPr lang="en-US" dirty="0"/>
              <a:t>Identify courses of action consistent with the IEEE/ACM code of ethics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83146-187B-4C1B-979F-764ED2F9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B8100-BF93-4183-95F4-11598B23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72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A5E30-0EB9-44C1-B15B-69F9C112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9F87A-9E41-4346-9B43-1A438D6E0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of the slides in this particular presentation are from Dr. Hasker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063E27-43D1-4732-87B0-1518A7072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B8CA68-00E8-47DF-8D71-BFD7117C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941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029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content of this video is based in part on lecture slides from a very good textbook, and used with the author’s permission:</a:t>
            </a:r>
          </a:p>
          <a:p>
            <a:pPr marL="0" indent="0">
              <a:buNone/>
            </a:pPr>
            <a:r>
              <a:rPr lang="en-US" sz="2400" i="1" dirty="0"/>
              <a:t>Computer Networking: A Top-Down Approach</a:t>
            </a:r>
            <a:r>
              <a:rPr lang="en-US" sz="2400" dirty="0"/>
              <a:t>, 7</a:t>
            </a:r>
            <a:r>
              <a:rPr lang="en-US" sz="2400" baseline="30000" dirty="0"/>
              <a:t>th</a:t>
            </a:r>
            <a:r>
              <a:rPr lang="en-US" sz="2400" dirty="0"/>
              <a:t> edition, by Jim Kurose and Keith Ross</a:t>
            </a:r>
          </a:p>
          <a:p>
            <a:pPr marL="0" indent="0">
              <a:buNone/>
            </a:pPr>
            <a:r>
              <a:rPr lang="en-US" sz="2400" dirty="0"/>
              <a:t>Publisher: Pearson, 2017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1447800"/>
            <a:ext cx="22987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793" y="1417638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2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F668C-90C9-467D-9047-A2B8848D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Volkswagen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5D00C-297B-48DD-A0B5-CD1BD518E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766EB-E28F-4409-9DE0-0F3D2AFD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69DCC-4FAF-4F17-9A09-DE46328C2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65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01.nyt.com/images/2015/09/23/business/23Volkswagen/23Volkswagen-article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03" y="436105"/>
            <a:ext cx="7449559" cy="504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5486400"/>
            <a:ext cx="7470648" cy="1143000"/>
          </a:xfrm>
        </p:spPr>
        <p:txBody>
          <a:bodyPr/>
          <a:lstStyle/>
          <a:p>
            <a:pPr algn="r"/>
            <a:r>
              <a:rPr lang="en-US" dirty="0"/>
              <a:t>What do you know?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75511"/>
            <a:ext cx="2423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from </a:t>
            </a:r>
            <a:r>
              <a:rPr lang="en-US" sz="1400" dirty="0">
                <a:hlinkClick r:id="rId4"/>
              </a:rPr>
              <a:t>New York Times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00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9C2C-E63E-4E4D-A397-E1A26245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PollEv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085F-9BE5-4945-A345-A38AEC949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70024-FC35-48FB-B936-74B56622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FFC7F-599E-4FAE-ACF3-43B102A6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0153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As reported by NYT on </a:t>
            </a:r>
            <a:r>
              <a:rPr lang="en-US" dirty="0">
                <a:hlinkClick r:id="rId2"/>
              </a:rPr>
              <a:t>2015-23-09</a:t>
            </a:r>
            <a:r>
              <a:rPr lang="en-US" dirty="0"/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Pollution controls only on during inspection</a:t>
            </a:r>
          </a:p>
          <a:p>
            <a:pPr lvl="1"/>
            <a:r>
              <a:rPr lang="en-US" dirty="0"/>
              <a:t>Car went into inspection mode based on steering wheel, run time, barometric pressure</a:t>
            </a:r>
          </a:p>
          <a:p>
            <a:pPr lvl="2"/>
            <a:r>
              <a:rPr lang="en-US" dirty="0"/>
              <a:t>no turns during inspections</a:t>
            </a:r>
          </a:p>
          <a:p>
            <a:pPr lvl="1"/>
            <a:r>
              <a:rPr lang="en-US" dirty="0"/>
              <a:t>On road, pollution controls disabled</a:t>
            </a:r>
          </a:p>
          <a:p>
            <a:pPr lvl="2"/>
            <a:r>
              <a:rPr lang="en-US" dirty="0"/>
              <a:t>Vehicle produces up to 35 times the legal limit of nitrogen oxide</a:t>
            </a:r>
          </a:p>
          <a:p>
            <a:r>
              <a:rPr lang="en-US" dirty="0"/>
              <a:t>EPA relies on manufacturers to test cars</a:t>
            </a:r>
          </a:p>
          <a:p>
            <a:pPr lvl="1"/>
            <a:r>
              <a:rPr lang="en-US" dirty="0"/>
              <a:t>Only 10-15% of new cars tested in-house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58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fraud uncovered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/>
              <a:t>Discovered by engineers at West Virginia University</a:t>
            </a:r>
          </a:p>
          <a:p>
            <a:pPr lvl="1"/>
            <a:r>
              <a:rPr lang="en-US" dirty="0"/>
              <a:t>Issue found during road tests of vehicles which passed inspection</a:t>
            </a:r>
          </a:p>
          <a:p>
            <a:r>
              <a:rPr lang="en-US" dirty="0"/>
              <a:t>As recently as Jan. 19 2018 (</a:t>
            </a:r>
            <a:r>
              <a:rPr lang="en-US" dirty="0">
                <a:hlinkClick r:id="rId3"/>
              </a:rPr>
              <a:t>WSJ</a:t>
            </a:r>
            <a:r>
              <a:rPr lang="en-US" dirty="0"/>
              <a:t>), former Volkswagen CEO denies prior knowledge</a:t>
            </a:r>
          </a:p>
          <a:p>
            <a:pPr lvl="1"/>
            <a:r>
              <a:rPr lang="en-US" dirty="0"/>
              <a:t>In 2016, claimed it was a misinterpretation of American law</a:t>
            </a:r>
          </a:p>
          <a:p>
            <a:pPr lvl="1"/>
            <a:r>
              <a:rPr lang="en-US" dirty="0"/>
              <a:t>Re-interview: they do “accept the violation”</a:t>
            </a:r>
          </a:p>
          <a:p>
            <a:pPr lvl="1"/>
            <a:r>
              <a:rPr lang="en-US" dirty="0"/>
              <a:t>The roots of the problem go back 10 years and misinterpretations of information from the EPA, CA</a:t>
            </a:r>
          </a:p>
          <a:p>
            <a:pPr marL="34448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6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my Jeep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wired.com: </a:t>
            </a:r>
            <a:r>
              <a:rPr lang="en-US" dirty="0">
                <a:hlinkClick r:id="rId2"/>
              </a:rPr>
              <a:t>remote-control Cherokee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438400"/>
            <a:ext cx="5619750" cy="408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3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2057400"/>
          </a:xfrm>
        </p:spPr>
        <p:txBody>
          <a:bodyPr/>
          <a:lstStyle/>
          <a:p>
            <a:r>
              <a:rPr lang="en-US" dirty="0"/>
              <a:t>Control windshield wipers, accelerator, transmission, and locks by cell phone</a:t>
            </a:r>
          </a:p>
          <a:p>
            <a:r>
              <a:rPr lang="en-US" dirty="0"/>
              <a:t>Only control steering when in reverse…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438400"/>
            <a:ext cx="5619750" cy="40851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352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5696" y="1922884"/>
            <a:ext cx="2514600" cy="25527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Did Chrysler do anything </a:t>
            </a:r>
            <a:r>
              <a:rPr lang="en-US" i="1" dirty="0"/>
              <a:t>wrong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458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EB44F-179B-42C0-B0DD-BE6A6AFA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Equifax Data Breach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C1E07-5E4F-4639-B088-6753D641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148 million</a:t>
            </a:r>
            <a:r>
              <a:rPr lang="en-US" dirty="0"/>
              <a:t> people’s personal data stolen</a:t>
            </a:r>
          </a:p>
          <a:p>
            <a:r>
              <a:rPr lang="en-US" dirty="0"/>
              <a:t>Including, “credit-card, driver’s license, and Social Security numbers, date of birth, phone numbers, and email addresses”</a:t>
            </a:r>
          </a:p>
          <a:p>
            <a:r>
              <a:rPr lang="en-US" dirty="0"/>
              <a:t>“a single Internet-facing web server with out-of-date software”, </a:t>
            </a:r>
          </a:p>
          <a:p>
            <a:r>
              <a:rPr lang="en-US" dirty="0"/>
              <a:t>“went undetected for 76 days”.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D250E-7F28-491F-B62A-2FB62A55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61646-7371-4B91-863B-3CD4D45D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98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CBF9-0153-42BC-AD53-075ABB41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C953C-E0C5-49DC-A4D5-8590163BA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“Attackers made 9,000 queries that were unnoticed due to a failure to keep a network-data inspection system up to date.”</a:t>
            </a:r>
          </a:p>
          <a:p>
            <a:r>
              <a:rPr lang="en-US" dirty="0"/>
              <a:t>“It hadn’t worked for 10 months before staff noticed.”</a:t>
            </a:r>
          </a:p>
          <a:p>
            <a:r>
              <a:rPr lang="en-US" dirty="0"/>
              <a:t>“And attackers accessed a database that contained unencrypted credentials that they used to access other internal databases.”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4DFDC-5804-4197-8023-3C77FA55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6F3B6-0A65-47A8-8311-80C0AEFDA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311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1138-C06B-4E6D-8B46-49045E37B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codes of ethics?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B7AEB-A551-4F57-BB03-9E95BA3A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guide ethical decision-making</a:t>
            </a:r>
          </a:p>
          <a:p>
            <a:r>
              <a:rPr lang="en-US" dirty="0"/>
              <a:t>To provide structure when considering challenging moral topics</a:t>
            </a:r>
            <a:br>
              <a:rPr lang="en-US" dirty="0"/>
            </a:br>
            <a:endParaRPr lang="en-US" dirty="0">
              <a:hlinkClick r:id="rId3"/>
            </a:endParaRPr>
          </a:p>
          <a:p>
            <a:r>
              <a:rPr lang="en-US" dirty="0"/>
              <a:t>What codes?</a:t>
            </a:r>
            <a:endParaRPr lang="en-US" dirty="0">
              <a:hlinkClick r:id="rId4"/>
            </a:endParaRPr>
          </a:p>
          <a:p>
            <a:pPr lvl="1"/>
            <a:r>
              <a:rPr lang="en-US" dirty="0">
                <a:hlinkClick r:id="rId4"/>
              </a:rPr>
              <a:t>ACM &amp; IEEE</a:t>
            </a:r>
            <a:r>
              <a:rPr lang="en-US" dirty="0"/>
              <a:t> </a:t>
            </a:r>
            <a:r>
              <a:rPr lang="en-US" b="1" i="1" dirty="0"/>
              <a:t>SE </a:t>
            </a:r>
            <a:r>
              <a:rPr lang="en-US" dirty="0"/>
              <a:t>Code of Ethics, 1997, 1999</a:t>
            </a:r>
          </a:p>
          <a:p>
            <a:pPr lvl="1"/>
            <a:r>
              <a:rPr lang="en-US" dirty="0">
                <a:hlinkClick r:id="rId5"/>
              </a:rPr>
              <a:t>ACM</a:t>
            </a:r>
            <a:r>
              <a:rPr lang="en-US" dirty="0"/>
              <a:t> Code of Ethics, Last updated 2018</a:t>
            </a:r>
          </a:p>
          <a:p>
            <a:pPr lvl="1"/>
            <a:r>
              <a:rPr lang="en-US" dirty="0">
                <a:hlinkClick r:id="rId6"/>
              </a:rPr>
              <a:t>IEEE</a:t>
            </a:r>
            <a:r>
              <a:rPr lang="en-US" dirty="0"/>
              <a:t> Code of Ethics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2A69E-5590-4E96-87C0-50A853AA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48C53-9A12-4A91-9F6A-29FC7031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433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5287962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ACM &amp; IEEE</a:t>
            </a:r>
            <a:r>
              <a:rPr lang="en-US" dirty="0"/>
              <a:t>, 1999</a:t>
            </a:r>
          </a:p>
          <a:p>
            <a:r>
              <a:rPr lang="en-US" dirty="0"/>
              <a:t>Principle 1, </a:t>
            </a:r>
            <a:r>
              <a:rPr lang="en-US" dirty="0">
                <a:solidFill>
                  <a:schemeClr val="accent2"/>
                </a:solidFill>
              </a:rPr>
              <a:t>Public Interest</a:t>
            </a:r>
          </a:p>
          <a:p>
            <a:pPr marL="400050" indent="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engineers shall act consistently with the public interest</a:t>
            </a:r>
            <a:endParaRPr lang="en-US" dirty="0"/>
          </a:p>
          <a:p>
            <a:pPr lvl="1"/>
            <a:r>
              <a:rPr lang="en-US" dirty="0"/>
              <a:t>Accept full responsibility for work</a:t>
            </a:r>
          </a:p>
          <a:p>
            <a:pPr lvl="1"/>
            <a:r>
              <a:rPr lang="en-US" dirty="0"/>
              <a:t>Moderate interests of employer against public</a:t>
            </a:r>
          </a:p>
          <a:p>
            <a:pPr lvl="1"/>
            <a:r>
              <a:rPr lang="en-US" dirty="0"/>
              <a:t>Approve software only if it's safe and has been tested</a:t>
            </a:r>
          </a:p>
          <a:p>
            <a:pPr lvl="1"/>
            <a:r>
              <a:rPr lang="en-US" dirty="0"/>
              <a:t>Disclose potential harms to the public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9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/>
              <a:t>Principle 2, </a:t>
            </a:r>
            <a:r>
              <a:rPr lang="en-US" dirty="0">
                <a:solidFill>
                  <a:schemeClr val="accent2"/>
                </a:solidFill>
              </a:rPr>
              <a:t>Client and Employer</a:t>
            </a:r>
          </a:p>
          <a:p>
            <a:pPr marL="400050" indent="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Software engineers shall act in a manner that is in the best interests of their client and employer, consistent with the public interest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/>
              <a:t>Provide service in areas of competence</a:t>
            </a:r>
          </a:p>
          <a:p>
            <a:pPr lvl="1"/>
            <a:r>
              <a:rPr lang="en-US" dirty="0"/>
              <a:t>Don't use software obtained illegally or unethically</a:t>
            </a:r>
          </a:p>
          <a:p>
            <a:pPr lvl="1"/>
            <a:r>
              <a:rPr lang="en-US" dirty="0"/>
              <a:t>Keep confidential information private</a:t>
            </a:r>
          </a:p>
          <a:p>
            <a:pPr lvl="2"/>
            <a:r>
              <a:rPr lang="en-US" dirty="0"/>
              <a:t>Unless, of course, to support principle 1!</a:t>
            </a:r>
          </a:p>
          <a:p>
            <a:pPr lvl="1"/>
            <a:r>
              <a:rPr lang="en-US" dirty="0"/>
              <a:t>Disclose trouble with projects early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99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5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472C4"/>
      </a:accent1>
      <a:accent2>
        <a:srgbClr val="ED7D31"/>
      </a:accent2>
      <a:accent3>
        <a:srgbClr val="BF9000"/>
      </a:accent3>
      <a:accent4>
        <a:srgbClr val="BF9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64885</TotalTime>
  <Words>956</Words>
  <Application>Microsoft Office PowerPoint</Application>
  <PresentationFormat>On-screen Show (4:3)</PresentationFormat>
  <Paragraphs>176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Tahoma</vt:lpstr>
      <vt:lpstr>Times New Roman</vt:lpstr>
      <vt:lpstr>Wingdings</vt:lpstr>
      <vt:lpstr>Wingdings 2</vt:lpstr>
      <vt:lpstr>2_Network</vt:lpstr>
      <vt:lpstr>    CS2911 Week 8, Thursday</vt:lpstr>
      <vt:lpstr>PollEv</vt:lpstr>
      <vt:lpstr>Driving my Jeep</vt:lpstr>
      <vt:lpstr>PowerPoint Presentation</vt:lpstr>
      <vt:lpstr>Equifax Data Breach</vt:lpstr>
      <vt:lpstr>PowerPoint Presentation</vt:lpstr>
      <vt:lpstr>Why a codes of ethics?</vt:lpstr>
      <vt:lpstr>The SE Code of Ethics</vt:lpstr>
      <vt:lpstr>PowerPoint Presentation</vt:lpstr>
      <vt:lpstr>PowerPoint Presentation</vt:lpstr>
      <vt:lpstr>PowerPoint Presentation</vt:lpstr>
      <vt:lpstr>PowerPoint Presentation</vt:lpstr>
      <vt:lpstr>Review</vt:lpstr>
      <vt:lpstr>Discussion</vt:lpstr>
      <vt:lpstr>Outcomes</vt:lpstr>
      <vt:lpstr>Acknowledgement</vt:lpstr>
      <vt:lpstr>Acknowledgement</vt:lpstr>
      <vt:lpstr>Appendix: Volkswagen</vt:lpstr>
      <vt:lpstr>What do you know?</vt:lpstr>
      <vt:lpstr>As reported by NYT on 2015-23-09:</vt:lpstr>
      <vt:lpstr>A fraud uncovered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1867</cp:revision>
  <cp:lastPrinted>2017-10-30T18:51:40Z</cp:lastPrinted>
  <dcterms:created xsi:type="dcterms:W3CDTF">1999-09-06T21:32:20Z</dcterms:created>
  <dcterms:modified xsi:type="dcterms:W3CDTF">2018-11-07T20:47:43Z</dcterms:modified>
</cp:coreProperties>
</file>