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1"/>
  </p:notesMasterIdLst>
  <p:handoutMasterIdLst>
    <p:handoutMasterId r:id="rId22"/>
  </p:handoutMasterIdLst>
  <p:sldIdLst>
    <p:sldId id="320" r:id="rId2"/>
    <p:sldId id="378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25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900" autoAdjust="0"/>
    <p:restoredTop sz="71517" autoAdjust="0"/>
  </p:normalViewPr>
  <p:slideViewPr>
    <p:cSldViewPr>
      <p:cViewPr varScale="1">
        <p:scale>
          <a:sx n="48" d="100"/>
          <a:sy n="48" d="100"/>
        </p:scale>
        <p:origin x="13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9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E8B1CED-C93D-41D8-9F8E-94DD0065226D}" type="datetime3">
              <a:rPr lang="en-US" smtClean="0"/>
              <a:t>19 September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9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3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AD9863CD-0A67-4F48-B5BB-9616DC8F127C}" type="datetime3">
              <a:rPr lang="en-US" smtClean="0"/>
              <a:t>19 September 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8" y="664032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And Week</a:t>
            </a:r>
            <a:r>
              <a:rPr lang="en-US" baseline="0" dirty="0"/>
              <a:t> 3, Class 1</a:t>
            </a:r>
          </a:p>
          <a:p>
            <a:pPr lvl="0"/>
            <a:endParaRPr lang="en-US" dirty="0"/>
          </a:p>
          <a:p>
            <a:pPr lvl="0"/>
            <a:r>
              <a:rPr lang="en-US"/>
              <a:t>19q1</a:t>
            </a:r>
            <a:r>
              <a:rPr lang="en-US" dirty="0"/>
              <a:t>: Print 1-2,8-17</a:t>
            </a:r>
          </a:p>
          <a:p>
            <a:pPr lv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B9E87DB-F672-4B09-91EE-D9B60909AF6F}" type="datetime3">
              <a:rPr lang="en-US" smtClean="0"/>
              <a:t>19 September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slides</a:t>
            </a:r>
            <a:r>
              <a:rPr lang="en-US" baseline="0" dirty="0"/>
              <a:t> that follow, italic variables are ones that are not included in this example.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830B084-A5EC-41D4-B424-CA20419AB7C2}" type="datetime3">
              <a:rPr lang="en-US" smtClean="0"/>
              <a:t>19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81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 1500: Maximum size of packet in most networks</a:t>
            </a:r>
          </a:p>
          <a:p>
            <a:endParaRPr lang="en-US" dirty="0"/>
          </a:p>
          <a:p>
            <a:r>
              <a:rPr lang="en-US" dirty="0"/>
              <a:t>To</a:t>
            </a:r>
            <a:r>
              <a:rPr lang="en-US" baseline="0" dirty="0"/>
              <a:t> demo: Blocking and non-blocking behavior of </a:t>
            </a:r>
            <a:r>
              <a:rPr lang="en-US" baseline="0" dirty="0" err="1"/>
              <a:t>recvfrom</a:t>
            </a:r>
            <a:r>
              <a:rPr lang="en-US" baseline="0" dirty="0"/>
              <a:t>() method</a:t>
            </a:r>
          </a:p>
          <a:p>
            <a:endParaRPr lang="en-US" baseline="0" dirty="0"/>
          </a:p>
          <a:p>
            <a:r>
              <a:rPr lang="en-US" baseline="0" dirty="0"/>
              <a:t>To demo: queueing behavior of UDP messages</a:t>
            </a:r>
          </a:p>
          <a:p>
            <a:endParaRPr lang="en-US" baseline="0" dirty="0"/>
          </a:p>
          <a:p>
            <a:r>
              <a:rPr lang="en-US" baseline="0" dirty="0"/>
              <a:t>Is queuing guaranteed, rather than merging? I think so.</a:t>
            </a:r>
          </a:p>
          <a:p>
            <a:r>
              <a:rPr lang="en-US" dirty="0"/>
              <a:t>http://stackoverflow.com/questions/22519247/for-how-long-do-the-recv-functions-buffer-in-udp</a:t>
            </a:r>
          </a:p>
          <a:p>
            <a:endParaRPr lang="en-US" dirty="0"/>
          </a:p>
          <a:p>
            <a:r>
              <a:rPr lang="en-US" dirty="0"/>
              <a:t>Are packets guaranteed</a:t>
            </a:r>
            <a:r>
              <a:rPr lang="en-US" baseline="0" dirty="0"/>
              <a:t> to make it through?</a:t>
            </a:r>
          </a:p>
          <a:p>
            <a:r>
              <a:rPr lang="en-US" baseline="0" dirty="0"/>
              <a:t>No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FF862EC-24E1-4F84-A9BB-91E609FFD311}" type="datetime3">
              <a:rPr lang="en-US" smtClean="0"/>
              <a:t>19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13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Exactly like UDP, but adds these features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0F8C5FE-0DEE-48CC-9F7C-E7763BE6798A}" type="datetime3">
              <a:rPr lang="en-US" smtClean="0"/>
              <a:t>19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7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E7397F7-5F0D-4649-8AC9-4E5B156D05B9}" type="datetime3">
              <a:rPr lang="en-US" smtClean="0"/>
              <a:t>19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373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</a:t>
            </a:r>
            <a:r>
              <a:rPr lang="en-US" i="1" dirty="0" err="1"/>
              <a:t>response_size</a:t>
            </a:r>
            <a:r>
              <a:rPr lang="en-US" i="1" dirty="0"/>
              <a:t> </a:t>
            </a:r>
            <a:r>
              <a:rPr lang="en-US" baseline="0" dirty="0"/>
              <a:t>is NOT the size of the internal buffer used to store received data.  Whatever information the sender says will be stored in a large buffer on the local machine.  Instead, it is the maximum size of response (in bytes)</a:t>
            </a:r>
          </a:p>
          <a:p>
            <a:endParaRPr lang="en-US" baseline="0" dirty="0"/>
          </a:p>
          <a:p>
            <a:r>
              <a:rPr lang="en-US" baseline="0" dirty="0"/>
              <a:t>18q1: </a:t>
            </a:r>
            <a:r>
              <a:rPr lang="en-US" baseline="0" dirty="0" err="1"/>
              <a:t>send</a:t>
            </a:r>
            <a:r>
              <a:rPr lang="en-US" b="1" baseline="0" dirty="0" err="1"/>
              <a:t>all</a:t>
            </a:r>
            <a:r>
              <a:rPr lang="en-US" b="0" baseline="0" dirty="0"/>
              <a:t> added after class</a:t>
            </a:r>
            <a:endParaRPr lang="en-US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23BE44B-FE43-475E-A477-09A3E98CFA21}" type="datetime3">
              <a:rPr lang="en-US" smtClean="0"/>
              <a:t>19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82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18q1: </a:t>
            </a:r>
            <a:r>
              <a:rPr lang="en-US" baseline="0" dirty="0" err="1"/>
              <a:t>send</a:t>
            </a:r>
            <a:r>
              <a:rPr lang="en-US" b="1" baseline="0" dirty="0" err="1"/>
              <a:t>all</a:t>
            </a:r>
            <a:r>
              <a:rPr lang="en-US" b="0" baseline="0" dirty="0"/>
              <a:t> added after class</a:t>
            </a:r>
            <a:endParaRPr lang="en-US" b="1" dirty="0"/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3F70A5A-0E45-465C-B8D8-C37B2D2FCCA9}" type="datetime3">
              <a:rPr lang="en-US" smtClean="0"/>
              <a:t>19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62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17q1: added after morning class: "</a:t>
            </a:r>
            <a:r>
              <a:rPr lang="en-US" sz="1200" dirty="0"/>
              <a:t>Instead of </a:t>
            </a:r>
            <a:r>
              <a:rPr lang="en-US" sz="1200" dirty="0" err="1"/>
              <a:t>data_socket.recv</a:t>
            </a:r>
            <a:r>
              <a:rPr lang="en-US" sz="1200" dirty="0"/>
              <a:t>, simply use the </a:t>
            </a:r>
            <a:r>
              <a:rPr lang="en-US" sz="1200" dirty="0" err="1"/>
              <a:t>next_byte</a:t>
            </a:r>
            <a:r>
              <a:rPr lang="en-US" sz="1200" dirty="0"/>
              <a:t> calls you already have in your code."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19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238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 image added</a:t>
            </a:r>
            <a:r>
              <a:rPr lang="en-US" baseline="0" dirty="0"/>
              <a:t> later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7C68054-FD2B-4B02-9DCB-25F8542E8EF6}" type="datetime3">
              <a:rPr lang="en-US" smtClean="0"/>
              <a:t>19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E0E92C8-CFA7-4107-949C-B72C3A43F89B}" type="datetime3">
              <a:rPr lang="en-US" smtClean="0"/>
              <a:t>19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27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45443DA9-6636-4869-A947-62E22022F898}" type="datetime3">
              <a:rPr lang="en-US" smtClean="0"/>
              <a:t>19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41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EB7C3299-DC2C-4724-88D0-F37117030999}" type="datetime3">
              <a:rPr lang="en-US" smtClean="0"/>
              <a:t>19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65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9D11B38-2410-4C46-B640-9CDFD475F88E}" type="datetime3">
              <a:rPr lang="en-US" smtClean="0"/>
              <a:t>19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44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04A43E3-D1E2-4A35-A46A-5B5404728CA2}" type="datetime3">
              <a:rPr lang="en-US" smtClean="0"/>
              <a:t>19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0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B905927-FD11-484B-9384-377C3B032BA5}" type="datetime3">
              <a:rPr lang="en-US" smtClean="0"/>
              <a:t>19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50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DC5BE71-3A1E-40ED-A363-A99392F7085A}" type="datetime3">
              <a:rPr lang="en-US" smtClean="0"/>
              <a:t>19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81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EABD597-8629-48FC-A4A0-91D06C5F30F3}" type="datetime3">
              <a:rPr lang="en-US" smtClean="0"/>
              <a:t>19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40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Most Content: Dr. Hornick</a:t>
            </a:r>
          </a:p>
          <a:p>
            <a:pPr>
              <a:defRPr/>
            </a:pPr>
            <a:r>
              <a:rPr lang="en-US" altLang="en-US" dirty="0"/>
              <a:t>Some Content and Most Errors: 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Slide design: Dr. Mark L. Hornick</a:t>
            </a:r>
          </a:p>
          <a:p>
            <a:pPr>
              <a:defRPr/>
            </a:pPr>
            <a:r>
              <a:rPr lang="en-US" altLang="en-US"/>
              <a:t>Content: Dr. Hornick</a:t>
            </a:r>
          </a:p>
          <a:p>
            <a:pPr>
              <a:defRPr/>
            </a:pPr>
            <a:r>
              <a:rPr lang="en-US" altLang="en-US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Design: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 dirty="0"/>
              <a:t>Week 3, Class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Internet Stack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Packet Encapsulation</a:t>
            </a:r>
          </a:p>
          <a:p>
            <a:r>
              <a:rPr lang="en-US" dirty="0">
                <a:sym typeface="Wingdings" panose="05000000000000000000" pitchFamily="2" charset="2"/>
              </a:rPr>
              <a:t>Tomorrow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UDP and TCP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</a:t>
            </a:r>
            <a:r>
              <a:rPr lang="en-US" dirty="0" err="1"/>
              <a:t>demultiplexing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1026" name="Picture 2" descr="https://faculty-web.msoe.edu/yoder/cs2910/lab2res/stac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19400"/>
            <a:ext cx="533400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5207000" y="2857500"/>
            <a:ext cx="1676400" cy="4953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057400" y="2857500"/>
            <a:ext cx="1676400" cy="4953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902200" y="2857500"/>
            <a:ext cx="6096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664200" y="2857500"/>
            <a:ext cx="6096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17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438900" y="2857500"/>
            <a:ext cx="6096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22</a:t>
            </a:r>
          </a:p>
        </p:txBody>
      </p:sp>
      <p:sp>
        <p:nvSpPr>
          <p:cNvPr id="12" name="Cloud 11"/>
          <p:cNvSpPr/>
          <p:nvPr/>
        </p:nvSpPr>
        <p:spPr bwMode="auto">
          <a:xfrm>
            <a:off x="2406650" y="5905500"/>
            <a:ext cx="4991100" cy="838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3: Transport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Layer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77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Client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import socket </a:t>
            </a:r>
            <a:r>
              <a:rPr lang="en-US" b="1" dirty="0"/>
              <a:t># All socket code needs this</a:t>
            </a:r>
          </a:p>
          <a:p>
            <a:pPr marL="0" indent="0">
              <a:buNone/>
            </a:pPr>
            <a:r>
              <a:rPr lang="en-US" dirty="0" err="1"/>
              <a:t>client_socket</a:t>
            </a:r>
            <a:r>
              <a:rPr lang="en-US" dirty="0"/>
              <a:t> = </a:t>
            </a:r>
            <a:r>
              <a:rPr lang="en-US" dirty="0" err="1"/>
              <a:t>socket.socket</a:t>
            </a:r>
            <a:r>
              <a:rPr lang="en-US" dirty="0"/>
              <a:t>(</a:t>
            </a:r>
            <a:r>
              <a:rPr lang="en-US" dirty="0" err="1"/>
              <a:t>socket.AF_INET</a:t>
            </a:r>
            <a:r>
              <a:rPr lang="en-US" dirty="0"/>
              <a:t>, 				</a:t>
            </a:r>
            <a:r>
              <a:rPr lang="en-US" dirty="0" err="1"/>
              <a:t>socket.SOCK_DGRAM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# </a:t>
            </a:r>
            <a:r>
              <a:rPr lang="en-US" i="1" dirty="0"/>
              <a:t>message</a:t>
            </a:r>
            <a:r>
              <a:rPr lang="en-US" dirty="0"/>
              <a:t> must be bytes or </a:t>
            </a:r>
            <a:r>
              <a:rPr lang="en-US" dirty="0" err="1"/>
              <a:t>bytearray</a:t>
            </a:r>
            <a:r>
              <a:rPr lang="en-US" dirty="0"/>
              <a:t>, not </a:t>
            </a:r>
            <a:r>
              <a:rPr lang="en-US" dirty="0" err="1"/>
              <a:t>str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client_socket.sendto</a:t>
            </a:r>
            <a:r>
              <a:rPr lang="en-US" dirty="0"/>
              <a:t>(</a:t>
            </a:r>
            <a:r>
              <a:rPr lang="en-US" i="1" dirty="0"/>
              <a:t>message</a:t>
            </a:r>
            <a:r>
              <a:rPr lang="en-US" dirty="0"/>
              <a:t>, (</a:t>
            </a:r>
            <a:r>
              <a:rPr lang="en-US" i="1" dirty="0" err="1"/>
              <a:t>server_name</a:t>
            </a:r>
            <a:r>
              <a:rPr lang="en-US" dirty="0"/>
              <a:t>, 				</a:t>
            </a:r>
            <a:r>
              <a:rPr lang="en-US" i="1" dirty="0" err="1"/>
              <a:t>server_port</a:t>
            </a:r>
            <a:r>
              <a:rPr lang="en-US" dirty="0"/>
              <a:t>))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client_socket.close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4152900" y="5422900"/>
            <a:ext cx="4762500" cy="838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2: Application Layer</a:t>
            </a:r>
          </a:p>
        </p:txBody>
      </p:sp>
    </p:spTree>
    <p:extLst>
      <p:ext uri="{BB962C8B-B14F-4D97-AF65-F5344CB8AC3E}">
        <p14:creationId xmlns:p14="http://schemas.microsoft.com/office/powerpoint/2010/main" val="3396923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Server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server_socket</a:t>
            </a:r>
            <a:r>
              <a:rPr lang="en-US" dirty="0"/>
              <a:t> = </a:t>
            </a:r>
            <a:r>
              <a:rPr lang="en-US" i="1" dirty="0" err="1"/>
              <a:t>socket</a:t>
            </a:r>
            <a:r>
              <a:rPr lang="en-US" dirty="0" err="1"/>
              <a:t>.socket</a:t>
            </a:r>
            <a:r>
              <a:rPr lang="en-US" dirty="0"/>
              <a:t>(</a:t>
            </a:r>
            <a:r>
              <a:rPr lang="en-US" dirty="0" err="1"/>
              <a:t>socket.AF_INET</a:t>
            </a:r>
            <a:r>
              <a:rPr lang="en-US" dirty="0"/>
              <a:t>, 						</a:t>
            </a:r>
            <a:r>
              <a:rPr lang="en-US" dirty="0" err="1"/>
              <a:t>socket.SOCK_DGRAM</a:t>
            </a:r>
            <a:r>
              <a:rPr lang="en-US" dirty="0"/>
              <a:t>)</a:t>
            </a:r>
            <a:br>
              <a:rPr lang="en-US" dirty="0"/>
            </a:br>
            <a:endParaRPr lang="en-US" sz="1500" dirty="0"/>
          </a:p>
          <a:p>
            <a:pPr marL="0" indent="0">
              <a:buNone/>
            </a:pPr>
            <a:r>
              <a:rPr lang="en-US" dirty="0" err="1"/>
              <a:t>server_socket.bind</a:t>
            </a:r>
            <a:r>
              <a:rPr lang="en-US" dirty="0"/>
              <a:t>((</a:t>
            </a:r>
            <a:r>
              <a:rPr lang="en-US" i="1" dirty="0" err="1"/>
              <a:t>server_interface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i="1" dirty="0"/>
              <a:t>                                 </a:t>
            </a:r>
            <a:r>
              <a:rPr lang="en-US" i="1" dirty="0" err="1"/>
              <a:t>server_port</a:t>
            </a:r>
            <a:r>
              <a:rPr lang="en-US" dirty="0"/>
              <a:t>))</a:t>
            </a:r>
          </a:p>
          <a:p>
            <a:pPr marL="0" indent="0">
              <a:buNone/>
            </a:pPr>
            <a:br>
              <a:rPr lang="en-US" sz="1500" dirty="0"/>
            </a:br>
            <a:r>
              <a:rPr lang="en-US" dirty="0" err="1"/>
              <a:t>message,client_address</a:t>
            </a:r>
            <a:r>
              <a:rPr lang="en-US" dirty="0"/>
              <a:t> = </a:t>
            </a:r>
            <a:r>
              <a:rPr lang="en-US" dirty="0" err="1"/>
              <a:t>server_socket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                                       </a:t>
            </a:r>
            <a:r>
              <a:rPr lang="en-US" dirty="0" err="1"/>
              <a:t>recvfrom</a:t>
            </a:r>
            <a:r>
              <a:rPr lang="en-US" dirty="0"/>
              <a:t>(1500)</a:t>
            </a:r>
            <a:br>
              <a:rPr lang="en-US" dirty="0"/>
            </a:br>
            <a:br>
              <a:rPr lang="en-US" sz="1500" dirty="0"/>
            </a:br>
            <a:r>
              <a:rPr lang="en-US" dirty="0" err="1"/>
              <a:t>server_socket.close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5029200" y="5824537"/>
            <a:ext cx="2819400" cy="1304925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2: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Application Layer</a:t>
            </a:r>
          </a:p>
        </p:txBody>
      </p:sp>
    </p:spTree>
    <p:extLst>
      <p:ext uri="{BB962C8B-B14F-4D97-AF65-F5344CB8AC3E}">
        <p14:creationId xmlns:p14="http://schemas.microsoft.com/office/powerpoint/2010/main" val="2280825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Stream of data:</a:t>
            </a:r>
          </a:p>
          <a:p>
            <a:pPr lvl="1"/>
            <a:r>
              <a:rPr lang="en-US" dirty="0"/>
              <a:t>Guaranteed delivery</a:t>
            </a:r>
          </a:p>
          <a:p>
            <a:pPr lvl="1"/>
            <a:r>
              <a:rPr lang="en-US" dirty="0"/>
              <a:t>In-order delivery</a:t>
            </a:r>
          </a:p>
          <a:p>
            <a:r>
              <a:rPr lang="en-US" dirty="0"/>
              <a:t>Multiple connections through same server 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2406650" y="5905500"/>
            <a:ext cx="4991100" cy="838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2: Application Layer</a:t>
            </a:r>
          </a:p>
        </p:txBody>
      </p:sp>
    </p:spTree>
    <p:extLst>
      <p:ext uri="{BB962C8B-B14F-4D97-AF65-F5344CB8AC3E}">
        <p14:creationId xmlns:p14="http://schemas.microsoft.com/office/powerpoint/2010/main" val="3197078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Protocols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UDP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User Datagram Protocol</a:t>
            </a:r>
          </a:p>
          <a:p>
            <a:r>
              <a:rPr lang="en-US" dirty="0"/>
              <a:t>App sees datagrams</a:t>
            </a:r>
          </a:p>
          <a:p>
            <a:r>
              <a:rPr lang="en-US" i="1" dirty="0"/>
              <a:t>Built on IP datagram</a:t>
            </a:r>
          </a:p>
          <a:p>
            <a:r>
              <a:rPr lang="en-US" dirty="0"/>
              <a:t>Simply passes packet to network layer</a:t>
            </a:r>
          </a:p>
          <a:p>
            <a:r>
              <a:rPr lang="en-US" dirty="0"/>
              <a:t>Packet may not arrive</a:t>
            </a:r>
          </a:p>
          <a:p>
            <a:r>
              <a:rPr lang="en-US" dirty="0"/>
              <a:t>May reorder packets</a:t>
            </a:r>
          </a:p>
          <a:p>
            <a:r>
              <a:rPr lang="en-US" i="1" dirty="0"/>
              <a:t>Provides checksum</a:t>
            </a:r>
          </a:p>
          <a:p>
            <a:r>
              <a:rPr lang="en-US" dirty="0"/>
              <a:t>Connectionless</a:t>
            </a:r>
          </a:p>
          <a:p>
            <a:endParaRPr lang="en-US" i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TCP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/>
          <a:lstStyle/>
          <a:p>
            <a:r>
              <a:rPr lang="en-US" dirty="0"/>
              <a:t>Transport Control Protocol</a:t>
            </a:r>
          </a:p>
          <a:p>
            <a:r>
              <a:rPr lang="en-US" dirty="0"/>
              <a:t>App sees streams</a:t>
            </a:r>
          </a:p>
          <a:p>
            <a:r>
              <a:rPr lang="en-US" i="1" dirty="0"/>
              <a:t>Built on IP datagram</a:t>
            </a:r>
          </a:p>
          <a:p>
            <a:r>
              <a:rPr lang="en-US" dirty="0"/>
              <a:t>Breaks stream into packets and reassembles</a:t>
            </a:r>
          </a:p>
          <a:p>
            <a:r>
              <a:rPr lang="en-US" dirty="0"/>
              <a:t>Guaranteed delivery</a:t>
            </a:r>
          </a:p>
          <a:p>
            <a:r>
              <a:rPr lang="en-US" dirty="0"/>
              <a:t>Stream remains in order</a:t>
            </a:r>
          </a:p>
          <a:p>
            <a:r>
              <a:rPr lang="en-US" i="1" dirty="0"/>
              <a:t>Provides checksum</a:t>
            </a:r>
          </a:p>
          <a:p>
            <a:r>
              <a:rPr lang="en-US" dirty="0"/>
              <a:t>Maintains multiple connections through the same 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6866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</a:t>
            </a:r>
            <a:r>
              <a:rPr lang="en-US" dirty="0" err="1"/>
              <a:t>demultiplexing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52246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4" y="1379538"/>
            <a:ext cx="8336692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11069" y="5955268"/>
            <a:ext cx="376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edition: p. 199, Fig 3.5, Sec. 3.2</a:t>
            </a:r>
          </a:p>
        </p:txBody>
      </p:sp>
    </p:spTree>
    <p:extLst>
      <p:ext uri="{BB962C8B-B14F-4D97-AF65-F5344CB8AC3E}">
        <p14:creationId xmlns:p14="http://schemas.microsoft.com/office/powerpoint/2010/main" val="1116601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Client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tcp_socket</a:t>
            </a:r>
            <a:r>
              <a:rPr lang="en-US" dirty="0"/>
              <a:t> = </a:t>
            </a:r>
            <a:r>
              <a:rPr lang="en-US" i="1" dirty="0" err="1"/>
              <a:t>socket</a:t>
            </a:r>
            <a:r>
              <a:rPr lang="en-US" dirty="0" err="1"/>
              <a:t>.socket</a:t>
            </a:r>
            <a:r>
              <a:rPr lang="en-US" dirty="0"/>
              <a:t>(</a:t>
            </a:r>
            <a:r>
              <a:rPr lang="en-US" dirty="0" err="1"/>
              <a:t>socket.AF_INET</a:t>
            </a:r>
            <a:r>
              <a:rPr lang="en-US" dirty="0"/>
              <a:t>, 				</a:t>
            </a:r>
            <a:r>
              <a:rPr lang="en-US" dirty="0" err="1"/>
              <a:t>socket.SOCK_</a:t>
            </a:r>
            <a:r>
              <a:rPr lang="en-US" b="1" dirty="0" err="1"/>
              <a:t>STREAM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tcp_socket.</a:t>
            </a:r>
            <a:r>
              <a:rPr lang="en-US" b="1" dirty="0" err="1"/>
              <a:t>connect</a:t>
            </a:r>
            <a:r>
              <a:rPr lang="en-US" dirty="0"/>
              <a:t>((</a:t>
            </a:r>
            <a:r>
              <a:rPr lang="en-US" i="1" dirty="0" err="1"/>
              <a:t>server_host</a:t>
            </a:r>
            <a:r>
              <a:rPr lang="en-US" dirty="0" err="1"/>
              <a:t>,</a:t>
            </a:r>
            <a:r>
              <a:rPr lang="en-US" i="1" dirty="0" err="1"/>
              <a:t>server_port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 err="1"/>
              <a:t>tcp_socket.</a:t>
            </a:r>
            <a:r>
              <a:rPr lang="en-US" b="1" dirty="0" err="1"/>
              <a:t>sendall</a:t>
            </a:r>
            <a:r>
              <a:rPr lang="en-US" dirty="0"/>
              <a:t>(</a:t>
            </a:r>
            <a:r>
              <a:rPr lang="en-US" i="1" dirty="0"/>
              <a:t>message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response = </a:t>
            </a:r>
            <a:r>
              <a:rPr lang="en-US" dirty="0" err="1"/>
              <a:t>tcp_socket.</a:t>
            </a:r>
            <a:r>
              <a:rPr lang="en-US" b="1" dirty="0" err="1"/>
              <a:t>recv</a:t>
            </a:r>
            <a:r>
              <a:rPr lang="en-US" dirty="0"/>
              <a:t>(</a:t>
            </a:r>
            <a:r>
              <a:rPr lang="en-US" i="1" dirty="0" err="1"/>
              <a:t>response_size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tcp_socket.close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2406650" y="5867400"/>
            <a:ext cx="4991100" cy="838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2: Application Layer</a:t>
            </a:r>
          </a:p>
        </p:txBody>
      </p:sp>
    </p:spTree>
    <p:extLst>
      <p:ext uri="{BB962C8B-B14F-4D97-AF65-F5344CB8AC3E}">
        <p14:creationId xmlns:p14="http://schemas.microsoft.com/office/powerpoint/2010/main" val="2184771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Server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listen_socket</a:t>
            </a:r>
            <a:r>
              <a:rPr lang="en-US" dirty="0"/>
              <a:t> = </a:t>
            </a:r>
            <a:r>
              <a:rPr lang="en-US" i="1" dirty="0" err="1"/>
              <a:t>socket</a:t>
            </a:r>
            <a:r>
              <a:rPr lang="en-US" dirty="0" err="1"/>
              <a:t>.socket</a:t>
            </a:r>
            <a:r>
              <a:rPr lang="en-US" dirty="0"/>
              <a:t>(</a:t>
            </a:r>
            <a:r>
              <a:rPr lang="en-US" dirty="0" err="1"/>
              <a:t>socket.AF_INET</a:t>
            </a:r>
            <a:r>
              <a:rPr lang="en-US" dirty="0"/>
              <a:t>, 				</a:t>
            </a:r>
            <a:r>
              <a:rPr lang="en-US" dirty="0" err="1"/>
              <a:t>socket.SOCK_STREAM</a:t>
            </a:r>
            <a:r>
              <a:rPr lang="en-US" dirty="0"/>
              <a:t>) </a:t>
            </a:r>
            <a:r>
              <a:rPr lang="en-US" dirty="0" err="1"/>
              <a:t>listen_socket.bind</a:t>
            </a:r>
            <a:r>
              <a:rPr lang="en-US" dirty="0"/>
              <a:t>((</a:t>
            </a:r>
            <a:r>
              <a:rPr lang="en-US" i="1" dirty="0" err="1"/>
              <a:t>listen_interface</a:t>
            </a:r>
            <a:r>
              <a:rPr lang="en-US" dirty="0" err="1"/>
              <a:t>,</a:t>
            </a:r>
            <a:r>
              <a:rPr lang="en-US" i="1" dirty="0" err="1"/>
              <a:t>listen_port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 err="1"/>
              <a:t>listen_socket.listen</a:t>
            </a:r>
            <a:r>
              <a:rPr lang="en-US" dirty="0"/>
              <a:t>(1) # </a:t>
            </a:r>
            <a:r>
              <a:rPr lang="en-US" dirty="0" err="1"/>
              <a:t>Num</a:t>
            </a:r>
            <a:r>
              <a:rPr lang="en-US" dirty="0"/>
              <a:t> of conn. to accept</a:t>
            </a:r>
          </a:p>
          <a:p>
            <a:pPr marL="0" indent="0">
              <a:buNone/>
            </a:pPr>
            <a:r>
              <a:rPr lang="en-US" dirty="0" err="1"/>
              <a:t>data_socket</a:t>
            </a:r>
            <a:r>
              <a:rPr lang="en-US" dirty="0"/>
              <a:t>, </a:t>
            </a:r>
            <a:r>
              <a:rPr lang="en-US" dirty="0" err="1"/>
              <a:t>sender_address</a:t>
            </a:r>
            <a:r>
              <a:rPr lang="en-US" dirty="0"/>
              <a:t> = </a:t>
            </a:r>
            <a:r>
              <a:rPr lang="en-US" dirty="0" err="1"/>
              <a:t>listen_socket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						 accept()</a:t>
            </a:r>
          </a:p>
          <a:p>
            <a:pPr marL="0" indent="0">
              <a:buNone/>
            </a:pPr>
            <a:r>
              <a:rPr lang="en-US" dirty="0"/>
              <a:t>data = </a:t>
            </a:r>
            <a:r>
              <a:rPr lang="en-US" dirty="0" err="1"/>
              <a:t>data_socket.recv</a:t>
            </a:r>
            <a:r>
              <a:rPr lang="en-US" dirty="0"/>
              <a:t>(</a:t>
            </a:r>
            <a:r>
              <a:rPr lang="en-US" i="1" dirty="0" err="1"/>
              <a:t>response_size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data_socket.send</a:t>
            </a:r>
            <a:r>
              <a:rPr lang="en-US" b="1" dirty="0" err="1"/>
              <a:t>all</a:t>
            </a:r>
            <a:r>
              <a:rPr lang="en-US" dirty="0"/>
              <a:t>(</a:t>
            </a:r>
            <a:r>
              <a:rPr lang="en-US" i="1" dirty="0" err="1"/>
              <a:t>response_data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err="1"/>
              <a:t>data_socket.close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 err="1"/>
              <a:t>listen_socket.close</a:t>
            </a:r>
            <a:r>
              <a:rPr lang="en-US" dirty="0"/>
              <a:t>()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6934200" y="5334000"/>
            <a:ext cx="4991100" cy="838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2: Application Layer</a:t>
            </a:r>
          </a:p>
        </p:txBody>
      </p:sp>
    </p:spTree>
    <p:extLst>
      <p:ext uri="{BB962C8B-B14F-4D97-AF65-F5344CB8AC3E}">
        <p14:creationId xmlns:p14="http://schemas.microsoft.com/office/powerpoint/2010/main" val="3450392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listen_socket.bind</a:t>
            </a:r>
            <a:r>
              <a:rPr lang="en-US" sz="3200" dirty="0"/>
              <a:t>((</a:t>
            </a:r>
            <a:r>
              <a:rPr lang="en-US" sz="3200" dirty="0" err="1"/>
              <a:t>listen_host,listen_port</a:t>
            </a:r>
            <a:r>
              <a:rPr lang="en-US" sz="3200" dirty="0"/>
              <a:t>))</a:t>
            </a:r>
          </a:p>
          <a:p>
            <a:pPr lvl="1"/>
            <a:r>
              <a:rPr lang="en-US" dirty="0"/>
              <a:t>What python type is </a:t>
            </a:r>
            <a:r>
              <a:rPr lang="en-US" sz="2800" dirty="0"/>
              <a:t>(</a:t>
            </a:r>
            <a:r>
              <a:rPr lang="en-US" sz="2800" dirty="0" err="1"/>
              <a:t>listen_host,listen_port</a:t>
            </a:r>
            <a:r>
              <a:rPr lang="en-US" sz="2800" dirty="0"/>
              <a:t>)?</a:t>
            </a:r>
          </a:p>
          <a:p>
            <a:r>
              <a:rPr lang="en-US" sz="3200" dirty="0" err="1"/>
              <a:t>listen_host</a:t>
            </a:r>
            <a:r>
              <a:rPr lang="en-US" sz="3200" dirty="0"/>
              <a:t> can be empty string ('') to listen on all interfaces</a:t>
            </a:r>
          </a:p>
          <a:p>
            <a:r>
              <a:rPr lang="en-US" sz="3200" dirty="0"/>
              <a:t>Department offices example</a:t>
            </a:r>
          </a:p>
          <a:p>
            <a:r>
              <a:rPr lang="en-US" sz="3200" dirty="0"/>
              <a:t>You don’t need TCP for Lab 4 (despite the title)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4799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pic>
        <p:nvPicPr>
          <p:cNvPr id="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Layers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Internet protocol stack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32703" y="5486400"/>
            <a:ext cx="2438400" cy="685800"/>
          </a:xfrm>
          <a:prstGeom prst="rect">
            <a:avLst/>
          </a:prstGeom>
          <a:solidFill>
            <a:srgbClr val="DABFA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Physical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132703" y="4763529"/>
            <a:ext cx="24384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Link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132703" y="4040658"/>
            <a:ext cx="2438400" cy="6858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Network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132703" y="3317787"/>
            <a:ext cx="2438400" cy="685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Transport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132703" y="2594916"/>
            <a:ext cx="24384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3844834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490992" y="1766030"/>
            <a:ext cx="7543799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Packet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Packets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989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Packets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90992" y="176603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76354" y="1766030"/>
            <a:ext cx="6058437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Payload</a:t>
            </a:r>
          </a:p>
        </p:txBody>
      </p:sp>
    </p:spTree>
    <p:extLst>
      <p:ext uri="{BB962C8B-B14F-4D97-AF65-F5344CB8AC3E}">
        <p14:creationId xmlns:p14="http://schemas.microsoft.com/office/powerpoint/2010/main" val="893949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Packets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90992" y="176603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968321" y="1766030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379574" y="1766030"/>
            <a:ext cx="4667574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Payload</a:t>
            </a:r>
          </a:p>
        </p:txBody>
      </p:sp>
    </p:spTree>
    <p:extLst>
      <p:ext uri="{BB962C8B-B14F-4D97-AF65-F5344CB8AC3E}">
        <p14:creationId xmlns:p14="http://schemas.microsoft.com/office/powerpoint/2010/main" val="521882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Packets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90992" y="176603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976355" y="1766030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412322" y="1766030"/>
            <a:ext cx="1348945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TCP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Header</a:t>
            </a: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808635" y="1766030"/>
            <a:ext cx="3238309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TCP Payload</a:t>
            </a: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985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Packets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90992" y="176603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976355" y="1766030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412322" y="1766030"/>
            <a:ext cx="1348945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TCP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Header</a:t>
            </a: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08635" y="1766030"/>
            <a:ext cx="1287161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HTTP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Header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45222" y="1762005"/>
            <a:ext cx="1901722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HTTP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Payload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43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Packets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90992" y="176603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76354" y="1766030"/>
            <a:ext cx="6058437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Payload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82958" y="277969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968321" y="2779690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379574" y="2779690"/>
            <a:ext cx="4667574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Payload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78839" y="3788244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964202" y="3788244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400169" y="3788244"/>
            <a:ext cx="1348945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TCP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Header</a:t>
            </a: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796482" y="3788244"/>
            <a:ext cx="3238309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TCP Payload</a:t>
            </a: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91196" y="4779742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976559" y="4779742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412526" y="4779742"/>
            <a:ext cx="1348945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TCP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Header</a:t>
            </a: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08839" y="4779742"/>
            <a:ext cx="1287161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HTTP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Header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45426" y="4788243"/>
            <a:ext cx="1901722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HTTP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/>
              <a:t>Payload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653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Transport-layer protocol</a:t>
            </a:r>
          </a:p>
          <a:p>
            <a:r>
              <a:rPr lang="en-US" dirty="0"/>
              <a:t>Uses Network Layer to send a single packet at application's request</a:t>
            </a:r>
          </a:p>
          <a:p>
            <a:r>
              <a:rPr lang="en-US" dirty="0"/>
              <a:t>Provides checksum</a:t>
            </a:r>
          </a:p>
          <a:p>
            <a:pPr lvl="1"/>
            <a:r>
              <a:rPr lang="en-US" dirty="0"/>
              <a:t>Detects errors in packet</a:t>
            </a:r>
          </a:p>
          <a:p>
            <a:r>
              <a:rPr lang="en-US" dirty="0"/>
              <a:t>Guides packet to right program</a:t>
            </a:r>
          </a:p>
          <a:p>
            <a:pPr lvl="1"/>
            <a:r>
              <a:rPr lang="en-US" dirty="0" err="1"/>
              <a:t>Demultiplexing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3657600" y="5267325"/>
            <a:ext cx="4991100" cy="838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See Chapter 3: Transport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Layer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3331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54473</TotalTime>
  <Words>803</Words>
  <Application>Microsoft Office PowerPoint</Application>
  <PresentationFormat>On-screen Show (4:3)</PresentationFormat>
  <Paragraphs>286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Gill Sans MT</vt:lpstr>
      <vt:lpstr>Tahoma</vt:lpstr>
      <vt:lpstr>Times New Roman</vt:lpstr>
      <vt:lpstr>Wingdings</vt:lpstr>
      <vt:lpstr>2_Network</vt:lpstr>
      <vt:lpstr>    CS2911 Week 3, Class 2</vt:lpstr>
      <vt:lpstr>Network Layers</vt:lpstr>
      <vt:lpstr>Nested Packets</vt:lpstr>
      <vt:lpstr>Nested Packets</vt:lpstr>
      <vt:lpstr>Nested Packets</vt:lpstr>
      <vt:lpstr>Nested Packets</vt:lpstr>
      <vt:lpstr>Nested Packets</vt:lpstr>
      <vt:lpstr>Nested Packets</vt:lpstr>
      <vt:lpstr>UDP</vt:lpstr>
      <vt:lpstr>UDP demultiplexing</vt:lpstr>
      <vt:lpstr>UDP Client in Python</vt:lpstr>
      <vt:lpstr>UDP Server in Python</vt:lpstr>
      <vt:lpstr>TCP features</vt:lpstr>
      <vt:lpstr>Transport Layer Protocols</vt:lpstr>
      <vt:lpstr>TCP demultiplexing</vt:lpstr>
      <vt:lpstr>TCP Client in Python</vt:lpstr>
      <vt:lpstr>TCP Server in Python</vt:lpstr>
      <vt:lpstr>TCP connection</vt:lpstr>
      <vt:lpstr>Acknowledgement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1603</cp:revision>
  <cp:lastPrinted>2017-09-22T17:54:44Z</cp:lastPrinted>
  <dcterms:created xsi:type="dcterms:W3CDTF">1999-09-06T21:32:20Z</dcterms:created>
  <dcterms:modified xsi:type="dcterms:W3CDTF">2018-09-19T19:38:42Z</dcterms:modified>
</cp:coreProperties>
</file>