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6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1"/>
  </p:notesMasterIdLst>
  <p:handoutMasterIdLst>
    <p:handoutMasterId r:id="rId12"/>
  </p:handoutMasterIdLst>
  <p:sldIdLst>
    <p:sldId id="320" r:id="rId2"/>
    <p:sldId id="482" r:id="rId3"/>
    <p:sldId id="483" r:id="rId4"/>
    <p:sldId id="484" r:id="rId5"/>
    <p:sldId id="485" r:id="rId6"/>
    <p:sldId id="488" r:id="rId7"/>
    <p:sldId id="487" r:id="rId8"/>
    <p:sldId id="486" r:id="rId9"/>
    <p:sldId id="325" r:id="rId10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68">
          <p15:clr>
            <a:srgbClr val="A4A3A4"/>
          </p15:clr>
        </p15:guide>
        <p15:guide id="2" pos="22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DABFA6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718" autoAdjust="0"/>
    <p:restoredTop sz="71517" autoAdjust="0"/>
  </p:normalViewPr>
  <p:slideViewPr>
    <p:cSldViewPr>
      <p:cViewPr varScale="1">
        <p:scale>
          <a:sx n="48" d="100"/>
          <a:sy n="48" d="100"/>
        </p:scale>
        <p:origin x="468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4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8"/>
        <p:guide pos="22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t" anchorCtr="0" compatLnSpc="1">
            <a:prstTxWarp prst="textNoShape">
              <a:avLst/>
            </a:prstTxWarp>
          </a:bodyPr>
          <a:lstStyle>
            <a:lvl1pPr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8" y="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t" anchorCtr="0" compatLnSpc="1">
            <a:prstTxWarp prst="textNoShape">
              <a:avLst/>
            </a:prstTxWarp>
          </a:bodyPr>
          <a:lstStyle>
            <a:lvl1pPr algn="r"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2529E20D-C01B-46D0-A41A-D6165D8D3A51}" type="datetime3">
              <a:rPr lang="en-US" smtClean="0"/>
              <a:t>5 October 2018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94833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b" anchorCtr="0" compatLnSpc="1">
            <a:prstTxWarp prst="textNoShape">
              <a:avLst/>
            </a:prstTxWarp>
          </a:bodyPr>
          <a:lstStyle>
            <a:lvl1pPr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8" y="894833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b" anchorCtr="0" compatLnSpc="1">
            <a:prstTxWarp prst="textNoShape">
              <a:avLst/>
            </a:prstTxWarp>
          </a:bodyPr>
          <a:lstStyle>
            <a:lvl1pPr algn="r"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2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D190EF7B-1EC8-4955-8E30-7A4364FC460B}" type="datetime3">
              <a:rPr lang="en-US" smtClean="0"/>
              <a:t>5 October 2018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7" y="672763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8025"/>
            <a:ext cx="4710112" cy="35321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kumimoji="1" lang="en-US" sz="1200" b="1" i="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17q1 3-1 1,2,5-9,11-15</a:t>
            </a:r>
            <a:endParaRPr kumimoji="1" lang="en-US" sz="1200" b="1" i="0" kern="1200" baseline="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fontAlgn="base"/>
            <a:endParaRPr kumimoji="1" lang="en-US" sz="1200" b="1" i="0" kern="1200" baseline="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CF96CB7F-5ABD-4C30-9F6C-4AEDAA9135B2}" type="datetime3">
              <a:rPr lang="en-US" smtClean="0"/>
              <a:t>5 October 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2" y="3"/>
            <a:ext cx="3810000" cy="372803"/>
          </a:xfrm>
          <a:prstGeom prst="rect">
            <a:avLst/>
          </a:prstGeom>
          <a:noFill/>
        </p:spPr>
        <p:txBody>
          <a:bodyPr vert="horz" lIns="91409" tIns="45704" rIns="91409" bIns="45704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Adapted</a:t>
            </a:r>
            <a:r>
              <a:rPr lang="en-US" baseline="0" dirty="0"/>
              <a:t> from https://www.ripe.net/publications/docs/ripe-192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66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Adapted</a:t>
            </a:r>
            <a:r>
              <a:rPr lang="en-US" baseline="0" dirty="0"/>
              <a:t> from https://www.ripe.net/publications/docs/ripe-192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5635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8797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6091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https://en.wikipedia.org/wiki/Internet_governance</a:t>
            </a:r>
          </a:p>
          <a:p>
            <a:r>
              <a:rPr lang="en-US" dirty="0"/>
              <a:t>IANA is part of the larger non-profit</a:t>
            </a:r>
            <a:r>
              <a:rPr lang="en-US" baseline="0" dirty="0"/>
              <a:t> </a:t>
            </a:r>
            <a:r>
              <a:rPr lang="en-US" dirty="0"/>
              <a:t>ICANN</a:t>
            </a:r>
          </a:p>
          <a:p>
            <a:endParaRPr lang="en-US" dirty="0"/>
          </a:p>
          <a:p>
            <a:r>
              <a:rPr lang="en-US" dirty="0"/>
              <a:t>IETF is part of the larger non-profit ICOS</a:t>
            </a:r>
          </a:p>
          <a:p>
            <a:endParaRPr lang="en-US" dirty="0"/>
          </a:p>
          <a:p>
            <a:r>
              <a:rPr lang="en-US" dirty="0"/>
              <a:t>IGF</a:t>
            </a:r>
            <a:r>
              <a:rPr lang="en-US" baseline="0" dirty="0"/>
              <a:t> (the Internet Governance Forum) is part of the UN (United Nations)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(Another</a:t>
            </a:r>
            <a:r>
              <a:rPr lang="en-US" baseline="0" dirty="0"/>
              <a:t> example of UN involvement)</a:t>
            </a:r>
            <a:endParaRPr lang="en-US" dirty="0"/>
          </a:p>
          <a:p>
            <a:r>
              <a:rPr lang="en-US" dirty="0"/>
              <a:t>UNESCO (</a:t>
            </a:r>
            <a:r>
              <a:rPr kumimoji="1" lang="en-US" sz="1200" b="0" i="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</a:t>
            </a:r>
            <a:r>
              <a:rPr kumimoji="1" lang="en-US" sz="1200" b="1" i="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United Nations Educational, Scientific and Cultural Organization</a:t>
            </a:r>
            <a:r>
              <a:rPr kumimoji="1" lang="en-US" sz="1200" b="0" i="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) has</a:t>
            </a:r>
            <a:r>
              <a:rPr kumimoji="1" lang="en-US" sz="1200" b="0" i="0" kern="1200" baseline="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worked with IANA and IETF on an Arabic internet glossary.</a:t>
            </a:r>
          </a:p>
          <a:p>
            <a:r>
              <a:rPr lang="en-US" dirty="0"/>
              <a:t>https://www.icann.org/news/announcement-2013-10-27-en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5 October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0513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(Response to a question asked on videos</a:t>
            </a:r>
            <a:r>
              <a:rPr lang="en-US" baseline="0" dirty="0"/>
              <a:t> and in class)</a:t>
            </a:r>
          </a:p>
          <a:p>
            <a:endParaRPr lang="en-US" dirty="0"/>
          </a:p>
          <a:p>
            <a:r>
              <a:rPr lang="en-US" dirty="0"/>
              <a:t>13 seconds</a:t>
            </a:r>
            <a:r>
              <a:rPr lang="en-US" baseline="0" dirty="0"/>
              <a:t> into https://www.cloudflare.com/video/cloudflare-setup.mp4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5 October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0050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
Poll Title: What was the muddiest point?
https://www.polleverywhere.com/free_text_polls/zIp2tH2IVWjXv4H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5 October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5584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F1CA75B1-1251-4894-85D3-474FE42DF88D}" type="datetime3">
              <a:rPr lang="en-US" smtClean="0"/>
              <a:t>5 October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820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/>
              <a:t>CS2911</a:t>
            </a:r>
          </a:p>
          <a:p>
            <a:pPr>
              <a:defRPr/>
            </a:pPr>
            <a:r>
              <a:rPr lang="en-US" altLang="en-US" dirty="0"/>
              <a:t>Dr. Yoder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the Secondary title</a:t>
            </a:r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6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CS2911</a:t>
            </a:r>
            <a:br>
              <a:rPr lang="en-US" dirty="0"/>
            </a:br>
            <a:r>
              <a:rPr lang="en-US" dirty="0"/>
              <a:t>Week 5, Class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>
                <a:sym typeface="Wingdings" panose="05000000000000000000" pitchFamily="2" charset="2"/>
              </a:rPr>
              <a:t>Today</a:t>
            </a:r>
            <a:endParaRPr lang="en-US" b="1" dirty="0">
              <a:sym typeface="Wingdings" panose="05000000000000000000" pitchFamily="2" charset="2"/>
            </a:endParaRPr>
          </a:p>
          <a:p>
            <a:pPr lvl="1"/>
            <a:r>
              <a:rPr lang="en-US" dirty="0">
                <a:sym typeface="Wingdings" panose="05000000000000000000" pitchFamily="2" charset="2"/>
              </a:rPr>
              <a:t>DNS – Domain Name Service</a:t>
            </a:r>
          </a:p>
          <a:p>
            <a:r>
              <a:rPr lang="en-US" dirty="0">
                <a:sym typeface="Wingdings" panose="05000000000000000000" pitchFamily="2" charset="2"/>
              </a:rPr>
              <a:t>Next Class: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Half Exam </a:t>
            </a:r>
            <a:r>
              <a:rPr lang="en-US">
                <a:sym typeface="Wingdings" panose="05000000000000000000" pitchFamily="2" charset="2"/>
              </a:rPr>
              <a:t>1 Returned</a:t>
            </a:r>
            <a:endParaRPr lang="en-US" dirty="0">
              <a:sym typeface="Wingdings" panose="05000000000000000000" pitchFamily="2" charset="2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CS2911</a:t>
            </a:r>
          </a:p>
          <a:p>
            <a:pPr>
              <a:defRPr/>
            </a:pPr>
            <a:r>
              <a:rPr lang="en-US" altLang="en-US" dirty="0"/>
              <a:t>Dr. Yoder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DNS Record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; SOA – Start of Authority</a:t>
            </a:r>
          </a:p>
          <a:p>
            <a:pPr marL="0" indent="0">
              <a:buNone/>
            </a:pPr>
            <a:r>
              <a:rPr lang="en-US" dirty="0"/>
              <a:t>example.edu. SOA	dns1.example.edu. </a:t>
            </a:r>
            <a:r>
              <a:rPr lang="en-US" i="1" dirty="0"/>
              <a:t>[…]</a:t>
            </a:r>
          </a:p>
          <a:p>
            <a:pPr marL="0" indent="0">
              <a:buNone/>
            </a:pPr>
            <a:r>
              <a:rPr lang="en-US" dirty="0"/>
              <a:t>; NS – Name Server</a:t>
            </a:r>
          </a:p>
          <a:p>
            <a:pPr marL="0" indent="0">
              <a:buNone/>
            </a:pPr>
            <a:r>
              <a:rPr lang="en-US" dirty="0"/>
              <a:t>example.edu. NS 	dns1.example.edu.</a:t>
            </a:r>
          </a:p>
          <a:p>
            <a:pPr marL="0" indent="0">
              <a:buNone/>
            </a:pPr>
            <a:r>
              <a:rPr lang="en-US" dirty="0"/>
              <a:t>example.edu. NS 	dns2.example.edu.</a:t>
            </a:r>
          </a:p>
          <a:p>
            <a:pPr marL="0" indent="0">
              <a:buNone/>
            </a:pPr>
            <a:r>
              <a:rPr lang="en-US" dirty="0"/>
              <a:t>; MX – Mail </a:t>
            </a:r>
            <a:r>
              <a:rPr lang="en-US" dirty="0" err="1"/>
              <a:t>eXchange</a:t>
            </a:r>
            <a:r>
              <a:rPr lang="en-US" dirty="0"/>
              <a:t> server</a:t>
            </a:r>
          </a:p>
          <a:p>
            <a:pPr marL="0" indent="0">
              <a:buNone/>
            </a:pPr>
            <a:r>
              <a:rPr lang="en-US" dirty="0"/>
              <a:t>example.edu. MX 	mail.example.edu.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74471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DNS Record Names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; A – Most basic DNS record </a:t>
            </a:r>
            <a:br>
              <a:rPr lang="en-US" sz="2800" dirty="0"/>
            </a:br>
            <a:r>
              <a:rPr lang="en-US" sz="2800" dirty="0"/>
              <a:t>dns.example.edu.		A	203.0.113.2</a:t>
            </a:r>
            <a:br>
              <a:rPr lang="en-US" sz="2800" dirty="0"/>
            </a:br>
            <a:r>
              <a:rPr lang="en-US" sz="2800" dirty="0"/>
              <a:t>mail.example.edu.		A	203.0.113.3</a:t>
            </a:r>
            <a:br>
              <a:rPr lang="en-US" sz="2800" dirty="0"/>
            </a:br>
            <a:endParaRPr lang="en-US" sz="2800" dirty="0"/>
          </a:p>
          <a:p>
            <a:pPr marL="0" indent="0">
              <a:buNone/>
            </a:pPr>
            <a:r>
              <a:rPr lang="en-US" sz="2800" dirty="0"/>
              <a:t>; CNAME – Canonical name</a:t>
            </a:r>
          </a:p>
          <a:p>
            <a:pPr marL="0" indent="0">
              <a:buNone/>
            </a:pPr>
            <a:r>
              <a:rPr lang="en-US" sz="2800" dirty="0"/>
              <a:t>mail.example.edu CNAME extern.example.com</a:t>
            </a:r>
            <a:br>
              <a:rPr lang="en-US" sz="2800" dirty="0"/>
            </a:br>
            <a:endParaRPr lang="en-US" sz="2800" dirty="0"/>
          </a:p>
          <a:p>
            <a:pPr marL="0" indent="0">
              <a:buNone/>
            </a:pPr>
            <a:r>
              <a:rPr lang="en-US" sz="2800" dirty="0"/>
              <a:t>; PTR – "pointer" Reverse lookup by IP address</a:t>
            </a:r>
            <a:br>
              <a:rPr lang="en-US" sz="2800" dirty="0"/>
            </a:br>
            <a:r>
              <a:rPr lang="en-US" sz="2800" dirty="0"/>
              <a:t>2.113.0.203.in-addr.arpa. PTR dns.example.edu.</a:t>
            </a:r>
            <a:br>
              <a:rPr lang="en-US" sz="2800" dirty="0"/>
            </a:br>
            <a:r>
              <a:rPr lang="en-US" sz="2800" dirty="0"/>
              <a:t>3.113.0.203.in-addr.arpa. PTR mail.example.edu.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 err="1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12897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Authoritative Hierarchy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469106" y="2206626"/>
            <a:ext cx="8205789" cy="2444752"/>
            <a:chOff x="230" y="576"/>
            <a:chExt cx="5504" cy="1757"/>
          </a:xfrm>
        </p:grpSpPr>
        <p:sp>
          <p:nvSpPr>
            <p:cNvPr id="7" name="Text Box 2"/>
            <p:cNvSpPr txBox="1">
              <a:spLocks noChangeArrowheads="1"/>
            </p:cNvSpPr>
            <p:nvPr/>
          </p:nvSpPr>
          <p:spPr bwMode="auto">
            <a:xfrm>
              <a:off x="2256" y="576"/>
              <a:ext cx="1385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Root DNS Servers</a:t>
              </a:r>
            </a:p>
          </p:txBody>
        </p:sp>
        <p:sp>
          <p:nvSpPr>
            <p:cNvPr id="8" name="Text Box 4"/>
            <p:cNvSpPr txBox="1">
              <a:spLocks noChangeArrowheads="1"/>
            </p:cNvSpPr>
            <p:nvPr/>
          </p:nvSpPr>
          <p:spPr bwMode="auto">
            <a:xfrm>
              <a:off x="528" y="1344"/>
              <a:ext cx="1325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com DNS servers</a:t>
              </a:r>
            </a:p>
          </p:txBody>
        </p:sp>
        <p:sp>
          <p:nvSpPr>
            <p:cNvPr id="9" name="Text Box 5"/>
            <p:cNvSpPr txBox="1">
              <a:spLocks noChangeArrowheads="1"/>
            </p:cNvSpPr>
            <p:nvPr/>
          </p:nvSpPr>
          <p:spPr bwMode="auto">
            <a:xfrm>
              <a:off x="2304" y="1296"/>
              <a:ext cx="1257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org DNS servers</a:t>
              </a:r>
            </a:p>
          </p:txBody>
        </p:sp>
        <p:sp>
          <p:nvSpPr>
            <p:cNvPr id="10" name="Text Box 6"/>
            <p:cNvSpPr txBox="1">
              <a:spLocks noChangeArrowheads="1"/>
            </p:cNvSpPr>
            <p:nvPr/>
          </p:nvSpPr>
          <p:spPr bwMode="auto">
            <a:xfrm>
              <a:off x="4032" y="1296"/>
              <a:ext cx="1291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edu DNS servers</a:t>
              </a:r>
            </a:p>
          </p:txBody>
        </p:sp>
        <p:sp>
          <p:nvSpPr>
            <p:cNvPr id="11" name="Line 7"/>
            <p:cNvSpPr>
              <a:spLocks noChangeShapeType="1"/>
            </p:cNvSpPr>
            <p:nvPr/>
          </p:nvSpPr>
          <p:spPr bwMode="auto">
            <a:xfrm flipH="1">
              <a:off x="1344" y="864"/>
              <a:ext cx="1392" cy="432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2" name="Line 8"/>
            <p:cNvSpPr>
              <a:spLocks noChangeShapeType="1"/>
            </p:cNvSpPr>
            <p:nvPr/>
          </p:nvSpPr>
          <p:spPr bwMode="auto">
            <a:xfrm>
              <a:off x="2928" y="816"/>
              <a:ext cx="0" cy="4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3" name="Line 9"/>
            <p:cNvSpPr>
              <a:spLocks noChangeShapeType="1"/>
            </p:cNvSpPr>
            <p:nvPr/>
          </p:nvSpPr>
          <p:spPr bwMode="auto">
            <a:xfrm>
              <a:off x="3168" y="864"/>
              <a:ext cx="1440" cy="4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4" name="Text Box 10"/>
            <p:cNvSpPr txBox="1">
              <a:spLocks noChangeArrowheads="1"/>
            </p:cNvSpPr>
            <p:nvPr/>
          </p:nvSpPr>
          <p:spPr bwMode="auto">
            <a:xfrm>
              <a:off x="3878" y="1752"/>
              <a:ext cx="992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dirty="0"/>
                <a:t>msoe.edu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dirty="0"/>
                <a:t>DNS servers</a:t>
              </a:r>
            </a:p>
          </p:txBody>
        </p:sp>
        <p:sp>
          <p:nvSpPr>
            <p:cNvPr id="15" name="Text Box 11"/>
            <p:cNvSpPr txBox="1">
              <a:spLocks noChangeArrowheads="1"/>
            </p:cNvSpPr>
            <p:nvPr/>
          </p:nvSpPr>
          <p:spPr bwMode="auto">
            <a:xfrm>
              <a:off x="4742" y="1752"/>
              <a:ext cx="992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dirty="0"/>
                <a:t>umass.edu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dirty="0"/>
                <a:t>DNS servers</a:t>
              </a:r>
            </a:p>
          </p:txBody>
        </p:sp>
        <p:sp>
          <p:nvSpPr>
            <p:cNvPr id="16" name="Line 12"/>
            <p:cNvSpPr>
              <a:spLocks noChangeShapeType="1"/>
            </p:cNvSpPr>
            <p:nvPr/>
          </p:nvSpPr>
          <p:spPr bwMode="auto">
            <a:xfrm flipH="1">
              <a:off x="4224" y="1536"/>
              <a:ext cx="336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7" name="Line 13"/>
            <p:cNvSpPr>
              <a:spLocks noChangeShapeType="1"/>
            </p:cNvSpPr>
            <p:nvPr/>
          </p:nvSpPr>
          <p:spPr bwMode="auto">
            <a:xfrm>
              <a:off x="4848" y="1536"/>
              <a:ext cx="288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8" name="Text Box 14"/>
            <p:cNvSpPr txBox="1">
              <a:spLocks noChangeArrowheads="1"/>
            </p:cNvSpPr>
            <p:nvPr/>
          </p:nvSpPr>
          <p:spPr bwMode="auto">
            <a:xfrm>
              <a:off x="230" y="1848"/>
              <a:ext cx="992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yahoo.com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DNS servers</a:t>
              </a:r>
            </a:p>
          </p:txBody>
        </p:sp>
        <p:sp>
          <p:nvSpPr>
            <p:cNvPr id="19" name="Text Box 15"/>
            <p:cNvSpPr txBox="1">
              <a:spLocks noChangeArrowheads="1"/>
            </p:cNvSpPr>
            <p:nvPr/>
          </p:nvSpPr>
          <p:spPr bwMode="auto">
            <a:xfrm>
              <a:off x="1248" y="1872"/>
              <a:ext cx="1001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amazon.com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DNS servers</a:t>
              </a:r>
            </a:p>
          </p:txBody>
        </p:sp>
        <p:sp>
          <p:nvSpPr>
            <p:cNvPr id="20" name="Line 16"/>
            <p:cNvSpPr>
              <a:spLocks noChangeShapeType="1"/>
            </p:cNvSpPr>
            <p:nvPr/>
          </p:nvSpPr>
          <p:spPr bwMode="auto">
            <a:xfrm flipH="1">
              <a:off x="768" y="1584"/>
              <a:ext cx="192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1" name="Line 17"/>
            <p:cNvSpPr>
              <a:spLocks noChangeShapeType="1"/>
            </p:cNvSpPr>
            <p:nvPr/>
          </p:nvSpPr>
          <p:spPr bwMode="auto">
            <a:xfrm>
              <a:off x="1392" y="1584"/>
              <a:ext cx="240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2" name="Text Box 18"/>
            <p:cNvSpPr txBox="1">
              <a:spLocks noChangeArrowheads="1"/>
            </p:cNvSpPr>
            <p:nvPr/>
          </p:nvSpPr>
          <p:spPr bwMode="auto">
            <a:xfrm>
              <a:off x="2534" y="1799"/>
              <a:ext cx="993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pbs.org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DNS servers</a:t>
              </a:r>
            </a:p>
          </p:txBody>
        </p:sp>
        <p:sp>
          <p:nvSpPr>
            <p:cNvPr id="23" name="Line 19"/>
            <p:cNvSpPr>
              <a:spLocks noChangeShapeType="1"/>
            </p:cNvSpPr>
            <p:nvPr/>
          </p:nvSpPr>
          <p:spPr bwMode="auto">
            <a:xfrm>
              <a:off x="2928" y="1536"/>
              <a:ext cx="0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469106" y="6019800"/>
            <a:ext cx="8238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Slide credit: Kurose and Ross, 6</a:t>
            </a:r>
            <a:r>
              <a:rPr lang="en-US" baseline="30000" dirty="0"/>
              <a:t>th</a:t>
            </a:r>
            <a:r>
              <a:rPr lang="en-US" dirty="0"/>
              <a:t> ed. See last slide. (There is a modification </a:t>
            </a:r>
            <a:r>
              <a:rPr lang="en-US" dirty="0">
                <a:sym typeface="Wingdings" panose="05000000000000000000" pitchFamily="2" charset="2"/>
              </a:rPr>
              <a:t>)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384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Name Server</a:t>
            </a:r>
            <a:br>
              <a:rPr lang="en-US" dirty="0"/>
            </a:br>
            <a:r>
              <a:rPr lang="en-US" dirty="0"/>
              <a:t>(Default Name Server)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 hierarchical</a:t>
            </a:r>
          </a:p>
          <a:p>
            <a:r>
              <a:rPr lang="en-US" dirty="0"/>
              <a:t>Maintained by an institution or their service provided.</a:t>
            </a:r>
          </a:p>
          <a:p>
            <a:r>
              <a:rPr lang="en-US" dirty="0"/>
              <a:t>Maintains cache of queries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e.g. ns1.msoe.edu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Exercise: What other role does ns1.msoe.edu play?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73123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controls the root and top-level domain (TLD) servers?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Internet Assigned Number Authority (IANA)</a:t>
            </a:r>
          </a:p>
          <a:p>
            <a:pPr lvl="1"/>
            <a:r>
              <a:rPr lang="en-US" dirty="0"/>
              <a:t>They also control IP address allocations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CS2911 Dr. Yoder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586154" y="364294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kern="0" dirty="0"/>
              <a:t>Who writes the RFC’s?	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09600" y="5029201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The Internet Engineering Task Force (IETF)</a:t>
            </a:r>
          </a:p>
        </p:txBody>
      </p:sp>
    </p:spTree>
    <p:extLst>
      <p:ext uri="{BB962C8B-B14F-4D97-AF65-F5344CB8AC3E}">
        <p14:creationId xmlns:p14="http://schemas.microsoft.com/office/powerpoint/2010/main" val="716208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Cloudflare</a:t>
            </a:r>
            <a:r>
              <a:rPr lang="en-US" dirty="0"/>
              <a:t> acts as DNS server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535113"/>
            <a:ext cx="9153525" cy="4629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3542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37887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Acknowledgement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course is based on the text</a:t>
            </a:r>
          </a:p>
          <a:p>
            <a:pPr marL="0" indent="0">
              <a:buNone/>
            </a:pPr>
            <a:r>
              <a:rPr lang="en-US" altLang="en-US" sz="4000" i="1" dirty="0">
                <a:solidFill>
                  <a:srgbClr val="008000"/>
                </a:solidFill>
                <a:latin typeface="Gill Sans MT" pitchFamily="34" charset="0"/>
              </a:rPr>
              <a:t>Computer Networking: A Top Down Approach </a:t>
            </a:r>
            <a:br>
              <a:rPr lang="en-US" altLang="en-US" sz="4000" dirty="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7</a:t>
            </a:r>
            <a:r>
              <a:rPr lang="en-US" altLang="en-US" sz="3200" baseline="30000" dirty="0">
                <a:solidFill>
                  <a:srgbClr val="008000"/>
                </a:solidFill>
                <a:latin typeface="Gill Sans MT" pitchFamily="34" charset="0"/>
              </a:rPr>
              <a:t>th</a:t>
            </a: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 edition </a:t>
            </a:r>
            <a:b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Jim Kurose, Keith Ross</a:t>
            </a:r>
            <a:b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Addison-Wesley</a:t>
            </a:r>
            <a:b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</a:br>
            <a:endParaRPr lang="en-US" altLang="en-US" sz="3200" dirty="0">
              <a:solidFill>
                <a:srgbClr val="008000"/>
              </a:solidFill>
              <a:latin typeface="Gill Sans MT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pic>
        <p:nvPicPr>
          <p:cNvPr id="1026" name="Picture 2" descr="https://www.pearsonhighered.com/assets/bigcovers/0/1/3/3/013359414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048000"/>
            <a:ext cx="2743200" cy="3392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247624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d2aa3731-8de3-4dfd-80ca-1c695dc640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57863</TotalTime>
  <Words>418</Words>
  <Application>Microsoft Office PowerPoint</Application>
  <PresentationFormat>On-screen Show (4:3)</PresentationFormat>
  <Paragraphs>127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MS PGothic</vt:lpstr>
      <vt:lpstr>Arial</vt:lpstr>
      <vt:lpstr>Gill Sans MT</vt:lpstr>
      <vt:lpstr>Tahoma</vt:lpstr>
      <vt:lpstr>Times New Roman</vt:lpstr>
      <vt:lpstr>Wingdings</vt:lpstr>
      <vt:lpstr>ZapfDingbats</vt:lpstr>
      <vt:lpstr>2_Network</vt:lpstr>
      <vt:lpstr>    CS2911 Week 5, Class 3</vt:lpstr>
      <vt:lpstr>DNS Record Types</vt:lpstr>
      <vt:lpstr>DNS Record Names (2)</vt:lpstr>
      <vt:lpstr>Authoritative Hierarchy</vt:lpstr>
      <vt:lpstr>Local Name Server (Default Name Server)</vt:lpstr>
      <vt:lpstr>Who controls the root and top-level domain (TLD) servers?</vt:lpstr>
      <vt:lpstr>Cloudflare acts as DNS server</vt:lpstr>
      <vt:lpstr>PowerPoint Presentation</vt:lpstr>
      <vt:lpstr>Acknowledgement</vt:lpstr>
    </vt:vector>
  </TitlesOfParts>
  <Company>MSOE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Yoder, Dr. Josiah</cp:lastModifiedBy>
  <cp:revision>1736</cp:revision>
  <cp:lastPrinted>2017-10-02T17:56:32Z</cp:lastPrinted>
  <dcterms:created xsi:type="dcterms:W3CDTF">1999-09-06T21:32:20Z</dcterms:created>
  <dcterms:modified xsi:type="dcterms:W3CDTF">2018-10-05T19:54:02Z</dcterms:modified>
</cp:coreProperties>
</file>