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tags/tag12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3.xml" ContentType="application/vnd.openxmlformats-officedocument.presentationml.tags+xml"/>
  <Override PartName="/ppt/notesSlides/notesSlide16.xml" ContentType="application/vnd.openxmlformats-officedocument.presentationml.notesSlide+xml"/>
  <Override PartName="/ppt/tags/tag14.xml" ContentType="application/vnd.openxmlformats-officedocument.presentationml.tags+xml"/>
  <Override PartName="/ppt/notesSlides/notesSlide17.xml" ContentType="application/vnd.openxmlformats-officedocument.presentationml.notesSlide+xml"/>
  <Override PartName="/ppt/tags/tag15.xml" ContentType="application/vnd.openxmlformats-officedocument.presentationml.tags+xml"/>
  <Override PartName="/ppt/notesSlides/notesSlide18.xml" ContentType="application/vnd.openxmlformats-officedocument.presentationml.notesSlide+xml"/>
  <Override PartName="/ppt/tags/tag16.xml" ContentType="application/vnd.openxmlformats-officedocument.presentationml.tags+xml"/>
  <Override PartName="/ppt/notesSlides/notesSlide19.xml" ContentType="application/vnd.openxmlformats-officedocument.presentationml.notesSlide+xml"/>
  <Override PartName="/ppt/tags/tag17.xml" ContentType="application/vnd.openxmlformats-officedocument.presentationml.tags+xml"/>
  <Override PartName="/ppt/notesSlides/notesSlide20.xml" ContentType="application/vnd.openxmlformats-officedocument.presentationml.notesSlide+xml"/>
  <Override PartName="/ppt/tags/tag18.xml" ContentType="application/vnd.openxmlformats-officedocument.presentationml.tags+xml"/>
  <Override PartName="/ppt/notesSlides/notesSlide21.xml" ContentType="application/vnd.openxmlformats-officedocument.presentationml.notesSlide+xml"/>
  <Override PartName="/ppt/tags/tag19.xml" ContentType="application/vnd.openxmlformats-officedocument.presentationml.tags+xml"/>
  <Override PartName="/ppt/notesSlides/notesSlide22.xml" ContentType="application/vnd.openxmlformats-officedocument.presentationml.notesSlide+xml"/>
  <Override PartName="/ppt/tags/tag20.xml" ContentType="application/vnd.openxmlformats-officedocument.presentationml.tags+xml"/>
  <Override PartName="/ppt/notesSlides/notesSlide23.xml" ContentType="application/vnd.openxmlformats-officedocument.presentationml.notesSlide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7"/>
  </p:notesMasterIdLst>
  <p:handoutMasterIdLst>
    <p:handoutMasterId r:id="rId28"/>
  </p:handoutMasterIdLst>
  <p:sldIdLst>
    <p:sldId id="320" r:id="rId2"/>
    <p:sldId id="492" r:id="rId3"/>
    <p:sldId id="493" r:id="rId4"/>
    <p:sldId id="494" r:id="rId5"/>
    <p:sldId id="518" r:id="rId6"/>
    <p:sldId id="496" r:id="rId7"/>
    <p:sldId id="497" r:id="rId8"/>
    <p:sldId id="508" r:id="rId9"/>
    <p:sldId id="498" r:id="rId10"/>
    <p:sldId id="499" r:id="rId11"/>
    <p:sldId id="500" r:id="rId12"/>
    <p:sldId id="501" r:id="rId13"/>
    <p:sldId id="502" r:id="rId14"/>
    <p:sldId id="503" r:id="rId15"/>
    <p:sldId id="504" r:id="rId16"/>
    <p:sldId id="509" r:id="rId17"/>
    <p:sldId id="510" r:id="rId18"/>
    <p:sldId id="511" r:id="rId19"/>
    <p:sldId id="512" r:id="rId20"/>
    <p:sldId id="513" r:id="rId21"/>
    <p:sldId id="514" r:id="rId22"/>
    <p:sldId id="515" r:id="rId23"/>
    <p:sldId id="516" r:id="rId24"/>
    <p:sldId id="517" r:id="rId25"/>
    <p:sldId id="325" r:id="rId2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DABFA6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18" autoAdjust="0"/>
    <p:restoredTop sz="71517" autoAdjust="0"/>
  </p:normalViewPr>
  <p:slideViewPr>
    <p:cSldViewPr>
      <p:cViewPr varScale="1">
        <p:scale>
          <a:sx n="48" d="100"/>
          <a:sy n="48" d="100"/>
        </p:scale>
        <p:origin x="46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9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529E20D-C01B-46D0-A41A-D6165D8D3A51}" type="datetime3">
              <a:rPr lang="en-US" smtClean="0"/>
              <a:t>15 October 2018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9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3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D190EF7B-1EC8-4955-8E30-7A4364FC460B}" type="datetime3">
              <a:rPr lang="en-US" smtClean="0"/>
              <a:t>15 October 2018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53714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8" y="664032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Relationship Id="rId4" Type="http://schemas.openxmlformats.org/officeDocument/2006/relationships/hyperlink" Target="https://tools.ietf.org/html/rfc3548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b="1" dirty="0"/>
              <a:t>17q1 6-1 1,3,5,6,7,11-16</a:t>
            </a:r>
          </a:p>
          <a:p>
            <a:pPr fontAlgn="base"/>
            <a:r>
              <a:rPr lang="en-US" b="1"/>
              <a:t>18q1 6-1 </a:t>
            </a:r>
            <a:r>
              <a:rPr lang="en-US" b="1" dirty="0"/>
              <a:t>1-4,6-11,13-14</a:t>
            </a:r>
          </a:p>
          <a:p>
            <a:pPr fontAlgn="base"/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F96CB7F-5ABD-4C30-9F6C-4AEDAA9135B2}" type="datetime3">
              <a:rPr lang="en-US" smtClean="0"/>
              <a:t>15 October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744705" cy="367965"/>
          </a:xfrm>
          <a:prstGeom prst="rect">
            <a:avLst/>
          </a:prstGeom>
          <a:noFill/>
        </p:spPr>
        <p:txBody>
          <a:bodyPr vert="horz" lIns="90056" tIns="45028" rIns="90056" bIns="45028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same as the base-64 encoding defined in </a:t>
            </a:r>
            <a:r>
              <a:rPr lang="en-US" dirty="0">
                <a:hlinkClick r:id="rId4"/>
              </a:rPr>
              <a:t>RFC 3548</a:t>
            </a:r>
            <a:r>
              <a:rPr lang="en-US" dirty="0"/>
              <a:t>, the earlier version of RFC 4648.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2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20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161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087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15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053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272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949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754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18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28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132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17q1</a:t>
            </a:r>
            <a:r>
              <a:rPr lang="en-US" baseline="0" dirty="0"/>
              <a:t> corrected </a:t>
            </a:r>
            <a:r>
              <a:rPr lang="en-US" baseline="0"/>
              <a:t>after class</a:t>
            </a:r>
          </a:p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537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402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88F59BC-605C-48BC-AD90-4FD76B852341}" type="datetime3">
              <a:rPr lang="en-US" smtClean="0"/>
              <a:t>15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257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1CA75B1-1251-4894-85D3-474FE42DF88D}" type="datetime3">
              <a:rPr lang="en-US" smtClean="0"/>
              <a:t>15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0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913" indent="-168913">
              <a:buFont typeface="Arial" panose="020B0604020202020204" pitchFamily="34" charset="0"/>
              <a:buChar char="•"/>
            </a:pPr>
            <a:r>
              <a:rPr lang="en-US" dirty="0"/>
              <a:t>Example of sending email</a:t>
            </a:r>
          </a:p>
          <a:p>
            <a:pPr marL="168913" indent="-168913">
              <a:buFont typeface="Arial" panose="020B0604020202020204" pitchFamily="34" charset="0"/>
              <a:buChar char="•"/>
            </a:pPr>
            <a:r>
              <a:rPr lang="en-US" dirty="0"/>
              <a:t>Overview of protocols</a:t>
            </a:r>
          </a:p>
          <a:p>
            <a:pPr marL="168913" indent="-168913">
              <a:buFont typeface="Arial" panose="020B0604020202020204" pitchFamily="34" charset="0"/>
              <a:buChar char="•"/>
            </a:pPr>
            <a:r>
              <a:rPr lang="en-US" dirty="0"/>
              <a:t>Lab 8 (SMTP) topic – SMTP</a:t>
            </a:r>
          </a:p>
          <a:p>
            <a:pPr marL="168913" indent="-168913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15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38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S:&lt;space&gt; and C:&lt;space&gt; not actually sent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16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76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17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62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(continued from previous slide)</a:t>
            </a:r>
          </a:p>
          <a:p>
            <a:r>
              <a:rPr lang="en-US" dirty="0"/>
              <a:t> added during demo time 18q1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26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(continued from previous slide)</a:t>
            </a:r>
          </a:p>
          <a:p>
            <a:r>
              <a:rPr lang="en-US" dirty="0"/>
              <a:t> added during demo time 18q1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86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CS2911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tudent@msoe.ed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4648#section-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ools.ietf.org/html/rfc4954#ref-BASE64" TargetMode="External"/><Relationship Id="rId4" Type="http://schemas.openxmlformats.org/officeDocument/2006/relationships/hyperlink" Target="https://tools.ietf.org/html/rfc4648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mith@msoe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frank@aol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yoder/cs2910/Videos#vid-crypto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aculty-web.msoe.edu/yoder/cs2910/Videos#vid-rsa" TargetMode="External"/><Relationship Id="rId5" Type="http://schemas.openxmlformats.org/officeDocument/2006/relationships/hyperlink" Target="https://faculty-web.msoe.edu/yoder/cs2910/Videos#vid-modarith" TargetMode="External"/><Relationship Id="rId4" Type="http://schemas.openxmlformats.org/officeDocument/2006/relationships/hyperlink" Target="https://faculty-web.msoe.edu/yoder/cs2910/Videos#vid-cryptopub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CS2911</a:t>
            </a:r>
            <a:br>
              <a:rPr lang="en-US" dirty="0"/>
            </a:br>
            <a:r>
              <a:rPr lang="en-US" dirty="0"/>
              <a:t>Week 6, Class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  <a:endParaRPr lang="en-US" b="1" i="1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Map (</a:t>
            </a:r>
            <a:r>
              <a:rPr lang="en-US" dirty="0" err="1">
                <a:sym typeface="Wingdings" panose="05000000000000000000" pitchFamily="2" charset="2"/>
              </a:rPr>
              <a:t>dict</a:t>
            </a:r>
            <a:r>
              <a:rPr lang="en-US" dirty="0">
                <a:sym typeface="Wingdings" panose="05000000000000000000" pitchFamily="2" charset="2"/>
              </a:rPr>
              <a:t>) objects in Python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Email Protocols</a:t>
            </a:r>
          </a:p>
          <a:p>
            <a:pPr marL="344487" lvl="1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CS2911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SMTP with STARTTLS and AUTH LOGIN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(continued from previous slide)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STARTTLS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220 2.0.0 SMTP server ready</a:t>
            </a:r>
          </a:p>
          <a:p>
            <a:pPr marL="0" indent="0">
              <a:buNone/>
            </a:pPr>
            <a:r>
              <a:rPr lang="en-US" dirty="0"/>
              <a:t>---- Everything beyond this point is sent encrypted ----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EHLO msoe.edu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250-aol.com Hello [10.10.10.10]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250-PIPELINING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250-DSN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</a:t>
            </a:r>
            <a:r>
              <a:rPr lang="en-US" dirty="0"/>
              <a:t> 250-ENHANCEDSTATUSCODES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</a:t>
            </a:r>
            <a:r>
              <a:rPr lang="en-US" dirty="0"/>
              <a:t> 250-</a:t>
            </a:r>
            <a:r>
              <a:rPr lang="en-US" b="1" dirty="0"/>
              <a:t>AUTH LOGIN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</a:t>
            </a:r>
            <a:r>
              <a:rPr lang="en-US" dirty="0"/>
              <a:t> 250-8BITMIME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</a:t>
            </a:r>
            <a:r>
              <a:rPr lang="en-US" dirty="0"/>
              <a:t> 250 CHUNKING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8343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SMTP with STARTTLS with AUTH LOGIN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(continued from previous slide)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</a:t>
            </a:r>
            <a:r>
              <a:rPr lang="en-US" dirty="0"/>
              <a:t> AUTH LOGIN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</a:t>
            </a:r>
            <a:r>
              <a:rPr lang="en-US" dirty="0"/>
              <a:t> 334 VXN1cm5hbWU6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</a:t>
            </a:r>
            <a:r>
              <a:rPr lang="en-US" dirty="0"/>
              <a:t> c3R1ZGVudEBtc291LmVkdQ==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</a:t>
            </a:r>
            <a:r>
              <a:rPr lang="en-US" dirty="0"/>
              <a:t> 334 UGFzc3dvcmQ6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</a:t>
            </a:r>
            <a:r>
              <a:rPr lang="en-US" dirty="0"/>
              <a:t> bW9ua2V5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</a:t>
            </a:r>
            <a:r>
              <a:rPr lang="en-US" dirty="0"/>
              <a:t> 235 2.7.0 Authentication successful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</a:t>
            </a:r>
            <a:r>
              <a:rPr lang="en-US" dirty="0"/>
              <a:t> MAIL FROM: &lt;</a:t>
            </a:r>
            <a:r>
              <a:rPr lang="en-US" dirty="0">
                <a:hlinkClick r:id="rId3"/>
              </a:rPr>
              <a:t>student@msoe.edu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… (The rest is the same as unencrypted)</a:t>
            </a:r>
            <a:r>
              <a:rPr lang="en-US" dirty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5407068" y="1172179"/>
            <a:ext cx="3276600" cy="609600"/>
          </a:xfrm>
          <a:prstGeom prst="wedgeRectCallout">
            <a:avLst>
              <a:gd name="adj1" fmla="val -75695"/>
              <a:gd name="adj2" fmla="val 19680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/>
              <a:t>"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Username:"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5710753" y="2489638"/>
            <a:ext cx="3498937" cy="609600"/>
          </a:xfrm>
          <a:prstGeom prst="wedgeRectCallout">
            <a:avLst>
              <a:gd name="adj1" fmla="val -40928"/>
              <a:gd name="adj2" fmla="val 7281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/>
              <a:t>"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student@msoe.edu"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5407068" y="3584575"/>
            <a:ext cx="3276600" cy="609600"/>
          </a:xfrm>
          <a:prstGeom prst="wedgeRectCallout">
            <a:avLst>
              <a:gd name="adj1" fmla="val -80687"/>
              <a:gd name="adj2" fmla="val -2787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/>
              <a:t>"Password:"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3048000" y="3964508"/>
            <a:ext cx="2130468" cy="609600"/>
          </a:xfrm>
          <a:prstGeom prst="wedgeRectCallout">
            <a:avLst>
              <a:gd name="adj1" fmla="val -62971"/>
              <a:gd name="adj2" fmla="val -115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/>
              <a:t>"monkey"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18849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Base64 encoding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3"/>
              </a:rPr>
              <a:t>https://tools.ietf.org/html/rfc4648#section-4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 the base64 package, already imported in the lab template.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 </a:t>
            </a:r>
            <a:r>
              <a:rPr lang="en-US" dirty="0">
                <a:hlinkClick r:id="rId4"/>
              </a:rPr>
              <a:t>RFC 4648</a:t>
            </a:r>
            <a:r>
              <a:rPr lang="en-US" dirty="0"/>
              <a:t> base-64 encoding, as specified in the latest AUTH LOGIN RFC, </a:t>
            </a:r>
            <a:r>
              <a:rPr lang="en-US" dirty="0">
                <a:hlinkClick r:id="rId5"/>
              </a:rPr>
              <a:t>RFC 4954</a:t>
            </a:r>
            <a:r>
              <a:rPr lang="en-US" dirty="0"/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2225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Sending/Receiving </a:t>
            </a:r>
            <a:br>
              <a:rPr lang="en-US" dirty="0"/>
            </a:br>
            <a:r>
              <a:rPr lang="en-US" dirty="0"/>
              <a:t>Encrypted Data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458200" cy="4411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context = </a:t>
            </a:r>
            <a:r>
              <a:rPr lang="en-US" sz="3600" dirty="0" err="1"/>
              <a:t>ssl.create_default_context</a:t>
            </a:r>
            <a:r>
              <a:rPr lang="en-US" sz="3600" dirty="0"/>
              <a:t>()</a:t>
            </a:r>
          </a:p>
          <a:p>
            <a:pPr marL="0" indent="0">
              <a:buNone/>
            </a:pPr>
            <a:r>
              <a:rPr lang="en-US" sz="3600" dirty="0" err="1"/>
              <a:t>wrapped_socket</a:t>
            </a:r>
            <a:r>
              <a:rPr lang="en-US" sz="3600" dirty="0"/>
              <a:t> =</a:t>
            </a:r>
          </a:p>
          <a:p>
            <a:pPr marL="0" indent="0">
              <a:buNone/>
            </a:pPr>
            <a:r>
              <a:rPr lang="en-US" sz="3600" dirty="0"/>
              <a:t>      </a:t>
            </a:r>
            <a:r>
              <a:rPr lang="en-US" sz="3600" dirty="0" err="1"/>
              <a:t>context.wrap_socket</a:t>
            </a:r>
            <a:r>
              <a:rPr lang="en-US" sz="3600" dirty="0"/>
              <a:t>(</a:t>
            </a:r>
            <a:r>
              <a:rPr lang="en-US" sz="3600" dirty="0" err="1"/>
              <a:t>old_socket</a:t>
            </a:r>
            <a:r>
              <a:rPr lang="en-US" sz="3600" dirty="0"/>
              <a:t>,   </a:t>
            </a:r>
          </a:p>
          <a:p>
            <a:pPr marL="0" indent="0">
              <a:buNone/>
            </a:pPr>
            <a:r>
              <a:rPr lang="en-US" sz="3600" dirty="0"/>
              <a:t>      </a:t>
            </a:r>
            <a:r>
              <a:rPr lang="en-US" sz="3600" dirty="0" err="1"/>
              <a:t>server_hostname</a:t>
            </a:r>
            <a:r>
              <a:rPr lang="en-US" sz="3600" dirty="0"/>
              <a:t>=SMTP_SERVER)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6682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Sending/Receiving </a:t>
            </a:r>
            <a:br>
              <a:rPr lang="en-US" dirty="0"/>
            </a:br>
            <a:r>
              <a:rPr lang="en-US" dirty="0"/>
              <a:t>Encrypted Data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i="1" dirty="0"/>
              <a:t>Some errors if you accidentally receive/send raw/encrypted text when you should send the other:</a:t>
            </a:r>
          </a:p>
          <a:p>
            <a:pPr marL="0" indent="0">
              <a:buNone/>
            </a:pPr>
            <a:r>
              <a:rPr lang="en-US" dirty="0" err="1"/>
              <a:t>ssl.SSLZeroReturnError</a:t>
            </a:r>
            <a:r>
              <a:rPr lang="en-US" dirty="0"/>
              <a:t>: TLS/SSL connection has been closed (EOF) (_ssl.c:590)</a:t>
            </a:r>
          </a:p>
          <a:p>
            <a:pPr marL="0" indent="0">
              <a:buNone/>
            </a:pPr>
            <a:r>
              <a:rPr lang="en-US" dirty="0" err="1"/>
              <a:t>ssl.SSLError</a:t>
            </a:r>
            <a:r>
              <a:rPr lang="en-US" dirty="0"/>
              <a:t>: [SSL: UNKNOWN_PROTOCOL] unknown protocol (_ssl.c:590)</a:t>
            </a:r>
          </a:p>
          <a:p>
            <a:pPr marL="0" indent="0">
              <a:buNone/>
            </a:pPr>
            <a:r>
              <a:rPr lang="en-US" dirty="0" err="1"/>
              <a:t>ssl.SSLError</a:t>
            </a:r>
            <a:r>
              <a:rPr lang="en-US" dirty="0"/>
              <a:t>: [SSL: WRONG_VERSION_NUMBER] wrong version number (_ssl.c:590)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5343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0413"/>
            <a:ext cx="7543800" cy="1295400"/>
          </a:xfrm>
        </p:spPr>
        <p:txBody>
          <a:bodyPr/>
          <a:lstStyle/>
          <a:p>
            <a:r>
              <a:rPr lang="en-US" dirty="0"/>
              <a:t>Sending/Receiving </a:t>
            </a:r>
            <a:br>
              <a:rPr lang="en-US" dirty="0"/>
            </a:br>
            <a:r>
              <a:rPr lang="en-US" dirty="0"/>
              <a:t>Encrypted Data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Some errors if you use the wrong protocol (which is hard to do with our sample code)</a:t>
            </a:r>
            <a:br>
              <a:rPr lang="en-US" sz="2800" i="1" dirty="0"/>
            </a:br>
            <a:endParaRPr lang="en-US" sz="2800" i="1" dirty="0"/>
          </a:p>
          <a:p>
            <a:pPr marL="0" indent="0">
              <a:buNone/>
            </a:pPr>
            <a:r>
              <a:rPr lang="en-US" dirty="0" err="1"/>
              <a:t>ssl.SSLZeroReturnError</a:t>
            </a:r>
            <a:r>
              <a:rPr lang="en-US" dirty="0"/>
              <a:t>: TLS/SSL connection has been closed (EOF) (_ssl.c:590)</a:t>
            </a:r>
          </a:p>
          <a:p>
            <a:pPr marL="0" indent="0">
              <a:buNone/>
            </a:pPr>
            <a:r>
              <a:rPr lang="en-US" dirty="0" err="1"/>
              <a:t>ssl.SSLEOFError</a:t>
            </a:r>
            <a:r>
              <a:rPr lang="en-US" dirty="0"/>
              <a:t>: EOF occurred in violation of protocol (_ssl.c:590)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0510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Describe</a:t>
            </a:r>
            <a:r>
              <a:rPr lang="en-US" dirty="0"/>
              <a:t> the operation of the IMAP protocol at a high level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Describe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the basic format of Internet Messages (email)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/>
              <a:t>Describe</a:t>
            </a:r>
            <a:r>
              <a:rPr lang="en-US" dirty="0"/>
              <a:t> how character sets are encoded in in internet messages</a:t>
            </a:r>
          </a:p>
          <a:p>
            <a:r>
              <a:rPr lang="en-US" b="1" dirty="0"/>
              <a:t>Program</a:t>
            </a:r>
            <a:r>
              <a:rPr lang="en-US" dirty="0"/>
              <a:t> an email interface in Python</a:t>
            </a:r>
          </a:p>
          <a:p>
            <a:endParaRPr lang="en-US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9008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Hierarchy of folders</a:t>
            </a:r>
          </a:p>
          <a:p>
            <a:r>
              <a:rPr lang="en-US" dirty="0"/>
              <a:t>Selective listing, fetching, and searching</a:t>
            </a:r>
          </a:p>
          <a:p>
            <a:pPr lvl="1"/>
            <a:r>
              <a:rPr lang="en-US" dirty="0"/>
              <a:t>Even selective download of part of a message</a:t>
            </a:r>
          </a:p>
          <a:p>
            <a:r>
              <a:rPr lang="en-US" dirty="0"/>
              <a:t>Uploading, copying, and deleting messages</a:t>
            </a:r>
          </a:p>
          <a:p>
            <a:r>
              <a:rPr lang="en-US" dirty="0"/>
              <a:t>Simultaneous access by multiple clients</a:t>
            </a:r>
          </a:p>
          <a:p>
            <a:r>
              <a:rPr lang="en-US" dirty="0"/>
              <a:t>But not 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5427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 may make </a:t>
            </a:r>
          </a:p>
          <a:p>
            <a:pPr lvl="1"/>
            <a:r>
              <a:rPr lang="en-US" dirty="0"/>
              <a:t>multiple requests</a:t>
            </a:r>
          </a:p>
          <a:p>
            <a:pPr lvl="1"/>
            <a:r>
              <a:rPr lang="en-US" dirty="0"/>
              <a:t>additional requests while waiting for a response</a:t>
            </a:r>
          </a:p>
          <a:p>
            <a:r>
              <a:rPr lang="en-US" dirty="0"/>
              <a:t>Server may</a:t>
            </a:r>
          </a:p>
          <a:p>
            <a:pPr lvl="1"/>
            <a:r>
              <a:rPr lang="en-US" dirty="0"/>
              <a:t>reply in a different order than client requested</a:t>
            </a:r>
          </a:p>
          <a:p>
            <a:pPr lvl="1"/>
            <a:r>
              <a:rPr lang="en-US" dirty="0"/>
              <a:t>interleave two responses</a:t>
            </a:r>
          </a:p>
          <a:p>
            <a:pPr lvl="1"/>
            <a:r>
              <a:rPr lang="en-US" dirty="0"/>
              <a:t>send unsolicited data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6303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IMAP message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C: A341 CLOSE </a:t>
            </a:r>
          </a:p>
          <a:p>
            <a:pPr marL="0" indent="0">
              <a:buNone/>
            </a:pPr>
            <a:r>
              <a:rPr lang="en-US" dirty="0"/>
              <a:t>S: A341 OK CLOSE completed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5199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Python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267200" cy="39512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ages = </a:t>
            </a:r>
            <a:r>
              <a:rPr lang="en-US" dirty="0" err="1"/>
              <a:t>dict</a:t>
            </a:r>
            <a:r>
              <a:rPr lang="en-US" dirty="0"/>
              <a:t>()</a:t>
            </a:r>
            <a:br>
              <a:rPr lang="en-US" dirty="0"/>
            </a:br>
            <a:r>
              <a:rPr lang="en-US" b="1" dirty="0"/>
              <a:t>OR</a:t>
            </a:r>
            <a:r>
              <a:rPr lang="en-US" dirty="0"/>
              <a:t> ages = {}</a:t>
            </a:r>
          </a:p>
          <a:p>
            <a:pPr marL="0" indent="0">
              <a:buNone/>
            </a:pPr>
            <a:r>
              <a:rPr lang="en-US" dirty="0"/>
              <a:t>ages["Nancy"] = 5</a:t>
            </a:r>
          </a:p>
          <a:p>
            <a:pPr marL="0" indent="0">
              <a:buNone/>
            </a:pPr>
            <a:r>
              <a:rPr lang="en-US" dirty="0"/>
              <a:t>ages["Bob"] = 10</a:t>
            </a:r>
          </a:p>
          <a:p>
            <a:pPr marL="0" indent="0">
              <a:buNone/>
            </a:pPr>
            <a:r>
              <a:rPr lang="en-US" dirty="0"/>
              <a:t>print "B:",ages["Bob"]</a:t>
            </a:r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dirty="0" err="1"/>
              <a:t>k,v</a:t>
            </a:r>
            <a:r>
              <a:rPr lang="en-US" dirty="0"/>
              <a:t> in </a:t>
            </a:r>
            <a:r>
              <a:rPr lang="en-US" dirty="0" err="1"/>
              <a:t>ages.items</a:t>
            </a:r>
            <a:r>
              <a:rPr lang="en-US" dirty="0"/>
              <a:t>():</a:t>
            </a:r>
          </a:p>
          <a:p>
            <a:pPr marL="0" indent="0">
              <a:buNone/>
            </a:pPr>
            <a:r>
              <a:rPr lang="en-US" dirty="0"/>
              <a:t>  print k+": "+</a:t>
            </a:r>
            <a:r>
              <a:rPr lang="en-US" dirty="0" err="1"/>
              <a:t>str</a:t>
            </a:r>
            <a:r>
              <a:rPr lang="en-US" dirty="0"/>
              <a:t>(v)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Java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39512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Map&lt;</a:t>
            </a:r>
            <a:r>
              <a:rPr lang="en-US" dirty="0" err="1"/>
              <a:t>String,Integer</a:t>
            </a:r>
            <a:r>
              <a:rPr lang="en-US" dirty="0"/>
              <a:t>&gt; ages =    	      new </a:t>
            </a:r>
            <a:r>
              <a:rPr lang="en-US" dirty="0" err="1"/>
              <a:t>HashMap</a:t>
            </a:r>
            <a:r>
              <a:rPr lang="en-US" dirty="0"/>
              <a:t>&lt;&gt;();</a:t>
            </a:r>
          </a:p>
          <a:p>
            <a:pPr marL="0" indent="0">
              <a:buNone/>
            </a:pPr>
            <a:r>
              <a:rPr lang="en-US" dirty="0" err="1"/>
              <a:t>ages.put</a:t>
            </a:r>
            <a:r>
              <a:rPr lang="en-US" dirty="0"/>
              <a:t>("Nancy", 5);</a:t>
            </a:r>
          </a:p>
          <a:p>
            <a:pPr marL="0" indent="0">
              <a:buNone/>
            </a:pPr>
            <a:r>
              <a:rPr lang="en-US" dirty="0" err="1"/>
              <a:t>ages.put</a:t>
            </a:r>
            <a:r>
              <a:rPr lang="en-US" dirty="0"/>
              <a:t>("Bob", 10);</a:t>
            </a:r>
          </a:p>
          <a:p>
            <a:pPr marL="0" indent="0">
              <a:buNone/>
            </a:pPr>
            <a:r>
              <a:rPr lang="en-US" dirty="0"/>
              <a:t>S.o.pl("B: "+</a:t>
            </a:r>
            <a:r>
              <a:rPr lang="en-US" dirty="0" err="1"/>
              <a:t>ages.get</a:t>
            </a:r>
            <a:r>
              <a:rPr lang="en-US" dirty="0"/>
              <a:t>("Bob"));</a:t>
            </a:r>
          </a:p>
          <a:p>
            <a:pPr marL="0" indent="0">
              <a:buNone/>
            </a:pPr>
            <a:r>
              <a:rPr lang="en-US" dirty="0"/>
              <a:t>for(</a:t>
            </a:r>
            <a:r>
              <a:rPr lang="en-US" dirty="0" err="1"/>
              <a:t>Map.Entry</a:t>
            </a:r>
            <a:r>
              <a:rPr lang="en-US" dirty="0"/>
              <a:t>&lt;</a:t>
            </a:r>
            <a:r>
              <a:rPr lang="en-US" dirty="0" err="1"/>
              <a:t>String,Integer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	e: </a:t>
            </a:r>
            <a:r>
              <a:rPr lang="en-US" dirty="0" err="1"/>
              <a:t>ages.entrySet</a:t>
            </a:r>
            <a:r>
              <a:rPr lang="en-US" dirty="0"/>
              <a:t>()) {</a:t>
            </a:r>
            <a:br>
              <a:rPr lang="en-US" dirty="0"/>
            </a:br>
            <a:r>
              <a:rPr lang="en-US" dirty="0"/>
              <a:t>    S.o.pl(</a:t>
            </a:r>
            <a:r>
              <a:rPr lang="en-US" dirty="0" err="1"/>
              <a:t>e.getKey</a:t>
            </a:r>
            <a:r>
              <a:rPr lang="en-US" dirty="0"/>
              <a:t>()+": " 		          +</a:t>
            </a:r>
            <a:r>
              <a:rPr lang="en-US" dirty="0" err="1"/>
              <a:t>e.getValue</a:t>
            </a:r>
            <a:r>
              <a:rPr lang="en-US" dirty="0"/>
              <a:t>());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1706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IMAP message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C: A202 EXPUNGE </a:t>
            </a:r>
          </a:p>
          <a:p>
            <a:pPr marL="0" indent="0">
              <a:buNone/>
            </a:pPr>
            <a:r>
              <a:rPr lang="en-US" dirty="0"/>
              <a:t>S: * 3 EXPUNGE </a:t>
            </a:r>
          </a:p>
          <a:p>
            <a:pPr marL="0" indent="0">
              <a:buNone/>
            </a:pPr>
            <a:r>
              <a:rPr lang="en-US" dirty="0"/>
              <a:t>S: * 3 EXPUNGE </a:t>
            </a:r>
          </a:p>
          <a:p>
            <a:pPr marL="0" indent="0">
              <a:buNone/>
            </a:pPr>
            <a:r>
              <a:rPr lang="en-US" dirty="0"/>
              <a:t>S: * 5 EXPUNGE </a:t>
            </a:r>
          </a:p>
          <a:p>
            <a:pPr marL="0" indent="0">
              <a:buNone/>
            </a:pPr>
            <a:r>
              <a:rPr lang="en-US" dirty="0"/>
              <a:t>S: * 8 EXPUNGE </a:t>
            </a:r>
          </a:p>
          <a:p>
            <a:pPr marL="0" indent="0">
              <a:buNone/>
            </a:pPr>
            <a:r>
              <a:rPr lang="en-US" dirty="0"/>
              <a:t>S: A202 OK EXPUNGE completed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38345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IMAP message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C: A003 APPEND saved-messages (\Seen)  {310}</a:t>
            </a:r>
          </a:p>
          <a:p>
            <a:pPr marL="0" indent="0">
              <a:buNone/>
            </a:pPr>
            <a:r>
              <a:rPr lang="en-US" sz="2000" dirty="0"/>
              <a:t>S: + Ready for literal data</a:t>
            </a:r>
          </a:p>
          <a:p>
            <a:pPr marL="0" indent="0">
              <a:buNone/>
            </a:pPr>
            <a:r>
              <a:rPr lang="en-US" sz="2000" dirty="0"/>
              <a:t>C: Date: Mon, 7 Feb 1994 21:52:25 -0800 (PST) </a:t>
            </a:r>
          </a:p>
          <a:p>
            <a:pPr marL="0" indent="0">
              <a:buNone/>
            </a:pPr>
            <a:r>
              <a:rPr lang="en-US" sz="2000" dirty="0"/>
              <a:t>C: From: Fred </a:t>
            </a:r>
            <a:r>
              <a:rPr lang="en-US" sz="2000" dirty="0" err="1"/>
              <a:t>Foobar</a:t>
            </a:r>
            <a:r>
              <a:rPr lang="en-US" sz="2000" dirty="0"/>
              <a:t> &lt;foobar@Blurdybloop.COM&gt; </a:t>
            </a:r>
          </a:p>
          <a:p>
            <a:pPr marL="0" indent="0">
              <a:buNone/>
            </a:pPr>
            <a:r>
              <a:rPr lang="en-US" sz="2000" dirty="0"/>
              <a:t>C: Subject: afternoon meeting </a:t>
            </a:r>
          </a:p>
          <a:p>
            <a:pPr marL="0" indent="0">
              <a:buNone/>
            </a:pPr>
            <a:r>
              <a:rPr lang="en-US" sz="2000" dirty="0"/>
              <a:t>C: To: mooch@owatagu.siam.edu </a:t>
            </a:r>
          </a:p>
          <a:p>
            <a:pPr marL="0" indent="0">
              <a:buNone/>
            </a:pPr>
            <a:r>
              <a:rPr lang="en-US" sz="2000" dirty="0"/>
              <a:t>C: Message-Id: &lt;B27397-0100000@Blurdybloop.COM&gt; </a:t>
            </a:r>
          </a:p>
          <a:p>
            <a:pPr marL="0" indent="0">
              <a:buNone/>
            </a:pPr>
            <a:r>
              <a:rPr lang="en-US" sz="2000" dirty="0"/>
              <a:t>C: MIME-Version: 1.0 </a:t>
            </a:r>
          </a:p>
          <a:p>
            <a:pPr marL="0" indent="0">
              <a:buNone/>
            </a:pPr>
            <a:r>
              <a:rPr lang="en-US" sz="2000" dirty="0"/>
              <a:t>C: Content-Type: TEXT/PLAIN; CHARSET=US-ASCII </a:t>
            </a:r>
          </a:p>
          <a:p>
            <a:pPr marL="0" indent="0">
              <a:buNone/>
            </a:pPr>
            <a:r>
              <a:rPr lang="en-US" sz="2000" dirty="0"/>
              <a:t>C: </a:t>
            </a:r>
          </a:p>
          <a:p>
            <a:pPr marL="0" indent="0">
              <a:buNone/>
            </a:pPr>
            <a:r>
              <a:rPr lang="en-US" sz="2000" dirty="0"/>
              <a:t>C: Hello Joe, do you think we can meet at 3:30 tomorrow? </a:t>
            </a:r>
          </a:p>
          <a:p>
            <a:pPr marL="0" indent="0">
              <a:buNone/>
            </a:pPr>
            <a:r>
              <a:rPr lang="en-US" sz="2000" dirty="0"/>
              <a:t>C: </a:t>
            </a:r>
          </a:p>
          <a:p>
            <a:pPr marL="0" indent="0">
              <a:buNone/>
            </a:pPr>
            <a:r>
              <a:rPr lang="en-US" sz="2000" dirty="0"/>
              <a:t>S: A003 OK APPEND completed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5268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SMTP Security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719263"/>
          <a:ext cx="8229600" cy="292608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SMTP STARTTLS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SMTP over SSL/TLS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RFC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(no standard needed)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Plain-text</a:t>
                      </a:r>
                      <a:r>
                        <a:rPr lang="en-US" sz="2400" baseline="0" dirty="0"/>
                        <a:t> IMAP port with ability to switch to TLS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Dedicated port for SMTP wrapped in TLS</a:t>
                      </a:r>
                    </a:p>
                    <a:p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342900" y="5840968"/>
            <a:ext cx="77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More info: https://www.fastmail.com/help/technical/ssltlsstarttls.html</a:t>
            </a:r>
          </a:p>
        </p:txBody>
      </p:sp>
    </p:spTree>
    <p:extLst>
      <p:ext uri="{BB962C8B-B14F-4D97-AF65-F5344CB8AC3E}">
        <p14:creationId xmlns:p14="http://schemas.microsoft.com/office/powerpoint/2010/main" val="31453548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IMAP Security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719263"/>
          <a:ext cx="8229600" cy="292608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IMAP over SSL/TLS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IMAP STARTTLS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RFC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(no standard needed)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RFC 2595, 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RFC 4616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993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Dedicated port for IMAP wrapped in TLS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Plain-text</a:t>
                      </a:r>
                      <a:r>
                        <a:rPr lang="en-US" sz="2400" baseline="0" dirty="0"/>
                        <a:t> IMAP port with ability to switch to TLS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71022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295400"/>
          </a:xfrm>
        </p:spPr>
        <p:txBody>
          <a:bodyPr/>
          <a:lstStyle/>
          <a:p>
            <a:r>
              <a:rPr lang="en-US" dirty="0"/>
              <a:t>Muddiest Points Fall 2016 6-3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521600"/>
          <a:ext cx="8229600" cy="83058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404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text is sent in base-64? What text is sent encrypted?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Lab 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4887" y="2362200"/>
            <a:ext cx="5188424" cy="38966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" y="6233180"/>
            <a:ext cx="6934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"Silly Nintendo"</a:t>
            </a:r>
          </a:p>
        </p:txBody>
      </p:sp>
    </p:spTree>
    <p:extLst>
      <p:ext uri="{BB962C8B-B14F-4D97-AF65-F5344CB8AC3E}">
        <p14:creationId xmlns:p14="http://schemas.microsoft.com/office/powerpoint/2010/main" val="8564277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Computer Networking: A Top Down Approach </a:t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7</a:t>
            </a:r>
            <a:r>
              <a:rPr lang="en-US" altLang="en-US" sz="3200" baseline="30000" dirty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endParaRPr lang="en-US" altLang="en-US" sz="3200" dirty="0">
              <a:solidFill>
                <a:srgbClr val="008000"/>
              </a:solidFill>
              <a:latin typeface="Gill Sans MT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  <p:pic>
        <p:nvPicPr>
          <p:cNvPr id="1026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Python Dictionary is like a Map in Java</a:t>
            </a:r>
          </a:p>
          <a:p>
            <a:r>
              <a:rPr lang="en-US" dirty="0"/>
              <a:t>You can use an object as an "index" for an item. The index object is called a "key" and the object stored is called a "value"</a:t>
            </a:r>
          </a:p>
          <a:p>
            <a:r>
              <a:rPr lang="en-US" dirty="0"/>
              <a:t>You can use any object – they don't have to be integers, and they aren't stored sequentially in memory</a:t>
            </a:r>
          </a:p>
          <a:p>
            <a:r>
              <a:rPr lang="en-US" dirty="0"/>
              <a:t>You can iterate through all the entries in a dictionary, or look up an item by its key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104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important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items() returns a list of all keys and values, where each item is a tuple holding (key, value)</a:t>
            </a:r>
          </a:p>
          <a:p>
            <a:r>
              <a:rPr lang="en-US" dirty="0"/>
              <a:t>keys() returns a list of all keys</a:t>
            </a:r>
          </a:p>
          <a:p>
            <a:r>
              <a:rPr lang="en-US" dirty="0"/>
              <a:t>values() returns a list of all values</a:t>
            </a:r>
          </a:p>
          <a:p>
            <a:r>
              <a:rPr lang="en-US" dirty="0" err="1"/>
              <a:t>has_key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) returns true if the value is stored in the list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5368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3C19A-9A86-440A-AFFF-25C6916F8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A2B32-0DD0-4FF0-B544-D54C2AEDA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[Sending email example]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18F7C2-A015-4CA3-8221-9074EC3C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387AD-7F3C-44F0-9927-05B42F84E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4322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Unencrypted SMTP without 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686800" cy="46053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220 aol.com Simple Mail Transfer Service Ready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EHLO msoe.edu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250-aol.com greets msoe.edu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250-8BITMIME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250-SIZE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250-DSN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 HELP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MAIL FROM: &lt;</a:t>
            </a:r>
            <a:r>
              <a:rPr lang="en-US" dirty="0">
                <a:hlinkClick r:id="rId3"/>
              </a:rPr>
              <a:t>smith@msoe.edu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 OK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413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Unencrypted SMTP without Authentication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60533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RCPT TO: &lt;jones@aol.com&gt;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 OK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RCPT TO: &lt;</a:t>
            </a:r>
            <a:r>
              <a:rPr lang="en-US" dirty="0">
                <a:hlinkClick r:id="rId3"/>
              </a:rPr>
              <a:t>frank@aol.com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550 No such user here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DATA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354 Start email input; end with &lt;CRLF&gt;.&lt;CRLF&gt;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Here's my message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It's a long one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Now I'm done. But does the server know it?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 OK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QUIT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221 aol.com Service closing transmission channel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4910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Cryptography Videos: (From Week 7)</a:t>
            </a:r>
          </a:p>
          <a:p>
            <a:pPr lvl="1"/>
            <a:r>
              <a:rPr lang="en-US" dirty="0">
                <a:hlinkClick r:id="rId3"/>
              </a:rPr>
              <a:t>Cryptography in network protocols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Public key cryptography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Modular arithmetic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RSA encryption</a:t>
            </a:r>
            <a:endParaRPr lang="en-US" dirty="0"/>
          </a:p>
          <a:p>
            <a:r>
              <a:rPr lang="en-US" dirty="0"/>
              <a:t>Encryption: Plaintext -&gt; </a:t>
            </a:r>
            <a:r>
              <a:rPr lang="en-US" dirty="0" err="1"/>
              <a:t>Ciphertext</a:t>
            </a:r>
            <a:endParaRPr lang="en-US" dirty="0"/>
          </a:p>
          <a:p>
            <a:r>
              <a:rPr lang="en-US" dirty="0"/>
              <a:t>Decryption: </a:t>
            </a:r>
            <a:r>
              <a:rPr lang="en-US" dirty="0" err="1"/>
              <a:t>Ciphertext</a:t>
            </a:r>
            <a:r>
              <a:rPr lang="en-US" dirty="0"/>
              <a:t> -&gt; Plaintext</a:t>
            </a:r>
          </a:p>
          <a:p>
            <a:r>
              <a:rPr lang="en-US" dirty="0"/>
              <a:t>Both require a "key"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1615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SMTP with STARTTLS and AUTH LOGIN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220 aol.com ESMTP MAIL Service ready …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EHLO msoe.edu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250-aol.com Hello [10.10.10.10]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250-PIPELINING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250-DSN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250-ENHANCEDSTATUSCODES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</a:t>
            </a:r>
            <a:r>
              <a:rPr lang="en-US" b="1" dirty="0"/>
              <a:t>STARTTLS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250-8BITMIME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 CHUNKING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69703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59408</TotalTime>
  <Words>1467</Words>
  <Application>Microsoft Office PowerPoint</Application>
  <PresentationFormat>On-screen Show (4:3)</PresentationFormat>
  <Paragraphs>368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Gill Sans MT</vt:lpstr>
      <vt:lpstr>Tahoma</vt:lpstr>
      <vt:lpstr>Times New Roman</vt:lpstr>
      <vt:lpstr>Wingdings</vt:lpstr>
      <vt:lpstr>2_Network</vt:lpstr>
      <vt:lpstr>    CS2911 Week 6, Class 1</vt:lpstr>
      <vt:lpstr>Introduction to Python</vt:lpstr>
      <vt:lpstr>Dictionaries</vt:lpstr>
      <vt:lpstr>Some important methods</vt:lpstr>
      <vt:lpstr>Email</vt:lpstr>
      <vt:lpstr>Unencrypted SMTP without Authentication</vt:lpstr>
      <vt:lpstr>Unencrypted SMTP without Authentication (cont.)</vt:lpstr>
      <vt:lpstr>Looking Forward</vt:lpstr>
      <vt:lpstr>SMTP with STARTTLS and AUTH LOGIN (1)</vt:lpstr>
      <vt:lpstr>SMTP with STARTTLS and AUTH LOGIN (2)</vt:lpstr>
      <vt:lpstr>SMTP with STARTTLS with AUTH LOGIN (3)</vt:lpstr>
      <vt:lpstr>Base64 encoding</vt:lpstr>
      <vt:lpstr>Sending/Receiving  Encrypted Data in Python</vt:lpstr>
      <vt:lpstr>Sending/Receiving  Encrypted Data in Python</vt:lpstr>
      <vt:lpstr>Sending/Receiving  Encrypted Data in Python</vt:lpstr>
      <vt:lpstr>Outcomes</vt:lpstr>
      <vt:lpstr>IMAP</vt:lpstr>
      <vt:lpstr>IMAP</vt:lpstr>
      <vt:lpstr>IMAP message format</vt:lpstr>
      <vt:lpstr>IMAP message format</vt:lpstr>
      <vt:lpstr>IMAP message format</vt:lpstr>
      <vt:lpstr>SMTP Security</vt:lpstr>
      <vt:lpstr>IMAP Security</vt:lpstr>
      <vt:lpstr>Muddiest Points Fall 2016 6-3</vt:lpstr>
      <vt:lpstr>Acknowledgement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1772</cp:revision>
  <cp:lastPrinted>2017-10-09T12:54:14Z</cp:lastPrinted>
  <dcterms:created xsi:type="dcterms:W3CDTF">1999-09-06T21:32:20Z</dcterms:created>
  <dcterms:modified xsi:type="dcterms:W3CDTF">2018-10-15T19:44:06Z</dcterms:modified>
</cp:coreProperties>
</file>