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3"/>
  </p:notesMasterIdLst>
  <p:handoutMasterIdLst>
    <p:handoutMasterId r:id="rId44"/>
  </p:handoutMasterIdLst>
  <p:sldIdLst>
    <p:sldId id="320" r:id="rId2"/>
    <p:sldId id="600" r:id="rId3"/>
    <p:sldId id="601" r:id="rId4"/>
    <p:sldId id="649" r:id="rId5"/>
    <p:sldId id="650" r:id="rId6"/>
    <p:sldId id="652" r:id="rId7"/>
    <p:sldId id="602" r:id="rId8"/>
    <p:sldId id="603" r:id="rId9"/>
    <p:sldId id="604" r:id="rId10"/>
    <p:sldId id="605" r:id="rId11"/>
    <p:sldId id="606" r:id="rId12"/>
    <p:sldId id="608" r:id="rId13"/>
    <p:sldId id="614" r:id="rId14"/>
    <p:sldId id="615" r:id="rId15"/>
    <p:sldId id="616" r:id="rId16"/>
    <p:sldId id="617" r:id="rId17"/>
    <p:sldId id="620" r:id="rId18"/>
    <p:sldId id="651" r:id="rId19"/>
    <p:sldId id="619" r:id="rId20"/>
    <p:sldId id="653" r:id="rId21"/>
    <p:sldId id="655" r:id="rId22"/>
    <p:sldId id="656" r:id="rId23"/>
    <p:sldId id="609" r:id="rId24"/>
    <p:sldId id="654" r:id="rId25"/>
    <p:sldId id="610" r:id="rId26"/>
    <p:sldId id="623" r:id="rId27"/>
    <p:sldId id="624" r:id="rId28"/>
    <p:sldId id="625" r:id="rId29"/>
    <p:sldId id="626" r:id="rId30"/>
    <p:sldId id="638" r:id="rId31"/>
    <p:sldId id="639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581" r:id="rId40"/>
    <p:sldId id="647" r:id="rId41"/>
    <p:sldId id="648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78839" autoAdjust="0"/>
  </p:normalViewPr>
  <p:slideViewPr>
    <p:cSldViewPr>
      <p:cViewPr varScale="1">
        <p:scale>
          <a:sx n="53" d="100"/>
          <a:sy n="53" d="100"/>
        </p:scale>
        <p:origin x="5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9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26 October 2018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9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4872" y="3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26857"/>
            <a:ext cx="5111750" cy="42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53714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4872" y="8853714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8" y="664032"/>
            <a:ext cx="4819650" cy="3652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18q1</a:t>
            </a:r>
          </a:p>
          <a:p>
            <a:pPr fontAlgn="base"/>
            <a:r>
              <a:rPr lang="en-US" b="1" dirty="0"/>
              <a:t>19q1</a:t>
            </a:r>
            <a:r>
              <a:rPr lang="en-US" b="1"/>
              <a:t>: 1-4,7-8,10,11,12-13,16,19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25 October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744705" cy="367965"/>
          </a:xfrm>
          <a:prstGeom prst="rect">
            <a:avLst/>
          </a:prstGeom>
          <a:noFill/>
        </p:spPr>
        <p:txBody>
          <a:bodyPr vert="horz" lIns="90056" tIns="45028" rIns="90056" bIns="4502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9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8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4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17q1: example sequence and acknowledgement numbers added after morning class</a:t>
            </a:r>
          </a:p>
          <a:p>
            <a:endParaRPr lang="en-US" dirty="0"/>
          </a:p>
          <a:p>
            <a:r>
              <a:rPr lang="en-US" dirty="0"/>
              <a:t>Note that the ACK to the FIN also counts</a:t>
            </a:r>
            <a:r>
              <a:rPr lang="en-US" baseline="0" dirty="0"/>
              <a:t> as 1 "virtual byte"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1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17q1: example sequence and acknowledgement numbers added after morning class</a:t>
            </a:r>
          </a:p>
          <a:p>
            <a:endParaRPr lang="en-US" dirty="0"/>
          </a:p>
          <a:p>
            <a:r>
              <a:rPr lang="en-US" dirty="0"/>
              <a:t>Note that the ACK to the FIN also counts</a:t>
            </a:r>
            <a:r>
              <a:rPr lang="en-US" baseline="0" dirty="0"/>
              <a:t> as 1 "virtual byte"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0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stop and wait, the sliding window requires a buffer on either end.</a:t>
            </a:r>
          </a:p>
          <a:p>
            <a:r>
              <a:rPr lang="en-US" dirty="0"/>
              <a:t>But now the sender can send as many messages as will fill the buffer. This is the window.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62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Skipped slide 12 (transfer specifics) and ended with this slide 18q1-wk9-2-011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2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stop and wait, the sliding window requires a buffer on either end.</a:t>
            </a:r>
          </a:p>
          <a:p>
            <a:r>
              <a:rPr lang="en-US" dirty="0"/>
              <a:t>But now the sender can send as many messages as will fill the buffer. This is the window.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 is willing to accept as many bytes as will fit in its buffer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7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 the purpose of the flow control window is to make sure we don’t send more packets than the receiver can handle.</a:t>
            </a:r>
          </a:p>
          <a:p>
            <a:endParaRPr lang="en-US" dirty="0"/>
          </a:p>
          <a:p>
            <a:r>
              <a:rPr lang="en-US" dirty="0"/>
              <a:t>In your experience, do different servers operate at different speeds, or is the bottleneck somewhere else? (If somewhere else, where?)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6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Last slide for 18q1-011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32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Note that this is NOT a new field in the headers</a:t>
            </a:r>
            <a:r>
              <a:rPr lang="en-US" baseline="0" dirty="0"/>
              <a:t> – convenient!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42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Stopped roughly here 18q1-031</a:t>
            </a:r>
            <a:endParaRPr lang="en-US" dirty="0"/>
          </a:p>
          <a:p>
            <a:endParaRPr lang="en-US" dirty="0"/>
          </a:p>
          <a:p>
            <a:r>
              <a:rPr lang="en-US" dirty="0"/>
              <a:t>Suppose the window is open and I send a message.</a:t>
            </a:r>
          </a:p>
          <a:p>
            <a:endParaRPr lang="en-US" dirty="0"/>
          </a:p>
          <a:p>
            <a:r>
              <a:rPr lang="en-US" dirty="0"/>
              <a:t>Then I can send enough messages to fill the whole window.</a:t>
            </a:r>
          </a:p>
          <a:p>
            <a:endParaRPr lang="en-US" dirty="0"/>
          </a:p>
          <a:p>
            <a:r>
              <a:rPr lang="en-US" dirty="0"/>
              <a:t>But after that, I will wait for the first message to be </a:t>
            </a:r>
            <a:r>
              <a:rPr lang="en-US" dirty="0" err="1"/>
              <a:t>ack’d</a:t>
            </a:r>
            <a:r>
              <a:rPr lang="en-US" dirty="0"/>
              <a:t> before I can send any more messages – just like with flow control. In flow control, we are making sure we don’t fill a buffer on the receiver. Here, we are making sure we don’t spit too many packets onto the network so that it doesn’t collapse.</a:t>
            </a:r>
          </a:p>
          <a:p>
            <a:endParaRPr lang="en-US" dirty="0"/>
          </a:p>
          <a:p>
            <a:r>
              <a:rPr lang="en-US" dirty="0"/>
              <a:t>So I will send on average </a:t>
            </a:r>
            <a:r>
              <a:rPr lang="en-US" dirty="0" err="1"/>
              <a:t>cwnd</a:t>
            </a:r>
            <a:r>
              <a:rPr lang="en-US" dirty="0"/>
              <a:t>/RTT  bytes/sec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3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[consistent]  </a:t>
            </a:r>
            <a:r>
              <a:rPr lang="en-US" dirty="0" err="1"/>
              <a:t>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69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Tahoe – slow start, but not fast recovery (and not what is described in the Congestion Avoidance section on p. 273 of the 7</a:t>
            </a:r>
            <a:r>
              <a:rPr lang="en-US" baseline="30000" dirty="0"/>
              <a:t>th</a:t>
            </a:r>
            <a:r>
              <a:rPr lang="en-US" dirty="0"/>
              <a:t> Ed – see p. 276, first para for explicit statement of this)</a:t>
            </a:r>
          </a:p>
          <a:p>
            <a:r>
              <a:rPr lang="en-US" dirty="0"/>
              <a:t>Reno – slow start, but including fast recovery and Congestion Avoidance. Note that if a timeout occurs, Fast Recovery would also drop back to 1 MSS per round trip</a:t>
            </a:r>
          </a:p>
          <a:p>
            <a:r>
              <a:rPr lang="en-US" dirty="0"/>
              <a:t>See (7</a:t>
            </a:r>
            <a:r>
              <a:rPr lang="en-US" baseline="30000" dirty="0"/>
              <a:t>th</a:t>
            </a:r>
            <a:r>
              <a:rPr lang="en-US" dirty="0"/>
              <a:t> Ed) pp. 275-276 within Sec 3.7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9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69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2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4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31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Last slide for 18q1-021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these slides, we do not consider security issues – only the basics to overcome unintentional network errors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way to send a NAK in this case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the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work_congestion#Congestive_collaps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vin.edu/academic/rit/webBook/chapter3/Introduction/arpanet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vinginternet.com/e/ei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CS2911</a:t>
            </a:r>
            <a:br>
              <a:rPr lang="en-US" dirty="0"/>
            </a:br>
            <a:r>
              <a:rPr lang="en-US" dirty="0"/>
              <a:t>Week 8,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Today</a:t>
            </a:r>
            <a:endParaRPr lang="en-US" b="1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TCP</a:t>
            </a:r>
          </a:p>
          <a:p>
            <a:pPr marL="344487" lvl="1" indent="0">
              <a:buNone/>
            </a:pP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r>
              <a:rPr lang="en-US" dirty="0">
                <a:sym typeface="Wingdings" panose="05000000000000000000" pitchFamily="2" charset="2"/>
              </a:rPr>
              <a:t>Credit: Many slides in this deck by Dr. </a:t>
            </a:r>
            <a:r>
              <a:rPr lang="en-US" dirty="0" err="1">
                <a:sym typeface="Wingdings" panose="05000000000000000000" pitchFamily="2" charset="2"/>
              </a:rPr>
              <a:t>Rothe</a:t>
            </a:r>
            <a:r>
              <a:rPr lang="en-US" dirty="0">
                <a:sym typeface="Wingdings" panose="05000000000000000000" pitchFamily="2" charset="2"/>
              </a:rPr>
              <a:t> and the authors of our textbook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" y="1676400"/>
            <a:ext cx="717072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295400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" y="2514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RTT –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Round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Trip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015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5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6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Data Transfer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transferred as a stream of octets (bytes)</a:t>
            </a:r>
          </a:p>
          <a:p>
            <a:r>
              <a:rPr lang="en-US" dirty="0"/>
              <a:t>Data is transferred in segments, but acknowledged at the octet level</a:t>
            </a:r>
          </a:p>
          <a:p>
            <a:r>
              <a:rPr lang="en-US" dirty="0"/>
              <a:t>Full duplex – data can be transferred in either direction, or both</a:t>
            </a:r>
          </a:p>
          <a:p>
            <a:r>
              <a:rPr lang="en-US" dirty="0"/>
              <a:t>Both endpoints of connection must maintain buffers/windows for both sending and receiving</a:t>
            </a:r>
          </a:p>
        </p:txBody>
      </p:sp>
    </p:spTree>
    <p:extLst>
      <p:ext uri="{BB962C8B-B14F-4D97-AF65-F5344CB8AC3E}">
        <p14:creationId xmlns:p14="http://schemas.microsoft.com/office/powerpoint/2010/main" val="78869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TCP sequence &amp; </a:t>
            </a:r>
            <a:r>
              <a:rPr lang="en-US" dirty="0" err="1"/>
              <a:t>acknowlegement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sequence numbers actually start at a random number</a:t>
            </a:r>
          </a:p>
          <a:p>
            <a:r>
              <a:rPr lang="en-US" dirty="0"/>
              <a:t>To establish the number, the sender sends the random first sequence number.</a:t>
            </a:r>
          </a:p>
          <a:p>
            <a:r>
              <a:rPr lang="en-US" dirty="0"/>
              <a:t>The receiver replies with the sequence number + 1</a:t>
            </a:r>
          </a:p>
          <a:p>
            <a:r>
              <a:rPr lang="en-US" dirty="0"/>
              <a:t>After this, the current sequence number is always  </a:t>
            </a:r>
            <a:r>
              <a:rPr lang="en-US" i="1" dirty="0"/>
              <a:t>first number </a:t>
            </a:r>
            <a:r>
              <a:rPr lang="en-US" dirty="0"/>
              <a:t>+ 1 + </a:t>
            </a:r>
            <a:r>
              <a:rPr lang="en-US" i="1" dirty="0"/>
              <a:t>total number of bytes sent/received</a:t>
            </a:r>
          </a:p>
        </p:txBody>
      </p:sp>
    </p:spTree>
    <p:extLst>
      <p:ext uri="{BB962C8B-B14F-4D97-AF65-F5344CB8AC3E}">
        <p14:creationId xmlns:p14="http://schemas.microsoft.com/office/powerpoint/2010/main" val="290118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TCP sequence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368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369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474892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379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379,   10 bytes data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389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68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also can send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1430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824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825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6073" y="4523853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825, 30 bytes data 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855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855, 20 bytes data  </a:t>
            </a:r>
          </a:p>
        </p:txBody>
      </p:sp>
    </p:spTree>
    <p:extLst>
      <p:ext uri="{BB962C8B-B14F-4D97-AF65-F5344CB8AC3E}">
        <p14:creationId xmlns:p14="http://schemas.microsoft.com/office/powerpoint/2010/main" val="195342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together now…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103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824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825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448065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825, 30 bytes data 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855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855, 20 bytes data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1758" y="1767458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SYN, SEQ = 368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6939" y="2412990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ACK, ACK = 369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82578" y="3069211"/>
            <a:ext cx="32385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369,   10 bytes 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417503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ACK, ACK = 379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845916" y="5609109"/>
            <a:ext cx="5029200" cy="67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873888" y="4823024"/>
            <a:ext cx="5029200" cy="736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911515" y="4550791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379,   10 bytes data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7647" y="5759455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 = 389</a:t>
            </a:r>
          </a:p>
        </p:txBody>
      </p:sp>
      <p:sp>
        <p:nvSpPr>
          <p:cNvPr id="3" name="Right Brace 2"/>
          <p:cNvSpPr/>
          <p:nvPr/>
        </p:nvSpPr>
        <p:spPr bwMode="auto">
          <a:xfrm>
            <a:off x="6019800" y="1767458"/>
            <a:ext cx="228600" cy="216486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9850" y="2526723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Three-way Handshake</a:t>
            </a:r>
          </a:p>
        </p:txBody>
      </p:sp>
    </p:spTree>
    <p:extLst>
      <p:ext uri="{BB962C8B-B14F-4D97-AF65-F5344CB8AC3E}">
        <p14:creationId xmlns:p14="http://schemas.microsoft.com/office/powerpoint/2010/main" val="29039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blanks of the sample TCP message in the exercise.</a:t>
            </a:r>
          </a:p>
        </p:txBody>
      </p:sp>
    </p:spTree>
    <p:extLst>
      <p:ext uri="{BB962C8B-B14F-4D97-AF65-F5344CB8AC3E}">
        <p14:creationId xmlns:p14="http://schemas.microsoft.com/office/powerpoint/2010/main" val="308316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 TCP connection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26792"/>
            <a:ext cx="5467351" cy="5002608"/>
            <a:chOff x="838200" y="1617595"/>
            <a:chExt cx="5467351" cy="621235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143001" y="1617595"/>
              <a:ext cx="3619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  SEQ = 835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371365" y="2796286"/>
              <a:ext cx="3492178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836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3219451" y="443376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 SEQ = 529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838200" y="5605381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498204" y="550285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530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40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 TCP connection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427755"/>
            <a:ext cx="5796699" cy="5201645"/>
            <a:chOff x="838200" y="1370426"/>
            <a:chExt cx="5796699" cy="645952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179137" y="1370426"/>
              <a:ext cx="36195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FIN, SEQ = 835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529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214674" y="2516876"/>
              <a:ext cx="3492178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529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836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620752" y="4000896"/>
              <a:ext cx="30861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FIN, SEQ = 529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836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838200" y="5605381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3396399" y="5371111"/>
              <a:ext cx="32385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836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530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 familiar with the layout of the TCP header</a:t>
            </a:r>
          </a:p>
          <a:p>
            <a:r>
              <a:rPr lang="en-US" sz="2800" dirty="0"/>
              <a:t>Describe the purpose of the following TCP header fields:</a:t>
            </a:r>
          </a:p>
          <a:p>
            <a:pPr lvl="1"/>
            <a:r>
              <a:rPr lang="en-US" sz="2400" dirty="0"/>
              <a:t>Source Port, </a:t>
            </a:r>
            <a:r>
              <a:rPr lang="en-US" sz="2400" dirty="0" err="1"/>
              <a:t>Dest</a:t>
            </a:r>
            <a:r>
              <a:rPr lang="en-US" sz="2400" dirty="0"/>
              <a:t> Port, </a:t>
            </a:r>
          </a:p>
          <a:p>
            <a:pPr lvl="1"/>
            <a:r>
              <a:rPr lang="en-US" sz="2400" dirty="0"/>
              <a:t>Sequence number, Acknowledgement number</a:t>
            </a:r>
          </a:p>
          <a:p>
            <a:pPr lvl="1"/>
            <a:r>
              <a:rPr lang="en-US" sz="2400" dirty="0"/>
              <a:t>Receive window</a:t>
            </a:r>
          </a:p>
          <a:p>
            <a:pPr lvl="1"/>
            <a:r>
              <a:rPr lang="en-US" sz="2400" dirty="0"/>
              <a:t>Checksum</a:t>
            </a:r>
          </a:p>
          <a:p>
            <a:r>
              <a:rPr lang="en-US" sz="2800" dirty="0"/>
              <a:t>Calculate sequence and acknowledgement numbers</a:t>
            </a:r>
          </a:p>
          <a:p>
            <a:r>
              <a:rPr lang="en-US" sz="2800" dirty="0"/>
              <a:t>Describe the behavior of the 3-way handshake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397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Retransmission after timeout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73165" y="1674146"/>
            <a:ext cx="5295900" cy="4955254"/>
            <a:chOff x="838200" y="1676400"/>
            <a:chExt cx="5295900" cy="6153551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368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369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870030" y="3733800"/>
              <a:ext cx="3206670" cy="594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848810" y="5612762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9322" y="656718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379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065849" y="3643681"/>
            <a:ext cx="1143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4035465" y="3632314"/>
            <a:ext cx="1524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414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54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D860-FD25-4F09-A55F-851F40E6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00D9-77CF-4AB7-93CA-80E30678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exercise on viewing both ends of an HTTP capture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1C27C-5155-4504-AB0C-2906887D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B5661-6038-4595-87A0-3593DE0E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431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06913"/>
            <a:ext cx="7543800" cy="1295400"/>
          </a:xfrm>
        </p:spPr>
        <p:txBody>
          <a:bodyPr/>
          <a:lstStyle/>
          <a:p>
            <a:r>
              <a:rPr lang="en-US" dirty="0"/>
              <a:t>Acknowledgements are cumulative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169"/>
            <a:ext cx="8229600" cy="44116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Acknowledgement of any octet implies receipt of all previous octets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Lost acknowledgements will not necessarily result in retransmission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0124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ross 4"/>
          <p:cNvSpPr/>
          <p:nvPr/>
        </p:nvSpPr>
        <p:spPr bwMode="auto">
          <a:xfrm rot="2714238">
            <a:off x="4092311" y="5994478"/>
            <a:ext cx="273577" cy="272892"/>
          </a:xfrm>
          <a:prstGeom prst="plus">
            <a:avLst>
              <a:gd name="adj" fmla="val 373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20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2312"/>
            <a:ext cx="4233334" cy="4622287"/>
          </a:xfrm>
        </p:spPr>
        <p:txBody>
          <a:bodyPr/>
          <a:lstStyle/>
          <a:p>
            <a:r>
              <a:rPr lang="en-US" dirty="0"/>
              <a:t>Acknowledgement of any octet implies receipt of all previous octets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6E1BEF-943E-4DCD-AEA0-97B003C79BF4}"/>
              </a:ext>
            </a:extLst>
          </p:cNvPr>
          <p:cNvSpPr txBox="1">
            <a:spLocks/>
          </p:cNvSpPr>
          <p:nvPr/>
        </p:nvSpPr>
        <p:spPr bwMode="auto">
          <a:xfrm>
            <a:off x="385011" y="406913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/>
              <a:t>Acknowledgements are cumulative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1574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2312"/>
            <a:ext cx="4233334" cy="4622287"/>
          </a:xfrm>
        </p:spPr>
        <p:txBody>
          <a:bodyPr/>
          <a:lstStyle/>
          <a:p>
            <a:r>
              <a:rPr lang="en-US" dirty="0"/>
              <a:t>Acknowledgement of any octet implies receipt of all previous octets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Think (30 s)</a:t>
            </a:r>
          </a:p>
          <a:p>
            <a:r>
              <a:rPr lang="en-US" dirty="0"/>
              <a:t>Pair (30 s)</a:t>
            </a:r>
          </a:p>
          <a:p>
            <a:r>
              <a:rPr lang="en-US" dirty="0" err="1"/>
              <a:t>Shair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6E1BEF-943E-4DCD-AEA0-97B003C79BF4}"/>
              </a:ext>
            </a:extLst>
          </p:cNvPr>
          <p:cNvSpPr txBox="1">
            <a:spLocks/>
          </p:cNvSpPr>
          <p:nvPr/>
        </p:nvSpPr>
        <p:spPr bwMode="auto">
          <a:xfrm>
            <a:off x="385011" y="406913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Acknowledgements are cumulative</a:t>
            </a:r>
          </a:p>
        </p:txBody>
      </p:sp>
      <p:sp>
        <p:nvSpPr>
          <p:cNvPr id="10" name="Rectangular Callout 3">
            <a:extLst>
              <a:ext uri="{FF2B5EF4-FFF2-40B4-BE49-F238E27FC236}">
                <a16:creationId xmlns:a16="http://schemas.microsoft.com/office/drawing/2014/main" id="{82470780-9B8F-452E-B557-1D97F515C186}"/>
              </a:ext>
            </a:extLst>
          </p:cNvPr>
          <p:cNvSpPr/>
          <p:nvPr/>
        </p:nvSpPr>
        <p:spPr bwMode="auto">
          <a:xfrm>
            <a:off x="762000" y="3694619"/>
            <a:ext cx="2057400" cy="685800"/>
          </a:xfrm>
          <a:prstGeom prst="wedgeRectCallout">
            <a:avLst>
              <a:gd name="adj1" fmla="val 159483"/>
              <a:gd name="adj2" fmla="val 3997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What if timeout ended here?</a:t>
            </a:r>
          </a:p>
        </p:txBody>
      </p:sp>
    </p:spTree>
    <p:extLst>
      <p:ext uri="{BB962C8B-B14F-4D97-AF65-F5344CB8AC3E}">
        <p14:creationId xmlns:p14="http://schemas.microsoft.com/office/powerpoint/2010/main" val="2173204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3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Sender’s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1, 2 have been sent and acknowledged</a:t>
            </a:r>
          </a:p>
          <a:p>
            <a:r>
              <a:rPr lang="en-US" sz="2800" dirty="0"/>
              <a:t>3 – 6 sent but not acknowledged</a:t>
            </a:r>
          </a:p>
          <a:p>
            <a:r>
              <a:rPr lang="en-US" sz="2800" dirty="0"/>
              <a:t>7 – 9 have not been sent but can be without delay</a:t>
            </a:r>
          </a:p>
          <a:p>
            <a:r>
              <a:rPr lang="en-US" sz="2800" dirty="0"/>
              <a:t>10 and higher will not be sent until window moves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73381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65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Advertisement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size can vary over time</a:t>
            </a:r>
          </a:p>
          <a:p>
            <a:r>
              <a:rPr lang="en-US" dirty="0"/>
              <a:t>Receiver sends a windows size with acknowledgement that indicates how many octets it is willing to accept</a:t>
            </a:r>
          </a:p>
          <a:p>
            <a:r>
              <a:rPr lang="en-US" dirty="0"/>
              <a:t>Allows flow control</a:t>
            </a:r>
          </a:p>
          <a:p>
            <a:r>
              <a:rPr lang="en-US" dirty="0"/>
              <a:t>An advertisement of 0 will halt transfer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5029200"/>
          </a:xfrm>
        </p:spPr>
        <p:txBody>
          <a:bodyPr/>
          <a:lstStyle/>
          <a:p>
            <a:r>
              <a:rPr lang="en-US" dirty="0"/>
              <a:t>Requires buffering on each end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1"/>
            <a:ext cx="4439272" cy="23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33020"/>
            <a:ext cx="4626040" cy="18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Remaining space on receiver in last acknowledgement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447800" y="3581400"/>
            <a:ext cx="22860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160620" y="3581400"/>
            <a:ext cx="43018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895600" y="5161587"/>
            <a:ext cx="2819399" cy="212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5714999" y="5161587"/>
            <a:ext cx="2209801" cy="333970"/>
          </a:xfrm>
          <a:prstGeom prst="ellipse">
            <a:avLst/>
          </a:prstGeom>
          <a:noFill/>
          <a:ln w="635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as a Reliable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7249"/>
            <a:ext cx="6553200" cy="52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supports 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Won't over-fill receiver's buffer</a:t>
            </a:r>
          </a:p>
          <a:p>
            <a:r>
              <a:rPr lang="en-US" dirty="0"/>
              <a:t>Waits for receiving application to be ready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one reason to call </a:t>
            </a:r>
            <a:r>
              <a:rPr lang="en-US" dirty="0" err="1"/>
              <a:t>recv</a:t>
            </a:r>
            <a:r>
              <a:rPr lang="en-US" dirty="0"/>
              <a:t> even before we have gotten the whole message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15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vs. Congestion </a:t>
            </a:r>
            <a:br>
              <a:rPr lang="en-US" dirty="0"/>
            </a:br>
            <a:r>
              <a:rPr lang="en-US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control is a function of the receiver and its ability to accept data</a:t>
            </a:r>
          </a:p>
          <a:p>
            <a:endParaRPr lang="en-US" dirty="0"/>
          </a:p>
          <a:p>
            <a:r>
              <a:rPr lang="en-US" dirty="0"/>
              <a:t>Congestion control is a function of the network and its ability to carry messages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Congestion control avoids sending more data than the network can handle, resulting in </a:t>
            </a:r>
            <a:r>
              <a:rPr lang="en-US" dirty="0">
                <a:hlinkClick r:id="rId3"/>
              </a:rPr>
              <a:t>collapse</a:t>
            </a:r>
            <a:r>
              <a:rPr lang="en-US" dirty="0"/>
              <a:t>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183249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Variable - </a:t>
            </a:r>
            <a:r>
              <a:rPr lang="en-US" dirty="0" err="1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windows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/>
              <a:t>Un-acknowledged bytes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cwnd</a:t>
            </a:r>
            <a:r>
              <a:rPr lang="en-US" dirty="0"/>
              <a:t> – congestion window</a:t>
            </a:r>
          </a:p>
          <a:p>
            <a:pPr lvl="1"/>
            <a:r>
              <a:rPr lang="en-US" dirty="0" err="1"/>
              <a:t>rwnd</a:t>
            </a:r>
            <a:r>
              <a:rPr lang="en-US" dirty="0"/>
              <a:t> – receive (flow control) window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95499"/>
            <a:ext cx="78638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 rot="16200000">
            <a:off x="2667000" y="800099"/>
            <a:ext cx="457200" cy="426720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7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209" y="1295400"/>
            <a:ext cx="410419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can send up to </a:t>
            </a:r>
            <a:r>
              <a:rPr lang="en-US" dirty="0" err="1"/>
              <a:t>cwnd</a:t>
            </a:r>
            <a:r>
              <a:rPr lang="en-US" dirty="0"/>
              <a:t> bytes per RTT period</a:t>
            </a:r>
          </a:p>
          <a:p>
            <a:endParaRPr lang="en-US" dirty="0"/>
          </a:p>
          <a:p>
            <a:r>
              <a:rPr lang="en-US" dirty="0"/>
              <a:t>Average transmission rate is roughly </a:t>
            </a:r>
            <a:r>
              <a:rPr lang="en-US" dirty="0" err="1"/>
              <a:t>cwnd</a:t>
            </a:r>
            <a:r>
              <a:rPr lang="en-US" dirty="0"/>
              <a:t>/RTT bytes/sec</a:t>
            </a:r>
          </a:p>
          <a:p>
            <a:endParaRPr lang="en-US" dirty="0"/>
          </a:p>
          <a:p>
            <a:r>
              <a:rPr lang="en-US" dirty="0"/>
              <a:t>By manipulating </a:t>
            </a:r>
            <a:r>
              <a:rPr lang="en-US" dirty="0" err="1"/>
              <a:t>cwnd</a:t>
            </a:r>
            <a:r>
              <a:rPr lang="en-US" dirty="0"/>
              <a:t>, transmission rate can be controlled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" y="1303256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09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segments lost, maybe we are sending too many</a:t>
            </a:r>
          </a:p>
          <a:p>
            <a:pPr lvl="1"/>
            <a:endParaRPr lang="en-US" dirty="0"/>
          </a:p>
          <a:p>
            <a:r>
              <a:rPr lang="en-US" dirty="0"/>
              <a:t>Adjust </a:t>
            </a:r>
            <a:r>
              <a:rPr lang="en-US" dirty="0" err="1"/>
              <a:t>cwnd</a:t>
            </a:r>
            <a:endParaRPr lang="en-US" dirty="0"/>
          </a:p>
          <a:p>
            <a:pPr lvl="1"/>
            <a:r>
              <a:rPr lang="en-US" dirty="0"/>
              <a:t>Decrease when a segment is lost</a:t>
            </a:r>
          </a:p>
          <a:p>
            <a:pPr lvl="1"/>
            <a:r>
              <a:rPr lang="en-US" dirty="0"/>
              <a:t>Increase when ACKs are received</a:t>
            </a:r>
          </a:p>
          <a:p>
            <a:pPr lvl="2"/>
            <a:r>
              <a:rPr lang="en-US" dirty="0"/>
              <a:t>Continue to increase until a segment is lost, then </a:t>
            </a:r>
            <a:r>
              <a:rPr lang="en-US" dirty="0" err="1"/>
              <a:t>backoff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49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5029200"/>
          </a:xfrm>
        </p:spPr>
        <p:txBody>
          <a:bodyPr/>
          <a:lstStyle/>
          <a:p>
            <a:r>
              <a:rPr lang="en-US" dirty="0"/>
              <a:t>Start with a small </a:t>
            </a:r>
            <a:r>
              <a:rPr lang="en-US" dirty="0" err="1"/>
              <a:t>cwnd</a:t>
            </a:r>
            <a:r>
              <a:rPr lang="en-US" dirty="0"/>
              <a:t> (one MSS)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9054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16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cwnd</a:t>
            </a:r>
            <a:r>
              <a:rPr lang="en-US" dirty="0"/>
              <a:t>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457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1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How to avoid accidental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 TCP message from a previous connection gets stuck in a router for a while, but then eventually gets delivered later?</a:t>
            </a:r>
          </a:p>
          <a:p>
            <a:r>
              <a:rPr lang="en-US" dirty="0"/>
              <a:t>How to avoid it being mistaken for the newer message?</a:t>
            </a:r>
          </a:p>
        </p:txBody>
      </p:sp>
    </p:spTree>
    <p:extLst>
      <p:ext uri="{BB962C8B-B14F-4D97-AF65-F5344CB8AC3E}">
        <p14:creationId xmlns:p14="http://schemas.microsoft.com/office/powerpoint/2010/main" val="115526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18" y="1295400"/>
            <a:ext cx="8077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1957 – Sputnik launched, ARPA formed</a:t>
            </a:r>
          </a:p>
          <a:p>
            <a:r>
              <a:rPr lang="en-US" dirty="0"/>
              <a:t>1962 – ARPA forms IPTO to create </a:t>
            </a:r>
            <a:r>
              <a:rPr lang="en-US" dirty="0" err="1"/>
              <a:t>ARPAnet</a:t>
            </a:r>
            <a:endParaRPr lang="en-US" dirty="0"/>
          </a:p>
          <a:p>
            <a:r>
              <a:rPr lang="en-US" dirty="0"/>
              <a:t>1969 – First packet switched network at UCLA</a:t>
            </a:r>
          </a:p>
          <a:p>
            <a:r>
              <a:rPr lang="en-US" dirty="0"/>
              <a:t>1971 – First emails with @ signs</a:t>
            </a:r>
          </a:p>
          <a:p>
            <a:r>
              <a:rPr lang="en-US" dirty="0"/>
              <a:t>1983 – TCP/IP first deployed</a:t>
            </a:r>
          </a:p>
          <a:p>
            <a:r>
              <a:rPr lang="en-US" dirty="0"/>
              <a:t>1986 – NSFNET created (&amp; many others)</a:t>
            </a:r>
          </a:p>
          <a:p>
            <a:r>
              <a:rPr lang="en-US" dirty="0"/>
              <a:t>1989 – HTTP starts with just GET</a:t>
            </a:r>
          </a:p>
          <a:p>
            <a:r>
              <a:rPr lang="en-US" dirty="0"/>
              <a:t>1991 – NSFNET allows commercial activities. e-Bay, Google, Amazon …</a:t>
            </a:r>
          </a:p>
          <a:p>
            <a:r>
              <a:rPr lang="en-US" dirty="0"/>
              <a:t>2000's – Facebook, Twitter, </a:t>
            </a:r>
            <a:r>
              <a:rPr lang="en-US" dirty="0" err="1"/>
              <a:t>Youtube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418" y="6001434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Source: Kurose &amp; Ross, 6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, Ed, Section 1.7 and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hlinkClick r:id="rId3"/>
              </a:rPr>
              <a:t>http://www.calvin.edu/academic/rit/webBook/chapter3/Introduction/arpanet.htm</a:t>
            </a:r>
            <a:endParaRPr lang="en-US" dirty="0">
              <a:solidFill>
                <a:srgbClr val="000000"/>
              </a:solidFill>
            </a:endParaRPr>
          </a:p>
          <a:p>
            <a:pPr eaLnBrk="0" hangingPunct="0"/>
            <a:r>
              <a:rPr lang="en-US" dirty="0">
                <a:solidFill>
                  <a:srgbClr val="000000"/>
                </a:solidFill>
                <a:hlinkClick r:id="rId4"/>
              </a:rPr>
              <a:t>http://www.livinginternet.com/e/ei.htm</a:t>
            </a:r>
            <a:r>
              <a:rPr lang="en-US" dirty="0">
                <a:solidFill>
                  <a:srgbClr val="000000"/>
                </a:solidFill>
              </a:rPr>
              <a:t> Wiki: HTTP</a:t>
            </a:r>
          </a:p>
        </p:txBody>
      </p:sp>
    </p:spTree>
    <p:extLst>
      <p:ext uri="{BB962C8B-B14F-4D97-AF65-F5344CB8AC3E}">
        <p14:creationId xmlns:p14="http://schemas.microsoft.com/office/powerpoint/2010/main" val="127406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on lecture slides from a very good textbook, and used with the author’s permission: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7</a:t>
            </a:r>
            <a:r>
              <a:rPr lang="en-US" sz="2400" baseline="30000" dirty="0"/>
              <a:t>th</a:t>
            </a:r>
            <a:r>
              <a:rPr lang="en-US" sz="2400" dirty="0"/>
              <a:t> edition, 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2017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Header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SE-2811</a:t>
            </a:r>
          </a:p>
          <a:p>
            <a:pPr>
              <a:defRPr/>
            </a:pPr>
            <a:r>
              <a:rPr lang="en-US" altLang="en-US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026" name="Picture 2" descr="http://ps-2.kev009.com/wisclibrary/aix51/usr/share/man/info/en_US/a_doc_lib/aixbman/commadmn/figures/comma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641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56910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http://ps-2.kev009.com/wisclibrary/aix51/usr/share/man/info/en_US/a_doc_lib/aixbman/commadmn/tcp_protocols.htm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91D7CB-CA24-4E0C-AE36-4470756439CE}"/>
              </a:ext>
            </a:extLst>
          </p:cNvPr>
          <p:cNvSpPr/>
          <p:nvPr/>
        </p:nvSpPr>
        <p:spPr bwMode="auto">
          <a:xfrm>
            <a:off x="1219200" y="2209800"/>
            <a:ext cx="23622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1FEABB-BD73-4DC2-A39E-8BA02BC50AA0}"/>
              </a:ext>
            </a:extLst>
          </p:cNvPr>
          <p:cNvSpPr/>
          <p:nvPr/>
        </p:nvSpPr>
        <p:spPr bwMode="auto">
          <a:xfrm>
            <a:off x="5372100" y="2219227"/>
            <a:ext cx="23622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041CB3-2E33-484C-9C5A-829FB3F15673}"/>
              </a:ext>
            </a:extLst>
          </p:cNvPr>
          <p:cNvSpPr/>
          <p:nvPr/>
        </p:nvSpPr>
        <p:spPr bwMode="auto">
          <a:xfrm>
            <a:off x="3200400" y="2700337"/>
            <a:ext cx="25146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E47EBA-72CD-4AC2-8CD2-B6CF67D42C6A}"/>
              </a:ext>
            </a:extLst>
          </p:cNvPr>
          <p:cNvSpPr/>
          <p:nvPr/>
        </p:nvSpPr>
        <p:spPr bwMode="auto">
          <a:xfrm>
            <a:off x="2823720" y="3152434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E76E23-0C7B-4822-9A9E-87304894C27A}"/>
              </a:ext>
            </a:extLst>
          </p:cNvPr>
          <p:cNvSpPr/>
          <p:nvPr/>
        </p:nvSpPr>
        <p:spPr bwMode="auto">
          <a:xfrm>
            <a:off x="4917060" y="3633544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50A4F5-29B5-4B9E-AA82-D5CAB2EA0295}"/>
              </a:ext>
            </a:extLst>
          </p:cNvPr>
          <p:cNvSpPr/>
          <p:nvPr/>
        </p:nvSpPr>
        <p:spPr bwMode="auto">
          <a:xfrm>
            <a:off x="838200" y="4095068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50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 and Retransmission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use for a timeout?</a:t>
            </a:r>
          </a:p>
          <a:p>
            <a:pPr lvl="1"/>
            <a:r>
              <a:rPr lang="en-US" dirty="0"/>
              <a:t>LAN – round-trip time for ACK might be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Internet – 100x</a:t>
            </a:r>
          </a:p>
          <a:p>
            <a:pPr lvl="1"/>
            <a:r>
              <a:rPr lang="en-US" dirty="0"/>
              <a:t>Varies over time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36" y="2514600"/>
            <a:ext cx="419576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73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Retransmission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Round-trip time (RTT) is monitored for each transmission/ACK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sz="2000" dirty="0"/>
              <a:t>0 ≤ α &lt; 1</a:t>
            </a:r>
          </a:p>
          <a:p>
            <a:pPr marL="457200" lvl="1" indent="0">
              <a:buNone/>
            </a:pPr>
            <a:r>
              <a:rPr lang="en-US" sz="1600" dirty="0"/>
              <a:t>	      Recommended value of α = 0.128 [RFC 6298]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r>
              <a:rPr lang="en-US" sz="1600" dirty="0"/>
              <a:t>        Recommended </a:t>
            </a:r>
            <a:r>
              <a:rPr lang="el-GR" sz="1600" dirty="0"/>
              <a:t>β</a:t>
            </a:r>
            <a:r>
              <a:rPr lang="en-US" sz="1600" dirty="0"/>
              <a:t> is 0.25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0" y="2819400"/>
            <a:ext cx="7158456" cy="5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5339644"/>
            <a:ext cx="648392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5233"/>
            <a:ext cx="7158456" cy="6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8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of Field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UDP, all fields are stored in raw binary in a big-endian order (most significant byte first)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SE-2811</a:t>
            </a:r>
          </a:p>
          <a:p>
            <a:pPr>
              <a:defRPr/>
            </a:pPr>
            <a:r>
              <a:rPr lang="en-US" altLang="en-US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30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950B-9E5C-4B8E-9FCF-6F294577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Looking at a TCP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02DA-5E73-4564-8FB4-2AE1ED6F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(See exercise)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A6E11-9FF2-4DCF-A4A4-34535836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961DC-3876-4F68-97E9-EB33014A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123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things can go wrong…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Corrupted packets</a:t>
            </a:r>
          </a:p>
          <a:p>
            <a:r>
              <a:rPr lang="en-US" dirty="0"/>
              <a:t>Lost packets</a:t>
            </a:r>
          </a:p>
          <a:p>
            <a:r>
              <a:rPr lang="en-US" dirty="0"/>
              <a:t>Reordered packets</a:t>
            </a:r>
          </a:p>
          <a:p>
            <a:r>
              <a:rPr lang="en-US" dirty="0"/>
              <a:t>…Malicious packets…</a:t>
            </a:r>
          </a:p>
        </p:txBody>
      </p:sp>
    </p:spTree>
    <p:extLst>
      <p:ext uri="{BB962C8B-B14F-4D97-AF65-F5344CB8AC3E}">
        <p14:creationId xmlns:p14="http://schemas.microsoft.com/office/powerpoint/2010/main" val="2715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Receiver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Retransmission</a:t>
            </a:r>
          </a:p>
        </p:txBody>
      </p:sp>
    </p:spTree>
    <p:extLst>
      <p:ext uri="{BB962C8B-B14F-4D97-AF65-F5344CB8AC3E}">
        <p14:creationId xmlns:p14="http://schemas.microsoft.com/office/powerpoint/2010/main" val="5144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  <a:p>
            <a:pPr lvl="1"/>
            <a:r>
              <a:rPr lang="en-US" dirty="0"/>
              <a:t>Checksum</a:t>
            </a:r>
          </a:p>
          <a:p>
            <a:r>
              <a:rPr lang="en-US" dirty="0"/>
              <a:t>Receiver Feedback</a:t>
            </a:r>
          </a:p>
          <a:p>
            <a:pPr lvl="1"/>
            <a:r>
              <a:rPr lang="en-US" dirty="0"/>
              <a:t>ACK – acknowledgment</a:t>
            </a:r>
          </a:p>
          <a:p>
            <a:pPr lvl="1"/>
            <a:r>
              <a:rPr lang="en-US" dirty="0"/>
              <a:t>NAK – negative acknowledgment</a:t>
            </a:r>
          </a:p>
          <a:p>
            <a:pPr lvl="2"/>
            <a:r>
              <a:rPr lang="en-US" dirty="0"/>
              <a:t>(Missing ACK)</a:t>
            </a:r>
          </a:p>
          <a:p>
            <a:r>
              <a:rPr lang="en-US" dirty="0"/>
              <a:t>Retransmission</a:t>
            </a:r>
          </a:p>
          <a:p>
            <a:pPr lvl="1"/>
            <a:r>
              <a:rPr lang="en-US" dirty="0"/>
              <a:t>Sender resends the segment requested in the NAK or which had the ACK missing</a:t>
            </a:r>
          </a:p>
        </p:txBody>
      </p:sp>
    </p:spTree>
    <p:extLst>
      <p:ext uri="{BB962C8B-B14F-4D97-AF65-F5344CB8AC3E}">
        <p14:creationId xmlns:p14="http://schemas.microsoft.com/office/powerpoint/2010/main" val="3677552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ED7D31"/>
      </a:accent2>
      <a:accent3>
        <a:srgbClr val="BF9000"/>
      </a:accent3>
      <a:accent4>
        <a:srgbClr val="BF9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65771</TotalTime>
  <Words>1738</Words>
  <Application>Microsoft Office PowerPoint</Application>
  <PresentationFormat>On-screen Show (4:3)</PresentationFormat>
  <Paragraphs>341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Tahoma</vt:lpstr>
      <vt:lpstr>Times New Roman</vt:lpstr>
      <vt:lpstr>Wingdings</vt:lpstr>
      <vt:lpstr>2_Network</vt:lpstr>
      <vt:lpstr>    CS2911 Week 8, Lab</vt:lpstr>
      <vt:lpstr>Outcomes</vt:lpstr>
      <vt:lpstr>TCP as a Reliable Transport</vt:lpstr>
      <vt:lpstr>TCP Header format</vt:lpstr>
      <vt:lpstr>Formatting of Field Values</vt:lpstr>
      <vt:lpstr>Exercise: Looking at a TCP header</vt:lpstr>
      <vt:lpstr>How things can go wrong…</vt:lpstr>
      <vt:lpstr>Strategies for Reliability</vt:lpstr>
      <vt:lpstr>Strategies for Reliability</vt:lpstr>
      <vt:lpstr>Stop and Wait</vt:lpstr>
      <vt:lpstr>Packet Loss</vt:lpstr>
      <vt:lpstr>TCP Data Transfer Specifics</vt:lpstr>
      <vt:lpstr>Exercise: TCP sequence &amp; acknowlegement numbers</vt:lpstr>
      <vt:lpstr>Starting a TCP sequence</vt:lpstr>
      <vt:lpstr>Server also can send data</vt:lpstr>
      <vt:lpstr>All together now…</vt:lpstr>
      <vt:lpstr>Exercise</vt:lpstr>
      <vt:lpstr>Closing a TCP connection</vt:lpstr>
      <vt:lpstr>Closing a TCP connection</vt:lpstr>
      <vt:lpstr>Retransmission after timeout</vt:lpstr>
      <vt:lpstr>Sliding Window - Pipelined</vt:lpstr>
      <vt:lpstr>Exercise</vt:lpstr>
      <vt:lpstr>Acknowledgements are cumulative</vt:lpstr>
      <vt:lpstr>PowerPoint Presentation</vt:lpstr>
      <vt:lpstr>PowerPoint Presentation</vt:lpstr>
      <vt:lpstr>Sliding Window - Pipelined</vt:lpstr>
      <vt:lpstr>Sender’s Window</vt:lpstr>
      <vt:lpstr>Window Advertisement</vt:lpstr>
      <vt:lpstr>Sliding Window - Pipelined</vt:lpstr>
      <vt:lpstr>Sliding Window supports Flow Control</vt:lpstr>
      <vt:lpstr>Flow vs. Congestion  Control</vt:lpstr>
      <vt:lpstr>New Variable - cwnd</vt:lpstr>
      <vt:lpstr>cwnd</vt:lpstr>
      <vt:lpstr>Congestion Detection</vt:lpstr>
      <vt:lpstr>TCP Slow Start</vt:lpstr>
      <vt:lpstr>cwnd Over Time</vt:lpstr>
      <vt:lpstr>Challenge: How to avoid accidental message?</vt:lpstr>
      <vt:lpstr>A very brief history of the internet</vt:lpstr>
      <vt:lpstr>Acknowledgement</vt:lpstr>
      <vt:lpstr>Timeout and Retransmission</vt:lpstr>
      <vt:lpstr>Adaptive Retransmission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1887</cp:revision>
  <cp:lastPrinted>2018-10-25T19:56:18Z</cp:lastPrinted>
  <dcterms:created xsi:type="dcterms:W3CDTF">1999-09-06T21:32:20Z</dcterms:created>
  <dcterms:modified xsi:type="dcterms:W3CDTF">2018-10-26T13:31:32Z</dcterms:modified>
</cp:coreProperties>
</file>